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7" r:id="rId2"/>
    <p:sldId id="258" r:id="rId3"/>
    <p:sldId id="280" r:id="rId4"/>
    <p:sldId id="271" r:id="rId5"/>
    <p:sldId id="284" r:id="rId6"/>
    <p:sldId id="285" r:id="rId7"/>
    <p:sldId id="286" r:id="rId8"/>
    <p:sldId id="287" r:id="rId9"/>
    <p:sldId id="278" r:id="rId10"/>
    <p:sldId id="272" r:id="rId11"/>
    <p:sldId id="282" r:id="rId12"/>
    <p:sldId id="283" r:id="rId13"/>
    <p:sldId id="274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2" d="100"/>
          <a:sy n="82" d="100"/>
        </p:scale>
        <p:origin x="643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C31C7-7BB1-4775-9471-D9BD808BE64C}" type="datetimeFigureOut">
              <a:rPr lang="es-CL" smtClean="0"/>
              <a:t>05-03-2024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37BAB-7F45-4ADE-B876-1C4CB0E1F70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35717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C31C7-7BB1-4775-9471-D9BD808BE64C}" type="datetimeFigureOut">
              <a:rPr lang="es-CL" smtClean="0"/>
              <a:t>05-03-2024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37BAB-7F45-4ADE-B876-1C4CB0E1F70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265808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C31C7-7BB1-4775-9471-D9BD808BE64C}" type="datetimeFigureOut">
              <a:rPr lang="es-CL" smtClean="0"/>
              <a:t>05-03-2024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37BAB-7F45-4ADE-B876-1C4CB0E1F70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892717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C31C7-7BB1-4775-9471-D9BD808BE64C}" type="datetimeFigureOut">
              <a:rPr lang="es-CL" smtClean="0"/>
              <a:t>05-03-2024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37BAB-7F45-4ADE-B876-1C4CB0E1F70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87749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C31C7-7BB1-4775-9471-D9BD808BE64C}" type="datetimeFigureOut">
              <a:rPr lang="es-CL" smtClean="0"/>
              <a:t>05-03-2024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37BAB-7F45-4ADE-B876-1C4CB0E1F70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01258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C31C7-7BB1-4775-9471-D9BD808BE64C}" type="datetimeFigureOut">
              <a:rPr lang="es-CL" smtClean="0"/>
              <a:t>05-03-2024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37BAB-7F45-4ADE-B876-1C4CB0E1F70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381026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C31C7-7BB1-4775-9471-D9BD808BE64C}" type="datetimeFigureOut">
              <a:rPr lang="es-CL" smtClean="0"/>
              <a:t>05-03-2024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37BAB-7F45-4ADE-B876-1C4CB0E1F70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736452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C31C7-7BB1-4775-9471-D9BD808BE64C}" type="datetimeFigureOut">
              <a:rPr lang="es-CL" smtClean="0"/>
              <a:t>05-03-2024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37BAB-7F45-4ADE-B876-1C4CB0E1F70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20354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C31C7-7BB1-4775-9471-D9BD808BE64C}" type="datetimeFigureOut">
              <a:rPr lang="es-CL" smtClean="0"/>
              <a:t>05-03-2024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37BAB-7F45-4ADE-B876-1C4CB0E1F70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4096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C31C7-7BB1-4775-9471-D9BD808BE64C}" type="datetimeFigureOut">
              <a:rPr lang="es-CL" smtClean="0"/>
              <a:t>05-03-2024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37BAB-7F45-4ADE-B876-1C4CB0E1F70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859396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C31C7-7BB1-4775-9471-D9BD808BE64C}" type="datetimeFigureOut">
              <a:rPr lang="es-CL" smtClean="0"/>
              <a:t>05-03-2024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37BAB-7F45-4ADE-B876-1C4CB0E1F70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118820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C31C7-7BB1-4775-9471-D9BD808BE64C}" type="datetimeFigureOut">
              <a:rPr lang="es-CL" smtClean="0"/>
              <a:t>05-03-2024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37BAB-7F45-4ADE-B876-1C4CB0E1F70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576404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C31C7-7BB1-4775-9471-D9BD808BE64C}" type="datetimeFigureOut">
              <a:rPr lang="es-CL" smtClean="0"/>
              <a:t>05-03-2024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37BAB-7F45-4ADE-B876-1C4CB0E1F70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366953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7B5C31C7-7BB1-4775-9471-D9BD808BE64C}" type="datetimeFigureOut">
              <a:rPr lang="es-CL" smtClean="0"/>
              <a:t>05-03-2024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6C237BAB-7F45-4ADE-B876-1C4CB0E1F70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328704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s-C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7B5C31C7-7BB1-4775-9471-D9BD808BE64C}" type="datetimeFigureOut">
              <a:rPr lang="es-CL" smtClean="0"/>
              <a:t>05-03-2024</a:t>
            </a:fld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6C237BAB-7F45-4ADE-B876-1C4CB0E1F70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5928759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</p:sldLayoutIdLst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2B76827-3A10-A2E6-5A28-50D6EFAB251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/>
              <a:t>Construcción 1</a:t>
            </a:r>
            <a:endParaRPr lang="es-CL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B8943E6-DA21-D125-B81F-DDAFB8EF121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10001" y="5280846"/>
            <a:ext cx="10572000" cy="862501"/>
          </a:xfrm>
        </p:spPr>
        <p:txBody>
          <a:bodyPr>
            <a:normAutofit/>
          </a:bodyPr>
          <a:lstStyle/>
          <a:p>
            <a:r>
              <a:rPr lang="es-CL" dirty="0"/>
              <a:t>Electivo de Ciencias: “Biología de los Ecosistemas”</a:t>
            </a:r>
          </a:p>
          <a:p>
            <a:r>
              <a:rPr lang="es-CL" dirty="0"/>
              <a:t>Profesor: Juan José Candel</a:t>
            </a:r>
          </a:p>
          <a:p>
            <a:endParaRPr lang="es-CL" dirty="0"/>
          </a:p>
        </p:txBody>
      </p:sp>
      <p:sp>
        <p:nvSpPr>
          <p:cNvPr id="4" name="Hexágono 3">
            <a:extLst>
              <a:ext uri="{FF2B5EF4-FFF2-40B4-BE49-F238E27FC236}">
                <a16:creationId xmlns:a16="http://schemas.microsoft.com/office/drawing/2014/main" id="{09527307-5BA2-B44B-D72C-A15D2190CDF0}"/>
              </a:ext>
            </a:extLst>
          </p:cNvPr>
          <p:cNvSpPr/>
          <p:nvPr/>
        </p:nvSpPr>
        <p:spPr>
          <a:xfrm>
            <a:off x="8717872" y="315864"/>
            <a:ext cx="2938509" cy="1997476"/>
          </a:xfrm>
          <a:prstGeom prst="hexagon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dirty="0"/>
              <a:t>Metodología ADAN:</a:t>
            </a:r>
          </a:p>
          <a:p>
            <a:pPr algn="ctr"/>
            <a:r>
              <a:rPr lang="es-MX" dirty="0"/>
              <a:t>Aprendizaje basado en proyectos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9778528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lecha: a la derecha 9">
            <a:extLst>
              <a:ext uri="{FF2B5EF4-FFF2-40B4-BE49-F238E27FC236}">
                <a16:creationId xmlns:a16="http://schemas.microsoft.com/office/drawing/2014/main" id="{CBEEE869-9CC1-FAD2-18A0-CC7F34EA3ABD}"/>
              </a:ext>
            </a:extLst>
          </p:cNvPr>
          <p:cNvSpPr/>
          <p:nvPr/>
        </p:nvSpPr>
        <p:spPr>
          <a:xfrm>
            <a:off x="2006353" y="186431"/>
            <a:ext cx="8087558" cy="1193324"/>
          </a:xfrm>
          <a:prstGeom prst="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dirty="0"/>
              <a:t>L</a:t>
            </a:r>
            <a:r>
              <a:rPr lang="es-CL" dirty="0" err="1"/>
              <a:t>eámos</a:t>
            </a:r>
            <a:r>
              <a:rPr lang="es-CL" dirty="0"/>
              <a:t> y analicemos los objetivos de esta asignatura</a:t>
            </a: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3C68240D-A447-C410-972A-9E8B405FFE74}"/>
              </a:ext>
            </a:extLst>
          </p:cNvPr>
          <p:cNvSpPr txBox="1"/>
          <p:nvPr/>
        </p:nvSpPr>
        <p:spPr>
          <a:xfrm>
            <a:off x="148915" y="2179447"/>
            <a:ext cx="408573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/>
              <a:t>2.- Ahora decidamos:</a:t>
            </a:r>
          </a:p>
          <a:p>
            <a:r>
              <a:rPr lang="es-MX" dirty="0"/>
              <a:t>¿Cuáles objetivos les interesa trabajar?</a:t>
            </a:r>
          </a:p>
          <a:p>
            <a:r>
              <a:rPr lang="es-MX" dirty="0"/>
              <a:t>¿Cómo quieren trabajarlos?</a:t>
            </a:r>
          </a:p>
          <a:p>
            <a:r>
              <a:rPr lang="es-MX" dirty="0"/>
              <a:t>¿De qué manera podemos saber que estos objetivos se van logrando?</a:t>
            </a:r>
          </a:p>
          <a:p>
            <a:endParaRPr lang="es-CL" dirty="0"/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4E6B4DD3-D3A2-C8F4-2E1D-E8029BBCCE4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57143" y="1283191"/>
            <a:ext cx="6963698" cy="51362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1369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lecha: a la derecha 9">
            <a:extLst>
              <a:ext uri="{FF2B5EF4-FFF2-40B4-BE49-F238E27FC236}">
                <a16:creationId xmlns:a16="http://schemas.microsoft.com/office/drawing/2014/main" id="{CBEEE869-9CC1-FAD2-18A0-CC7F34EA3ABD}"/>
              </a:ext>
            </a:extLst>
          </p:cNvPr>
          <p:cNvSpPr/>
          <p:nvPr/>
        </p:nvSpPr>
        <p:spPr>
          <a:xfrm>
            <a:off x="1864310" y="177553"/>
            <a:ext cx="8806649" cy="1193324"/>
          </a:xfrm>
          <a:prstGeom prst="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dirty="0"/>
              <a:t>La decisión de los objetivos es principalmente de ustedes, estudiantes</a:t>
            </a:r>
            <a:endParaRPr lang="es-CL" dirty="0"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3E467587-03FD-2F1B-2265-AE52730C1C0C}"/>
              </a:ext>
            </a:extLst>
          </p:cNvPr>
          <p:cNvSpPr txBox="1"/>
          <p:nvPr/>
        </p:nvSpPr>
        <p:spPr>
          <a:xfrm>
            <a:off x="148915" y="2179447"/>
            <a:ext cx="408573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/>
              <a:t>3.- Tomemos apuntes</a:t>
            </a:r>
          </a:p>
          <a:p>
            <a:endParaRPr lang="es-MX" dirty="0"/>
          </a:p>
          <a:p>
            <a:r>
              <a:rPr lang="es-MX" dirty="0"/>
              <a:t>¿Cuál decidirán? </a:t>
            </a:r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4087117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lecha: a la derecha 9">
            <a:extLst>
              <a:ext uri="{FF2B5EF4-FFF2-40B4-BE49-F238E27FC236}">
                <a16:creationId xmlns:a16="http://schemas.microsoft.com/office/drawing/2014/main" id="{CBEEE869-9CC1-FAD2-18A0-CC7F34EA3ABD}"/>
              </a:ext>
            </a:extLst>
          </p:cNvPr>
          <p:cNvSpPr/>
          <p:nvPr/>
        </p:nvSpPr>
        <p:spPr>
          <a:xfrm>
            <a:off x="1864310" y="177553"/>
            <a:ext cx="8806649" cy="1193324"/>
          </a:xfrm>
          <a:prstGeom prst="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dirty="0"/>
              <a:t>La decisión de los objetivos es principalmente de ustedes, estudiantes</a:t>
            </a:r>
            <a:endParaRPr lang="es-CL" dirty="0"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3E467587-03FD-2F1B-2265-AE52730C1C0C}"/>
              </a:ext>
            </a:extLst>
          </p:cNvPr>
          <p:cNvSpPr txBox="1"/>
          <p:nvPr/>
        </p:nvSpPr>
        <p:spPr>
          <a:xfrm>
            <a:off x="148915" y="2179447"/>
            <a:ext cx="408573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/>
              <a:t>3.- Tomemos apuntes</a:t>
            </a:r>
          </a:p>
          <a:p>
            <a:endParaRPr lang="es-MX" dirty="0"/>
          </a:p>
          <a:p>
            <a:r>
              <a:rPr lang="es-MX" dirty="0"/>
              <a:t>¿Cuál decidirán? </a:t>
            </a:r>
          </a:p>
          <a:p>
            <a:endParaRPr lang="es-CL" dirty="0"/>
          </a:p>
        </p:txBody>
      </p:sp>
      <p:sp>
        <p:nvSpPr>
          <p:cNvPr id="2" name="Diagrama de flujo: almacenamiento de acceso secuencial 1">
            <a:extLst>
              <a:ext uri="{FF2B5EF4-FFF2-40B4-BE49-F238E27FC236}">
                <a16:creationId xmlns:a16="http://schemas.microsoft.com/office/drawing/2014/main" id="{A41A5266-45E3-BAF8-9F6E-3F254ACF836E}"/>
              </a:ext>
            </a:extLst>
          </p:cNvPr>
          <p:cNvSpPr/>
          <p:nvPr/>
        </p:nvSpPr>
        <p:spPr>
          <a:xfrm>
            <a:off x="8069802" y="2485748"/>
            <a:ext cx="3382393" cy="1535837"/>
          </a:xfrm>
          <a:prstGeom prst="flowChartMagnetic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>
                <a:solidFill>
                  <a:schemeClr val="bg1"/>
                </a:solidFill>
              </a:rPr>
              <a:t>¿Y cómo podríamos lograr este objetivo?</a:t>
            </a:r>
            <a:endParaRPr lang="es-CL" dirty="0">
              <a:solidFill>
                <a:schemeClr val="bg1"/>
              </a:solidFill>
            </a:endParaRP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1C18A479-897B-7224-6309-13CC7FCD62D7}"/>
              </a:ext>
            </a:extLst>
          </p:cNvPr>
          <p:cNvSpPr/>
          <p:nvPr/>
        </p:nvSpPr>
        <p:spPr>
          <a:xfrm>
            <a:off x="1695635" y="4944862"/>
            <a:ext cx="8513685" cy="133165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>
                <a:solidFill>
                  <a:schemeClr val="bg1"/>
                </a:solidFill>
              </a:rPr>
              <a:t>Por qué estos temas, este objetivo y este desarrollo son tan importantes</a:t>
            </a:r>
            <a:endParaRPr lang="es-CL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26255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lecha: a la derecha 9">
            <a:extLst>
              <a:ext uri="{FF2B5EF4-FFF2-40B4-BE49-F238E27FC236}">
                <a16:creationId xmlns:a16="http://schemas.microsoft.com/office/drawing/2014/main" id="{CBEEE869-9CC1-FAD2-18A0-CC7F34EA3ABD}"/>
              </a:ext>
            </a:extLst>
          </p:cNvPr>
          <p:cNvSpPr/>
          <p:nvPr/>
        </p:nvSpPr>
        <p:spPr>
          <a:xfrm>
            <a:off x="1864310" y="177553"/>
            <a:ext cx="8806649" cy="1193324"/>
          </a:xfrm>
          <a:prstGeom prst="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dirty="0"/>
              <a:t>La necesidad</a:t>
            </a:r>
            <a:endParaRPr lang="es-CL" dirty="0"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3E467587-03FD-2F1B-2265-AE52730C1C0C}"/>
              </a:ext>
            </a:extLst>
          </p:cNvPr>
          <p:cNvSpPr txBox="1"/>
          <p:nvPr/>
        </p:nvSpPr>
        <p:spPr>
          <a:xfrm>
            <a:off x="148915" y="2179447"/>
            <a:ext cx="1148971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/>
              <a:t>4.- Ya habiendo decidido el o los objetivos, ahora, a trabajar en parejas: </a:t>
            </a:r>
          </a:p>
          <a:p>
            <a:endParaRPr lang="es-MX" dirty="0"/>
          </a:p>
          <a:p>
            <a:pPr marL="285750" indent="-285750">
              <a:buFontTx/>
              <a:buChar char="-"/>
            </a:pPr>
            <a:r>
              <a:rPr lang="es-MX" dirty="0"/>
              <a:t>Determina dos necesidades que se vinculen con este objetivo</a:t>
            </a:r>
          </a:p>
          <a:p>
            <a:endParaRPr lang="es-MX" dirty="0"/>
          </a:p>
          <a:p>
            <a:pPr marL="285750" indent="-285750">
              <a:buFontTx/>
              <a:buChar char="-"/>
            </a:pPr>
            <a:r>
              <a:rPr lang="es-MX" dirty="0"/>
              <a:t>Inventa y escribe un contexto real (espacio físico, personas, lugares, tiempos, etc.) donde se comprenda cada una de las necesidades. Pueden existir dos contextos o uno en específico</a:t>
            </a:r>
          </a:p>
          <a:p>
            <a:endParaRPr lang="es-MX" dirty="0"/>
          </a:p>
          <a:p>
            <a:pPr marL="285750" indent="-285750">
              <a:buFontTx/>
              <a:buChar char="-"/>
            </a:pPr>
            <a:r>
              <a:rPr lang="es-MX" dirty="0"/>
              <a:t> La próxima clase, leeremos las necesidades, los contextos y definiremos cuáles son los objetivos que finalmente trabajaremos este año escolar.</a:t>
            </a:r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5172685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lecha: a la derecha 9">
            <a:extLst>
              <a:ext uri="{FF2B5EF4-FFF2-40B4-BE49-F238E27FC236}">
                <a16:creationId xmlns:a16="http://schemas.microsoft.com/office/drawing/2014/main" id="{CBEEE869-9CC1-FAD2-18A0-CC7F34EA3ABD}"/>
              </a:ext>
            </a:extLst>
          </p:cNvPr>
          <p:cNvSpPr/>
          <p:nvPr/>
        </p:nvSpPr>
        <p:spPr>
          <a:xfrm>
            <a:off x="2006353" y="186431"/>
            <a:ext cx="8087558" cy="1193324"/>
          </a:xfrm>
          <a:prstGeom prst="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dirty="0"/>
              <a:t>Primero conozcámonos</a:t>
            </a: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80550373-DA3C-83DD-C513-BCFF3BA0349F}"/>
              </a:ext>
            </a:extLst>
          </p:cNvPr>
          <p:cNvSpPr txBox="1"/>
          <p:nvPr/>
        </p:nvSpPr>
        <p:spPr>
          <a:xfrm rot="20857075">
            <a:off x="733526" y="2676678"/>
            <a:ext cx="18278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/>
              <a:t>¿Quién soy? </a:t>
            </a: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A7CD9FAA-313D-E1EF-03A2-77F275DAD392}"/>
              </a:ext>
            </a:extLst>
          </p:cNvPr>
          <p:cNvSpPr txBox="1"/>
          <p:nvPr/>
        </p:nvSpPr>
        <p:spPr>
          <a:xfrm rot="1014297">
            <a:off x="3997133" y="2827655"/>
            <a:ext cx="36831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/>
              <a:t>Yo escogí ser profesor porque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3DA77CE7-8C87-BE89-D4DE-AD6FED362D7B}"/>
              </a:ext>
            </a:extLst>
          </p:cNvPr>
          <p:cNvSpPr txBox="1"/>
          <p:nvPr/>
        </p:nvSpPr>
        <p:spPr>
          <a:xfrm rot="20857961">
            <a:off x="7475122" y="3539846"/>
            <a:ext cx="42743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/>
              <a:t>L</a:t>
            </a:r>
            <a:r>
              <a:rPr lang="es-CL" dirty="0"/>
              <a:t>o bueno de ser estudiantes es que </a:t>
            </a:r>
          </a:p>
        </p:txBody>
      </p:sp>
    </p:spTree>
    <p:extLst>
      <p:ext uri="{BB962C8B-B14F-4D97-AF65-F5344CB8AC3E}">
        <p14:creationId xmlns:p14="http://schemas.microsoft.com/office/powerpoint/2010/main" val="11038086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lecha: a la derecha 9">
            <a:extLst>
              <a:ext uri="{FF2B5EF4-FFF2-40B4-BE49-F238E27FC236}">
                <a16:creationId xmlns:a16="http://schemas.microsoft.com/office/drawing/2014/main" id="{CBEEE869-9CC1-FAD2-18A0-CC7F34EA3ABD}"/>
              </a:ext>
            </a:extLst>
          </p:cNvPr>
          <p:cNvSpPr/>
          <p:nvPr/>
        </p:nvSpPr>
        <p:spPr>
          <a:xfrm>
            <a:off x="2006353" y="186431"/>
            <a:ext cx="8087558" cy="1193324"/>
          </a:xfrm>
          <a:prstGeom prst="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dirty="0"/>
              <a:t>Primero conozcámonos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3E467587-03FD-2F1B-2265-AE52730C1C0C}"/>
              </a:ext>
            </a:extLst>
          </p:cNvPr>
          <p:cNvSpPr txBox="1"/>
          <p:nvPr/>
        </p:nvSpPr>
        <p:spPr>
          <a:xfrm>
            <a:off x="6868357" y="5248587"/>
            <a:ext cx="42743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/>
              <a:t>Me gusta esta asignatura porque</a:t>
            </a:r>
            <a:endParaRPr lang="es-CL" dirty="0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B4FF932A-9DD4-4BFD-E5C8-10E1F31D30A9}"/>
              </a:ext>
            </a:extLst>
          </p:cNvPr>
          <p:cNvSpPr txBox="1"/>
          <p:nvPr/>
        </p:nvSpPr>
        <p:spPr>
          <a:xfrm rot="1290282">
            <a:off x="255447" y="4876598"/>
            <a:ext cx="4865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/>
              <a:t>Es muy importante la evaluación, ya que</a:t>
            </a:r>
            <a:endParaRPr lang="es-CL" dirty="0"/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0A5B56F7-9B79-89FB-CCE4-3EBF3C325784}"/>
              </a:ext>
            </a:extLst>
          </p:cNvPr>
          <p:cNvSpPr txBox="1"/>
          <p:nvPr/>
        </p:nvSpPr>
        <p:spPr>
          <a:xfrm>
            <a:off x="2579720" y="4048824"/>
            <a:ext cx="41009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/>
              <a:t>En esta asignatura revisaremos</a:t>
            </a:r>
          </a:p>
        </p:txBody>
      </p:sp>
    </p:spTree>
    <p:extLst>
      <p:ext uri="{BB962C8B-B14F-4D97-AF65-F5344CB8AC3E}">
        <p14:creationId xmlns:p14="http://schemas.microsoft.com/office/powerpoint/2010/main" val="22802076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lecha: a la derecha 9">
            <a:extLst>
              <a:ext uri="{FF2B5EF4-FFF2-40B4-BE49-F238E27FC236}">
                <a16:creationId xmlns:a16="http://schemas.microsoft.com/office/drawing/2014/main" id="{CBEEE869-9CC1-FAD2-18A0-CC7F34EA3ABD}"/>
              </a:ext>
            </a:extLst>
          </p:cNvPr>
          <p:cNvSpPr/>
          <p:nvPr/>
        </p:nvSpPr>
        <p:spPr>
          <a:xfrm>
            <a:off x="2006353" y="186431"/>
            <a:ext cx="8087558" cy="1193324"/>
          </a:xfrm>
          <a:prstGeom prst="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dirty="0"/>
              <a:t>L</a:t>
            </a:r>
            <a:r>
              <a:rPr lang="es-CL" dirty="0" err="1"/>
              <a:t>eámos</a:t>
            </a:r>
            <a:r>
              <a:rPr lang="es-CL" dirty="0"/>
              <a:t> y analicemos los objetivos de esta asignatura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74EA7B51-34CF-1BF2-6F4C-9679D8C4D49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57143" y="1283191"/>
            <a:ext cx="6963698" cy="51362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47229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09CF893-B385-4AF2-BCAC-72E72D15E8A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lecha: a la derecha 9">
            <a:extLst>
              <a:ext uri="{FF2B5EF4-FFF2-40B4-BE49-F238E27FC236}">
                <a16:creationId xmlns:a16="http://schemas.microsoft.com/office/drawing/2014/main" id="{1343A84A-5FD2-D344-01C8-7A2807C875BE}"/>
              </a:ext>
            </a:extLst>
          </p:cNvPr>
          <p:cNvSpPr/>
          <p:nvPr/>
        </p:nvSpPr>
        <p:spPr>
          <a:xfrm>
            <a:off x="2006353" y="186431"/>
            <a:ext cx="8087558" cy="1193324"/>
          </a:xfrm>
          <a:prstGeom prst="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dirty="0"/>
              <a:t>L</a:t>
            </a:r>
            <a:r>
              <a:rPr lang="es-CL" dirty="0" err="1"/>
              <a:t>eámos</a:t>
            </a:r>
            <a:r>
              <a:rPr lang="es-CL" dirty="0"/>
              <a:t> y analicemos los objetivos de esta asignatura</a:t>
            </a: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AD82DBCE-C449-3983-1B06-232797E03641}"/>
              </a:ext>
            </a:extLst>
          </p:cNvPr>
          <p:cNvSpPr txBox="1"/>
          <p:nvPr/>
        </p:nvSpPr>
        <p:spPr>
          <a:xfrm>
            <a:off x="148915" y="5194241"/>
            <a:ext cx="410715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/>
              <a:t>Es muy importante que se comprenda que no deben abarcarse todos los objetivos, pero sí deben abarcarse </a:t>
            </a:r>
            <a:r>
              <a:rPr lang="es-MX" u="sng" dirty="0"/>
              <a:t>solamente</a:t>
            </a:r>
            <a:r>
              <a:rPr lang="es-MX" dirty="0"/>
              <a:t> estos o algunos de estos.</a:t>
            </a:r>
            <a:endParaRPr lang="es-CL" dirty="0"/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6F6B20B2-45A9-EB29-5590-2D707DF6B12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57143" y="1283191"/>
            <a:ext cx="6963698" cy="51362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53720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0EC1154-5419-C9B5-2A40-B4C91AA08D4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lecha: a la derecha 9">
            <a:extLst>
              <a:ext uri="{FF2B5EF4-FFF2-40B4-BE49-F238E27FC236}">
                <a16:creationId xmlns:a16="http://schemas.microsoft.com/office/drawing/2014/main" id="{F7740A72-B79F-B92B-3C8D-73682C8B50BA}"/>
              </a:ext>
            </a:extLst>
          </p:cNvPr>
          <p:cNvSpPr/>
          <p:nvPr/>
        </p:nvSpPr>
        <p:spPr>
          <a:xfrm>
            <a:off x="2006353" y="186431"/>
            <a:ext cx="8087558" cy="1193324"/>
          </a:xfrm>
          <a:prstGeom prst="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dirty="0"/>
              <a:t>L</a:t>
            </a:r>
            <a:r>
              <a:rPr lang="es-CL" dirty="0" err="1"/>
              <a:t>eámos</a:t>
            </a:r>
            <a:r>
              <a:rPr lang="es-CL" dirty="0"/>
              <a:t> y analicemos los objetivos de esta asignatura</a:t>
            </a: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C8C055B0-7C00-CB1E-AE6B-47EBC0BDC369}"/>
              </a:ext>
            </a:extLst>
          </p:cNvPr>
          <p:cNvSpPr txBox="1"/>
          <p:nvPr/>
        </p:nvSpPr>
        <p:spPr>
          <a:xfrm>
            <a:off x="148915" y="5194241"/>
            <a:ext cx="410715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/>
              <a:t>Es muy importante que se comprenda que no deben abarcarse todos los objetivos, pero sí deben abarcarse </a:t>
            </a:r>
            <a:r>
              <a:rPr lang="es-MX" u="sng" dirty="0"/>
              <a:t>solamente</a:t>
            </a:r>
            <a:r>
              <a:rPr lang="es-MX" dirty="0"/>
              <a:t> estos o algunos de estos.</a:t>
            </a:r>
            <a:endParaRPr lang="es-CL" dirty="0"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8103838B-CAAF-65D0-C1A7-566A8C1FE1DE}"/>
              </a:ext>
            </a:extLst>
          </p:cNvPr>
          <p:cNvSpPr txBox="1"/>
          <p:nvPr/>
        </p:nvSpPr>
        <p:spPr>
          <a:xfrm>
            <a:off x="148915" y="2055160"/>
            <a:ext cx="408573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/>
              <a:t>1.- Discutamos:</a:t>
            </a:r>
          </a:p>
          <a:p>
            <a:r>
              <a:rPr lang="es-MX" dirty="0"/>
              <a:t>¿Se tienen claro? </a:t>
            </a:r>
          </a:p>
          <a:p>
            <a:r>
              <a:rPr lang="es-MX" dirty="0"/>
              <a:t>¿Podrían explicarme cuáles son los contenidos que trabajaremos?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98291262-45BD-46A4-E582-D999DC9388B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57143" y="1283191"/>
            <a:ext cx="6963698" cy="51362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46369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AE9AE22-2615-89A1-B537-4AA62938921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lecha: a la derecha 9">
            <a:extLst>
              <a:ext uri="{FF2B5EF4-FFF2-40B4-BE49-F238E27FC236}">
                <a16:creationId xmlns:a16="http://schemas.microsoft.com/office/drawing/2014/main" id="{F37EC1CB-D157-47DB-6204-B7C83B1781B3}"/>
              </a:ext>
            </a:extLst>
          </p:cNvPr>
          <p:cNvSpPr/>
          <p:nvPr/>
        </p:nvSpPr>
        <p:spPr>
          <a:xfrm>
            <a:off x="2006353" y="186431"/>
            <a:ext cx="8087558" cy="1193324"/>
          </a:xfrm>
          <a:prstGeom prst="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dirty="0"/>
              <a:t>L</a:t>
            </a:r>
            <a:r>
              <a:rPr lang="es-CL" dirty="0" err="1"/>
              <a:t>eámos</a:t>
            </a:r>
            <a:r>
              <a:rPr lang="es-CL" dirty="0"/>
              <a:t> y analicemos los objetivos de esta asignatura</a:t>
            </a: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C962CFCC-EB0F-A4C1-6B68-00279492F076}"/>
              </a:ext>
            </a:extLst>
          </p:cNvPr>
          <p:cNvSpPr txBox="1"/>
          <p:nvPr/>
        </p:nvSpPr>
        <p:spPr>
          <a:xfrm>
            <a:off x="148915" y="5194241"/>
            <a:ext cx="410715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/>
              <a:t>Es muy importante que se comprenda que no deben abarcarse todos los objetivos, pero sí deben abarcarse </a:t>
            </a:r>
            <a:r>
              <a:rPr lang="es-MX" u="sng" dirty="0"/>
              <a:t>solamente</a:t>
            </a:r>
            <a:r>
              <a:rPr lang="es-MX" dirty="0"/>
              <a:t> estos o algunos de estos.</a:t>
            </a:r>
            <a:endParaRPr lang="es-CL" dirty="0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66DB6749-14E2-0D2D-E835-393179E63CAA}"/>
              </a:ext>
            </a:extLst>
          </p:cNvPr>
          <p:cNvSpPr txBox="1"/>
          <p:nvPr/>
        </p:nvSpPr>
        <p:spPr>
          <a:xfrm>
            <a:off x="148915" y="2055160"/>
            <a:ext cx="408573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/>
              <a:t>1.- Discutamos:</a:t>
            </a:r>
          </a:p>
          <a:p>
            <a:r>
              <a:rPr lang="es-MX" dirty="0"/>
              <a:t>¿Se tienen claro? </a:t>
            </a:r>
          </a:p>
          <a:p>
            <a:r>
              <a:rPr lang="es-MX" dirty="0"/>
              <a:t>¿Podrían explicarme cuáles son los contenidos que trabajaremos?</a:t>
            </a:r>
          </a:p>
          <a:p>
            <a:r>
              <a:rPr lang="es-MX" dirty="0"/>
              <a:t>¿Cuáles me gustan más y porqué?</a:t>
            </a:r>
          </a:p>
          <a:p>
            <a:r>
              <a:rPr lang="es-MX" dirty="0"/>
              <a:t>¿Qué implica abarcar estos objetivos?</a:t>
            </a:r>
            <a:endParaRPr lang="es-CL" dirty="0"/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6A55B256-A9E6-D3B6-D8C0-E5A3E02DBE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57143" y="1283191"/>
            <a:ext cx="6963698" cy="51362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07802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8969406-AE07-22FE-68B0-B56054560C3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lecha: a la derecha 9">
            <a:extLst>
              <a:ext uri="{FF2B5EF4-FFF2-40B4-BE49-F238E27FC236}">
                <a16:creationId xmlns:a16="http://schemas.microsoft.com/office/drawing/2014/main" id="{DFDB934E-B6BC-185F-D99B-A714807EEEC6}"/>
              </a:ext>
            </a:extLst>
          </p:cNvPr>
          <p:cNvSpPr/>
          <p:nvPr/>
        </p:nvSpPr>
        <p:spPr>
          <a:xfrm>
            <a:off x="2006353" y="186431"/>
            <a:ext cx="8087558" cy="1193324"/>
          </a:xfrm>
          <a:prstGeom prst="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dirty="0"/>
              <a:t>L</a:t>
            </a:r>
            <a:r>
              <a:rPr lang="es-CL" dirty="0" err="1"/>
              <a:t>eámos</a:t>
            </a:r>
            <a:r>
              <a:rPr lang="es-CL" dirty="0"/>
              <a:t> y analicemos los objetivos de esta asignatura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1A9C5AEF-84AD-09FA-E71F-EAEB814DC15E}"/>
              </a:ext>
            </a:extLst>
          </p:cNvPr>
          <p:cNvSpPr txBox="1"/>
          <p:nvPr/>
        </p:nvSpPr>
        <p:spPr>
          <a:xfrm>
            <a:off x="148915" y="2179447"/>
            <a:ext cx="408573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/>
              <a:t>2.- Ahora decidamos:</a:t>
            </a:r>
          </a:p>
          <a:p>
            <a:r>
              <a:rPr lang="es-MX" dirty="0"/>
              <a:t>¿Cuáles objetivos les interesa trabajar?</a:t>
            </a:r>
          </a:p>
          <a:p>
            <a:endParaRPr lang="es-CL" dirty="0"/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3AC769D7-D4F8-E767-E9A6-36AC8525CE9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57143" y="1283191"/>
            <a:ext cx="6963698" cy="51362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02546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lecha: a la derecha 9">
            <a:extLst>
              <a:ext uri="{FF2B5EF4-FFF2-40B4-BE49-F238E27FC236}">
                <a16:creationId xmlns:a16="http://schemas.microsoft.com/office/drawing/2014/main" id="{CBEEE869-9CC1-FAD2-18A0-CC7F34EA3ABD}"/>
              </a:ext>
            </a:extLst>
          </p:cNvPr>
          <p:cNvSpPr/>
          <p:nvPr/>
        </p:nvSpPr>
        <p:spPr>
          <a:xfrm>
            <a:off x="2006353" y="186431"/>
            <a:ext cx="8087558" cy="1193324"/>
          </a:xfrm>
          <a:prstGeom prst="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dirty="0"/>
              <a:t>L</a:t>
            </a:r>
            <a:r>
              <a:rPr lang="es-CL" dirty="0" err="1"/>
              <a:t>eámos</a:t>
            </a:r>
            <a:r>
              <a:rPr lang="es-CL" dirty="0"/>
              <a:t> y analicemos los objetivos de esta asignatura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3E467587-03FD-2F1B-2265-AE52730C1C0C}"/>
              </a:ext>
            </a:extLst>
          </p:cNvPr>
          <p:cNvSpPr txBox="1"/>
          <p:nvPr/>
        </p:nvSpPr>
        <p:spPr>
          <a:xfrm>
            <a:off x="148915" y="2179447"/>
            <a:ext cx="408573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/>
              <a:t>2.- Ahora decidamos:</a:t>
            </a:r>
          </a:p>
          <a:p>
            <a:r>
              <a:rPr lang="es-MX" dirty="0"/>
              <a:t>¿Cuáles objetivos les interesa trabajar?</a:t>
            </a:r>
          </a:p>
          <a:p>
            <a:r>
              <a:rPr lang="es-MX" dirty="0"/>
              <a:t>¿Cómo quieren trabajarlos?</a:t>
            </a:r>
          </a:p>
          <a:p>
            <a:endParaRPr lang="es-CL" dirty="0"/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9FDCF667-7531-1296-B8F9-D075EBECF37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57143" y="1283191"/>
            <a:ext cx="6963698" cy="51362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348771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table">
  <a:themeElements>
    <a:clrScheme name="Azul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Ci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Ci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TM03457503[[fn=Citable]]</Template>
  <TotalTime>310</TotalTime>
  <Words>458</Words>
  <Application>Microsoft Office PowerPoint</Application>
  <PresentationFormat>Panorámica</PresentationFormat>
  <Paragraphs>58</Paragraphs>
  <Slides>13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16" baseType="lpstr">
      <vt:lpstr>Century Gothic</vt:lpstr>
      <vt:lpstr>Wingdings 2</vt:lpstr>
      <vt:lpstr>Citable</vt:lpstr>
      <vt:lpstr>Construcción 1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Taller 7</dc:title>
  <dc:creator>cuentaprueba4432@gmail.com</dc:creator>
  <cp:lastModifiedBy>pablo espinosa perez</cp:lastModifiedBy>
  <cp:revision>32</cp:revision>
  <dcterms:created xsi:type="dcterms:W3CDTF">2022-05-31T03:06:10Z</dcterms:created>
  <dcterms:modified xsi:type="dcterms:W3CDTF">2024-03-05T13:03:39Z</dcterms:modified>
</cp:coreProperties>
</file>