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7" r:id="rId2"/>
    <p:sldId id="258" r:id="rId3"/>
    <p:sldId id="288" r:id="rId4"/>
    <p:sldId id="290" r:id="rId5"/>
    <p:sldId id="289" r:id="rId6"/>
    <p:sldId id="285" r:id="rId7"/>
    <p:sldId id="292" r:id="rId8"/>
    <p:sldId id="291" r:id="rId9"/>
    <p:sldId id="294" r:id="rId10"/>
    <p:sldId id="284" r:id="rId11"/>
    <p:sldId id="293" r:id="rId12"/>
    <p:sldId id="280" r:id="rId13"/>
    <p:sldId id="286" r:id="rId14"/>
    <p:sldId id="287" r:id="rId15"/>
    <p:sldId id="29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B5C31C7-7BB1-4775-9471-D9BD808BE64C}" type="datetimeFigureOut">
              <a:rPr lang="es-CL" smtClean="0"/>
              <a:t>11-03-2024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179738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B5C31C7-7BB1-4775-9471-D9BD808BE64C}" type="datetimeFigureOut">
              <a:rPr lang="es-CL" smtClean="0"/>
              <a:t>11-03-2024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384821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B5C31C7-7BB1-4775-9471-D9BD808BE64C}" type="datetimeFigureOut">
              <a:rPr lang="es-CL" smtClean="0"/>
              <a:t>11-03-2024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131631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7B5C31C7-7BB1-4775-9471-D9BD808BE64C}" type="datetimeFigureOut">
              <a:rPr lang="es-CL" smtClean="0"/>
              <a:t>11-03-2024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352776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5C31C7-7BB1-4775-9471-D9BD808BE64C}" type="datetimeFigureOut">
              <a:rPr lang="es-CL" smtClean="0"/>
              <a:t>11-03-2024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183939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5C31C7-7BB1-4775-9471-D9BD808BE64C}" type="datetimeFigureOut">
              <a:rPr lang="es-CL" smtClean="0"/>
              <a:t>11-03-2024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373961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5C31C7-7BB1-4775-9471-D9BD808BE64C}" type="datetimeFigureOut">
              <a:rPr lang="es-CL" smtClean="0"/>
              <a:t>11-03-2024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179839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B5C31C7-7BB1-4775-9471-D9BD808BE64C}" type="datetimeFigureOut">
              <a:rPr lang="es-CL" smtClean="0"/>
              <a:t>11-03-2024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4079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B5C31C7-7BB1-4775-9471-D9BD808BE64C}" type="datetimeFigureOut">
              <a:rPr lang="es-CL" smtClean="0"/>
              <a:t>11-03-2024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173275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B5C31C7-7BB1-4775-9471-D9BD808BE64C}" type="datetimeFigureOut">
              <a:rPr lang="es-CL" smtClean="0"/>
              <a:t>11-03-2024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425253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B5C31C7-7BB1-4775-9471-D9BD808BE64C}" type="datetimeFigureOut">
              <a:rPr lang="es-CL" smtClean="0"/>
              <a:t>11-03-2024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267370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C31C7-7BB1-4775-9471-D9BD808BE64C}" type="datetimeFigureOut">
              <a:rPr lang="es-CL" smtClean="0"/>
              <a:t>11-03-2024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290138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B5C31C7-7BB1-4775-9471-D9BD808BE64C}" type="datetimeFigureOut">
              <a:rPr lang="es-CL" smtClean="0"/>
              <a:t>11-03-2024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143981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7B5C31C7-7BB1-4775-9471-D9BD808BE64C}" type="datetimeFigureOut">
              <a:rPr lang="es-CL" smtClean="0"/>
              <a:t>11-03-2024</a:t>
            </a:fld>
            <a:endParaRPr lang="es-CL"/>
          </a:p>
        </p:txBody>
      </p:sp>
      <p:sp>
        <p:nvSpPr>
          <p:cNvPr id="6" name="Footer Placeholder 5"/>
          <p:cNvSpPr>
            <a:spLocks noGrp="1"/>
          </p:cNvSpPr>
          <p:nvPr>
            <p:ph type="ftr" sz="quarter" idx="11"/>
          </p:nvPr>
        </p:nvSpPr>
        <p:spPr>
          <a:xfrm>
            <a:off x="590396" y="6041362"/>
            <a:ext cx="3295413" cy="365125"/>
          </a:xfrm>
        </p:spPr>
        <p:txBody>
          <a:bodyPr/>
          <a:lstStyle/>
          <a:p>
            <a:endParaRPr lang="es-CL"/>
          </a:p>
        </p:txBody>
      </p:sp>
      <p:sp>
        <p:nvSpPr>
          <p:cNvPr id="7" name="Slide Number Placeholder 6"/>
          <p:cNvSpPr>
            <a:spLocks noGrp="1"/>
          </p:cNvSpPr>
          <p:nvPr>
            <p:ph type="sldNum" sz="quarter" idx="12"/>
          </p:nvPr>
        </p:nvSpPr>
        <p:spPr>
          <a:xfrm>
            <a:off x="4862689" y="5915888"/>
            <a:ext cx="1062155" cy="490599"/>
          </a:xfrm>
        </p:spPr>
        <p:txBody>
          <a:bodyPr/>
          <a:lstStyle/>
          <a:p>
            <a:fld id="{6C237BAB-7F45-4ADE-B876-1C4CB0E1F70F}" type="slidenum">
              <a:rPr lang="es-CL" smtClean="0"/>
              <a:t>‹Nº›</a:t>
            </a:fld>
            <a:endParaRPr lang="es-CL"/>
          </a:p>
        </p:txBody>
      </p:sp>
    </p:spTree>
    <p:extLst>
      <p:ext uri="{BB962C8B-B14F-4D97-AF65-F5344CB8AC3E}">
        <p14:creationId xmlns:p14="http://schemas.microsoft.com/office/powerpoint/2010/main" val="26491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CL"/>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B5C31C7-7BB1-4775-9471-D9BD808BE64C}" type="datetimeFigureOut">
              <a:rPr lang="es-CL" smtClean="0"/>
              <a:t>11-03-2024</a:t>
            </a:fld>
            <a:endParaRPr lang="es-C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C237BAB-7F45-4ADE-B876-1C4CB0E1F70F}" type="slidenum">
              <a:rPr lang="es-CL" smtClean="0"/>
              <a:t>‹Nº›</a:t>
            </a:fld>
            <a:endParaRPr lang="es-CL"/>
          </a:p>
        </p:txBody>
      </p:sp>
    </p:spTree>
    <p:extLst>
      <p:ext uri="{BB962C8B-B14F-4D97-AF65-F5344CB8AC3E}">
        <p14:creationId xmlns:p14="http://schemas.microsoft.com/office/powerpoint/2010/main" val="229659135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B76827-3A10-A2E6-5A28-50D6EFAB251D}"/>
              </a:ext>
            </a:extLst>
          </p:cNvPr>
          <p:cNvSpPr>
            <a:spLocks noGrp="1"/>
          </p:cNvSpPr>
          <p:nvPr>
            <p:ph type="ctrTitle"/>
          </p:nvPr>
        </p:nvSpPr>
        <p:spPr/>
        <p:txBody>
          <a:bodyPr/>
          <a:lstStyle/>
          <a:p>
            <a:r>
              <a:rPr lang="es-MX" dirty="0"/>
              <a:t>Construcción 2</a:t>
            </a:r>
            <a:endParaRPr lang="es-CL" dirty="0"/>
          </a:p>
        </p:txBody>
      </p:sp>
      <p:sp>
        <p:nvSpPr>
          <p:cNvPr id="4" name="Hexágono 3">
            <a:extLst>
              <a:ext uri="{FF2B5EF4-FFF2-40B4-BE49-F238E27FC236}">
                <a16:creationId xmlns:a16="http://schemas.microsoft.com/office/drawing/2014/main" id="{09527307-5BA2-B44B-D72C-A15D2190CDF0}"/>
              </a:ext>
            </a:extLst>
          </p:cNvPr>
          <p:cNvSpPr/>
          <p:nvPr/>
        </p:nvSpPr>
        <p:spPr>
          <a:xfrm>
            <a:off x="8717872" y="315864"/>
            <a:ext cx="2938509" cy="1997476"/>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Metodología ADAN:</a:t>
            </a:r>
          </a:p>
          <a:p>
            <a:pPr algn="ctr"/>
            <a:r>
              <a:rPr lang="es-MX" dirty="0"/>
              <a:t>Aprendizaje basado en proyectos</a:t>
            </a:r>
            <a:endParaRPr lang="es-CL" dirty="0"/>
          </a:p>
        </p:txBody>
      </p:sp>
      <p:sp>
        <p:nvSpPr>
          <p:cNvPr id="6" name="Subtítulo 2">
            <a:extLst>
              <a:ext uri="{FF2B5EF4-FFF2-40B4-BE49-F238E27FC236}">
                <a16:creationId xmlns:a16="http://schemas.microsoft.com/office/drawing/2014/main" id="{7251C1A6-68D5-2910-6BBD-B99B40DB694B}"/>
              </a:ext>
            </a:extLst>
          </p:cNvPr>
          <p:cNvSpPr>
            <a:spLocks noGrp="1"/>
          </p:cNvSpPr>
          <p:nvPr>
            <p:ph type="subTitle" idx="1"/>
          </p:nvPr>
        </p:nvSpPr>
        <p:spPr>
          <a:xfrm>
            <a:off x="810001" y="5280846"/>
            <a:ext cx="10572000" cy="862501"/>
          </a:xfrm>
        </p:spPr>
        <p:txBody>
          <a:bodyPr>
            <a:normAutofit/>
          </a:bodyPr>
          <a:lstStyle/>
          <a:p>
            <a:r>
              <a:rPr lang="es-CL" dirty="0"/>
              <a:t>Electivo de Lenguaje: “</a:t>
            </a:r>
            <a:r>
              <a:rPr lang="es-MX" dirty="0"/>
              <a:t>Participación y argumentación en democracia”</a:t>
            </a:r>
            <a:endParaRPr lang="es-CL" dirty="0"/>
          </a:p>
          <a:p>
            <a:r>
              <a:rPr lang="es-CL" dirty="0"/>
              <a:t>Profesor: Mariana Zamorano</a:t>
            </a:r>
          </a:p>
          <a:p>
            <a:endParaRPr lang="es-CL" dirty="0"/>
          </a:p>
        </p:txBody>
      </p:sp>
    </p:spTree>
    <p:extLst>
      <p:ext uri="{BB962C8B-B14F-4D97-AF65-F5344CB8AC3E}">
        <p14:creationId xmlns:p14="http://schemas.microsoft.com/office/powerpoint/2010/main" val="197785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Formalicemos</a:t>
            </a:r>
          </a:p>
        </p:txBody>
      </p:sp>
      <p:sp>
        <p:nvSpPr>
          <p:cNvPr id="2" name="CuadroTexto 1">
            <a:extLst>
              <a:ext uri="{FF2B5EF4-FFF2-40B4-BE49-F238E27FC236}">
                <a16:creationId xmlns:a16="http://schemas.microsoft.com/office/drawing/2014/main" id="{8931F29A-1F1A-E6BB-4FAA-AE58D7FBBFF1}"/>
              </a:ext>
            </a:extLst>
          </p:cNvPr>
          <p:cNvSpPr txBox="1"/>
          <p:nvPr/>
        </p:nvSpPr>
        <p:spPr>
          <a:xfrm>
            <a:off x="1217264" y="1379755"/>
            <a:ext cx="9133744" cy="369332"/>
          </a:xfrm>
          <a:prstGeom prst="rect">
            <a:avLst/>
          </a:prstGeom>
          <a:noFill/>
        </p:spPr>
        <p:txBody>
          <a:bodyPr wrap="square" rtlCol="0">
            <a:spAutoFit/>
          </a:bodyPr>
          <a:lstStyle/>
          <a:p>
            <a:r>
              <a:rPr lang="es-CL" dirty="0">
                <a:solidFill>
                  <a:schemeClr val="bg1"/>
                </a:solidFill>
              </a:rPr>
              <a:t>Para aprender mediante proyectos se deben cumplir ciertos pasos obligatorios</a:t>
            </a:r>
          </a:p>
        </p:txBody>
      </p:sp>
      <p:sp>
        <p:nvSpPr>
          <p:cNvPr id="3" name="CuadroTexto 2">
            <a:extLst>
              <a:ext uri="{FF2B5EF4-FFF2-40B4-BE49-F238E27FC236}">
                <a16:creationId xmlns:a16="http://schemas.microsoft.com/office/drawing/2014/main" id="{4E43663F-CAB4-B415-AFD7-F75FD945108C}"/>
              </a:ext>
            </a:extLst>
          </p:cNvPr>
          <p:cNvSpPr txBox="1"/>
          <p:nvPr/>
        </p:nvSpPr>
        <p:spPr>
          <a:xfrm>
            <a:off x="393192" y="2478024"/>
            <a:ext cx="4685898" cy="1754326"/>
          </a:xfrm>
          <a:prstGeom prst="rect">
            <a:avLst/>
          </a:prstGeom>
          <a:noFill/>
        </p:spPr>
        <p:txBody>
          <a:bodyPr wrap="none" rtlCol="0">
            <a:spAutoFit/>
          </a:bodyPr>
          <a:lstStyle/>
          <a:p>
            <a:r>
              <a:rPr lang="es-CL" dirty="0"/>
              <a:t>1.- Selección del tema (pregunta inicial)</a:t>
            </a:r>
          </a:p>
          <a:p>
            <a:r>
              <a:rPr lang="es-CL" dirty="0"/>
              <a:t>2.- Formación de los equipos</a:t>
            </a:r>
          </a:p>
          <a:p>
            <a:r>
              <a:rPr lang="es-CL" dirty="0"/>
              <a:t>3.- Definición del producto final</a:t>
            </a:r>
          </a:p>
          <a:p>
            <a:r>
              <a:rPr lang="es-CL" dirty="0"/>
              <a:t>4.- Planificación </a:t>
            </a:r>
          </a:p>
          <a:p>
            <a:r>
              <a:rPr lang="es-CL" dirty="0"/>
              <a:t>5.- Investigación</a:t>
            </a:r>
          </a:p>
          <a:p>
            <a:r>
              <a:rPr lang="es-CL" dirty="0"/>
              <a:t>6.- Análisis y síntesis</a:t>
            </a:r>
          </a:p>
        </p:txBody>
      </p:sp>
      <p:sp>
        <p:nvSpPr>
          <p:cNvPr id="12" name="CuadroTexto 11">
            <a:extLst>
              <a:ext uri="{FF2B5EF4-FFF2-40B4-BE49-F238E27FC236}">
                <a16:creationId xmlns:a16="http://schemas.microsoft.com/office/drawing/2014/main" id="{6501FA21-62A6-E476-CF9F-4682D97FA331}"/>
              </a:ext>
            </a:extLst>
          </p:cNvPr>
          <p:cNvSpPr txBox="1"/>
          <p:nvPr/>
        </p:nvSpPr>
        <p:spPr>
          <a:xfrm>
            <a:off x="393192" y="4343815"/>
            <a:ext cx="5093061" cy="1200329"/>
          </a:xfrm>
          <a:prstGeom prst="rect">
            <a:avLst/>
          </a:prstGeom>
          <a:noFill/>
        </p:spPr>
        <p:txBody>
          <a:bodyPr wrap="none" rtlCol="0">
            <a:spAutoFit/>
          </a:bodyPr>
          <a:lstStyle/>
          <a:p>
            <a:r>
              <a:rPr lang="es-CL" dirty="0"/>
              <a:t>7.- Elaboración del producto final</a:t>
            </a:r>
          </a:p>
          <a:p>
            <a:r>
              <a:rPr lang="es-CL" dirty="0"/>
              <a:t>8.- Presentación del producto</a:t>
            </a:r>
          </a:p>
          <a:p>
            <a:r>
              <a:rPr lang="es-CL" dirty="0"/>
              <a:t>9.- Respuesta colectiva a la pregunta inicial</a:t>
            </a:r>
          </a:p>
          <a:p>
            <a:r>
              <a:rPr lang="es-CL" dirty="0"/>
              <a:t>10.- Evaluación y coevaluación</a:t>
            </a:r>
          </a:p>
        </p:txBody>
      </p:sp>
    </p:spTree>
    <p:extLst>
      <p:ext uri="{BB962C8B-B14F-4D97-AF65-F5344CB8AC3E}">
        <p14:creationId xmlns:p14="http://schemas.microsoft.com/office/powerpoint/2010/main" val="1299654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Formalicemos</a:t>
            </a:r>
          </a:p>
        </p:txBody>
      </p:sp>
      <p:sp>
        <p:nvSpPr>
          <p:cNvPr id="2" name="CuadroTexto 1">
            <a:extLst>
              <a:ext uri="{FF2B5EF4-FFF2-40B4-BE49-F238E27FC236}">
                <a16:creationId xmlns:a16="http://schemas.microsoft.com/office/drawing/2014/main" id="{8931F29A-1F1A-E6BB-4FAA-AE58D7FBBFF1}"/>
              </a:ext>
            </a:extLst>
          </p:cNvPr>
          <p:cNvSpPr txBox="1"/>
          <p:nvPr/>
        </p:nvSpPr>
        <p:spPr>
          <a:xfrm>
            <a:off x="1217264" y="1379755"/>
            <a:ext cx="9133744" cy="369332"/>
          </a:xfrm>
          <a:prstGeom prst="rect">
            <a:avLst/>
          </a:prstGeom>
          <a:noFill/>
        </p:spPr>
        <p:txBody>
          <a:bodyPr wrap="square" rtlCol="0">
            <a:spAutoFit/>
          </a:bodyPr>
          <a:lstStyle/>
          <a:p>
            <a:r>
              <a:rPr lang="es-CL" dirty="0">
                <a:solidFill>
                  <a:schemeClr val="bg1"/>
                </a:solidFill>
              </a:rPr>
              <a:t>Para aprender mediante proyectos se deben cumplir ciertos pasos obligatorios</a:t>
            </a:r>
          </a:p>
        </p:txBody>
      </p:sp>
      <p:sp>
        <p:nvSpPr>
          <p:cNvPr id="3" name="CuadroTexto 2">
            <a:extLst>
              <a:ext uri="{FF2B5EF4-FFF2-40B4-BE49-F238E27FC236}">
                <a16:creationId xmlns:a16="http://schemas.microsoft.com/office/drawing/2014/main" id="{4E43663F-CAB4-B415-AFD7-F75FD945108C}"/>
              </a:ext>
            </a:extLst>
          </p:cNvPr>
          <p:cNvSpPr txBox="1"/>
          <p:nvPr/>
        </p:nvSpPr>
        <p:spPr>
          <a:xfrm>
            <a:off x="393192" y="2478024"/>
            <a:ext cx="4685898" cy="1754326"/>
          </a:xfrm>
          <a:prstGeom prst="rect">
            <a:avLst/>
          </a:prstGeom>
          <a:noFill/>
        </p:spPr>
        <p:txBody>
          <a:bodyPr wrap="none" rtlCol="0">
            <a:spAutoFit/>
          </a:bodyPr>
          <a:lstStyle/>
          <a:p>
            <a:r>
              <a:rPr lang="es-CL" dirty="0"/>
              <a:t>1.- Selección del tema (pregunta inicial)</a:t>
            </a:r>
          </a:p>
          <a:p>
            <a:r>
              <a:rPr lang="es-CL" dirty="0"/>
              <a:t>2.- Formación de los equipos</a:t>
            </a:r>
          </a:p>
          <a:p>
            <a:r>
              <a:rPr lang="es-CL" dirty="0"/>
              <a:t>3.- Definición del producto final</a:t>
            </a:r>
          </a:p>
          <a:p>
            <a:r>
              <a:rPr lang="es-CL" dirty="0"/>
              <a:t>4.- Planificación </a:t>
            </a:r>
          </a:p>
          <a:p>
            <a:r>
              <a:rPr lang="es-CL" dirty="0"/>
              <a:t>5.- Investigación</a:t>
            </a:r>
          </a:p>
          <a:p>
            <a:r>
              <a:rPr lang="es-CL" dirty="0"/>
              <a:t>6.- Análisis y síntesis</a:t>
            </a:r>
          </a:p>
        </p:txBody>
      </p:sp>
      <p:sp>
        <p:nvSpPr>
          <p:cNvPr id="5" name="Cerrar llave 4">
            <a:extLst>
              <a:ext uri="{FF2B5EF4-FFF2-40B4-BE49-F238E27FC236}">
                <a16:creationId xmlns:a16="http://schemas.microsoft.com/office/drawing/2014/main" id="{D7E9B1F5-134C-A795-8FC8-C1060C2FEEE2}"/>
              </a:ext>
            </a:extLst>
          </p:cNvPr>
          <p:cNvSpPr/>
          <p:nvPr/>
        </p:nvSpPr>
        <p:spPr>
          <a:xfrm>
            <a:off x="4959706" y="2411397"/>
            <a:ext cx="960120" cy="17922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1" name="Bocadillo: ovalado 10">
            <a:extLst>
              <a:ext uri="{FF2B5EF4-FFF2-40B4-BE49-F238E27FC236}">
                <a16:creationId xmlns:a16="http://schemas.microsoft.com/office/drawing/2014/main" id="{E88DE061-65D4-1BDE-E942-DA41D3E3F935}"/>
              </a:ext>
            </a:extLst>
          </p:cNvPr>
          <p:cNvSpPr/>
          <p:nvPr/>
        </p:nvSpPr>
        <p:spPr>
          <a:xfrm>
            <a:off x="6161104" y="2478024"/>
            <a:ext cx="5717218" cy="1658970"/>
          </a:xfrm>
          <a:prstGeom prst="wedgeEllipseCallout">
            <a:avLst>
              <a:gd name="adj1" fmla="val -54983"/>
              <a:gd name="adj2" fmla="val -1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Los primeros seis pasos son los que se les pidió hacer en la tabla y corresponde a antes de la construcción del producto.</a:t>
            </a:r>
          </a:p>
        </p:txBody>
      </p:sp>
      <p:sp>
        <p:nvSpPr>
          <p:cNvPr id="12" name="CuadroTexto 11">
            <a:extLst>
              <a:ext uri="{FF2B5EF4-FFF2-40B4-BE49-F238E27FC236}">
                <a16:creationId xmlns:a16="http://schemas.microsoft.com/office/drawing/2014/main" id="{6501FA21-62A6-E476-CF9F-4682D97FA331}"/>
              </a:ext>
            </a:extLst>
          </p:cNvPr>
          <p:cNvSpPr txBox="1"/>
          <p:nvPr/>
        </p:nvSpPr>
        <p:spPr>
          <a:xfrm>
            <a:off x="393192" y="4343815"/>
            <a:ext cx="5093061" cy="1200329"/>
          </a:xfrm>
          <a:prstGeom prst="rect">
            <a:avLst/>
          </a:prstGeom>
          <a:noFill/>
        </p:spPr>
        <p:txBody>
          <a:bodyPr wrap="none" rtlCol="0">
            <a:spAutoFit/>
          </a:bodyPr>
          <a:lstStyle/>
          <a:p>
            <a:r>
              <a:rPr lang="es-CL" dirty="0"/>
              <a:t>7.- Elaboración del producto final</a:t>
            </a:r>
          </a:p>
          <a:p>
            <a:r>
              <a:rPr lang="es-CL" dirty="0"/>
              <a:t>8.- Presentación del producto</a:t>
            </a:r>
          </a:p>
          <a:p>
            <a:r>
              <a:rPr lang="es-CL" dirty="0"/>
              <a:t>9.- Respuesta colectiva a la pregunta inicial</a:t>
            </a:r>
          </a:p>
          <a:p>
            <a:r>
              <a:rPr lang="es-CL" dirty="0"/>
              <a:t>10.- Evaluación y coevaluación</a:t>
            </a:r>
          </a:p>
        </p:txBody>
      </p:sp>
      <p:sp>
        <p:nvSpPr>
          <p:cNvPr id="13" name="Cerrar llave 12">
            <a:extLst>
              <a:ext uri="{FF2B5EF4-FFF2-40B4-BE49-F238E27FC236}">
                <a16:creationId xmlns:a16="http://schemas.microsoft.com/office/drawing/2014/main" id="{EB4C2441-427D-5EED-D8D0-729253CBE7A9}"/>
              </a:ext>
            </a:extLst>
          </p:cNvPr>
          <p:cNvSpPr/>
          <p:nvPr/>
        </p:nvSpPr>
        <p:spPr>
          <a:xfrm>
            <a:off x="5486253" y="4343815"/>
            <a:ext cx="293110" cy="13378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4" name="Bocadillo: ovalado 13">
            <a:extLst>
              <a:ext uri="{FF2B5EF4-FFF2-40B4-BE49-F238E27FC236}">
                <a16:creationId xmlns:a16="http://schemas.microsoft.com/office/drawing/2014/main" id="{676A231F-37A6-2A34-527E-9A15E2391857}"/>
              </a:ext>
            </a:extLst>
          </p:cNvPr>
          <p:cNvSpPr/>
          <p:nvPr/>
        </p:nvSpPr>
        <p:spPr>
          <a:xfrm>
            <a:off x="6313504" y="4317506"/>
            <a:ext cx="5717218" cy="1658970"/>
          </a:xfrm>
          <a:prstGeom prst="wedgeEllipseCallout">
            <a:avLst>
              <a:gd name="adj1" fmla="val -54983"/>
              <a:gd name="adj2" fmla="val -1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Aquí es donde uno se da cuenta que un proyecto no es una idea sino algo concreto que debo mostrar y presentar en vivo.</a:t>
            </a:r>
          </a:p>
        </p:txBody>
      </p:sp>
    </p:spTree>
    <p:extLst>
      <p:ext uri="{BB962C8B-B14F-4D97-AF65-F5344CB8AC3E}">
        <p14:creationId xmlns:p14="http://schemas.microsoft.com/office/powerpoint/2010/main" val="27486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Concreticemos utilizando lo de la clase anterior</a:t>
            </a:r>
          </a:p>
        </p:txBody>
      </p:sp>
      <p:sp>
        <p:nvSpPr>
          <p:cNvPr id="3" name="Flecha: a la derecha 2">
            <a:extLst>
              <a:ext uri="{FF2B5EF4-FFF2-40B4-BE49-F238E27FC236}">
                <a16:creationId xmlns:a16="http://schemas.microsoft.com/office/drawing/2014/main" id="{5847F33F-608C-8012-1BFA-4C1D999330D8}"/>
              </a:ext>
            </a:extLst>
          </p:cNvPr>
          <p:cNvSpPr/>
          <p:nvPr/>
        </p:nvSpPr>
        <p:spPr>
          <a:xfrm>
            <a:off x="745724" y="2858610"/>
            <a:ext cx="3994952" cy="2237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¿Cuál o cuáles escogimos?</a:t>
            </a:r>
          </a:p>
        </p:txBody>
      </p:sp>
      <p:pic>
        <p:nvPicPr>
          <p:cNvPr id="2" name="Imagen 1">
            <a:extLst>
              <a:ext uri="{FF2B5EF4-FFF2-40B4-BE49-F238E27FC236}">
                <a16:creationId xmlns:a16="http://schemas.microsoft.com/office/drawing/2014/main" id="{736EDEDD-413D-6851-FD80-A684916D84B5}"/>
              </a:ext>
            </a:extLst>
          </p:cNvPr>
          <p:cNvPicPr>
            <a:picLocks noChangeAspect="1"/>
          </p:cNvPicPr>
          <p:nvPr/>
        </p:nvPicPr>
        <p:blipFill>
          <a:blip r:embed="rId2"/>
          <a:stretch>
            <a:fillRect/>
          </a:stretch>
        </p:blipFill>
        <p:spPr>
          <a:xfrm>
            <a:off x="6494107" y="1034521"/>
            <a:ext cx="5524634" cy="5714247"/>
          </a:xfrm>
          <a:prstGeom prst="rect">
            <a:avLst/>
          </a:prstGeom>
        </p:spPr>
      </p:pic>
    </p:spTree>
    <p:extLst>
      <p:ext uri="{BB962C8B-B14F-4D97-AF65-F5344CB8AC3E}">
        <p14:creationId xmlns:p14="http://schemas.microsoft.com/office/powerpoint/2010/main" val="228020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Concreticemos utilizando lo de la clase anterior</a:t>
            </a:r>
          </a:p>
        </p:txBody>
      </p:sp>
      <p:sp>
        <p:nvSpPr>
          <p:cNvPr id="4" name="Flecha: hacia la izquierda 3">
            <a:extLst>
              <a:ext uri="{FF2B5EF4-FFF2-40B4-BE49-F238E27FC236}">
                <a16:creationId xmlns:a16="http://schemas.microsoft.com/office/drawing/2014/main" id="{32F2584D-BD59-2121-021D-92DE84EDCFCA}"/>
              </a:ext>
            </a:extLst>
          </p:cNvPr>
          <p:cNvSpPr/>
          <p:nvPr/>
        </p:nvSpPr>
        <p:spPr>
          <a:xfrm>
            <a:off x="6791417" y="2996936"/>
            <a:ext cx="4811697" cy="18465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¿Cuál es la necesidad o las necesidades que encontramos?</a:t>
            </a:r>
          </a:p>
        </p:txBody>
      </p:sp>
    </p:spTree>
    <p:extLst>
      <p:ext uri="{BB962C8B-B14F-4D97-AF65-F5344CB8AC3E}">
        <p14:creationId xmlns:p14="http://schemas.microsoft.com/office/powerpoint/2010/main" val="366028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Nuestros posibles proyectos en lluvias de ideas</a:t>
            </a:r>
          </a:p>
        </p:txBody>
      </p:sp>
      <p:sp>
        <p:nvSpPr>
          <p:cNvPr id="2" name="Rectángulo 1">
            <a:extLst>
              <a:ext uri="{FF2B5EF4-FFF2-40B4-BE49-F238E27FC236}">
                <a16:creationId xmlns:a16="http://schemas.microsoft.com/office/drawing/2014/main" id="{8E64DC13-7982-9CCB-ADF0-78C045C1BED3}"/>
              </a:ext>
            </a:extLst>
          </p:cNvPr>
          <p:cNvSpPr/>
          <p:nvPr/>
        </p:nvSpPr>
        <p:spPr>
          <a:xfrm>
            <a:off x="1392994" y="3043177"/>
            <a:ext cx="9658905" cy="2991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id="{983CBDDA-D36B-2A94-C0FD-320FFD8B1F39}"/>
              </a:ext>
            </a:extLst>
          </p:cNvPr>
          <p:cNvSpPr txBox="1"/>
          <p:nvPr/>
        </p:nvSpPr>
        <p:spPr>
          <a:xfrm>
            <a:off x="283465" y="2314409"/>
            <a:ext cx="11768328" cy="646331"/>
          </a:xfrm>
          <a:prstGeom prst="rect">
            <a:avLst/>
          </a:prstGeom>
          <a:noFill/>
        </p:spPr>
        <p:txBody>
          <a:bodyPr wrap="square" rtlCol="0">
            <a:spAutoFit/>
          </a:bodyPr>
          <a:lstStyle/>
          <a:p>
            <a:r>
              <a:rPr lang="es-CL" dirty="0"/>
              <a:t>Escribamos los posibles proyectos y cómo quieren que se evalúen. Recuerden la cantidad de proyectos depende de ustedes, al igual que si deben ser diferentes o uno para el curso.</a:t>
            </a:r>
          </a:p>
        </p:txBody>
      </p:sp>
      <p:sp>
        <p:nvSpPr>
          <p:cNvPr id="5" name="CuadroTexto 4">
            <a:extLst>
              <a:ext uri="{FF2B5EF4-FFF2-40B4-BE49-F238E27FC236}">
                <a16:creationId xmlns:a16="http://schemas.microsoft.com/office/drawing/2014/main" id="{804AC516-FEAB-CA6C-77B0-1FCCDCEBAEF1}"/>
              </a:ext>
            </a:extLst>
          </p:cNvPr>
          <p:cNvSpPr txBox="1"/>
          <p:nvPr/>
        </p:nvSpPr>
        <p:spPr>
          <a:xfrm>
            <a:off x="3165331" y="6188765"/>
            <a:ext cx="6774197" cy="369332"/>
          </a:xfrm>
          <a:prstGeom prst="rect">
            <a:avLst/>
          </a:prstGeom>
          <a:noFill/>
        </p:spPr>
        <p:txBody>
          <a:bodyPr wrap="square" rtlCol="0">
            <a:spAutoFit/>
          </a:bodyPr>
          <a:lstStyle/>
          <a:p>
            <a:r>
              <a:rPr lang="es-CL" dirty="0"/>
              <a:t>Decidan si lo harán semestralmente o mensualmente.</a:t>
            </a:r>
          </a:p>
        </p:txBody>
      </p:sp>
    </p:spTree>
    <p:extLst>
      <p:ext uri="{BB962C8B-B14F-4D97-AF65-F5344CB8AC3E}">
        <p14:creationId xmlns:p14="http://schemas.microsoft.com/office/powerpoint/2010/main" val="386518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Nuestros posibles proyectos en lluvias de ideas</a:t>
            </a:r>
          </a:p>
        </p:txBody>
      </p:sp>
      <p:sp>
        <p:nvSpPr>
          <p:cNvPr id="2" name="Rectángulo 1">
            <a:extLst>
              <a:ext uri="{FF2B5EF4-FFF2-40B4-BE49-F238E27FC236}">
                <a16:creationId xmlns:a16="http://schemas.microsoft.com/office/drawing/2014/main" id="{8E64DC13-7982-9CCB-ADF0-78C045C1BED3}"/>
              </a:ext>
            </a:extLst>
          </p:cNvPr>
          <p:cNvSpPr/>
          <p:nvPr/>
        </p:nvSpPr>
        <p:spPr>
          <a:xfrm>
            <a:off x="1392994" y="3043177"/>
            <a:ext cx="9658905" cy="2991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id="{983CBDDA-D36B-2A94-C0FD-320FFD8B1F39}"/>
              </a:ext>
            </a:extLst>
          </p:cNvPr>
          <p:cNvSpPr txBox="1"/>
          <p:nvPr/>
        </p:nvSpPr>
        <p:spPr>
          <a:xfrm>
            <a:off x="283465" y="2314409"/>
            <a:ext cx="11768328" cy="646331"/>
          </a:xfrm>
          <a:prstGeom prst="rect">
            <a:avLst/>
          </a:prstGeom>
          <a:noFill/>
        </p:spPr>
        <p:txBody>
          <a:bodyPr wrap="square" rtlCol="0">
            <a:spAutoFit/>
          </a:bodyPr>
          <a:lstStyle/>
          <a:p>
            <a:r>
              <a:rPr lang="es-CL" dirty="0"/>
              <a:t>Escribamos los posibles proyectos y cómo quieren que se evalúen. Recuerden la cantidad de proyectos depende de ustedes, al igual que si deben ser diferentes o uno para el curso.</a:t>
            </a:r>
          </a:p>
        </p:txBody>
      </p:sp>
      <p:sp>
        <p:nvSpPr>
          <p:cNvPr id="5" name="CuadroTexto 4">
            <a:extLst>
              <a:ext uri="{FF2B5EF4-FFF2-40B4-BE49-F238E27FC236}">
                <a16:creationId xmlns:a16="http://schemas.microsoft.com/office/drawing/2014/main" id="{804AC516-FEAB-CA6C-77B0-1FCCDCEBAEF1}"/>
              </a:ext>
            </a:extLst>
          </p:cNvPr>
          <p:cNvSpPr txBox="1"/>
          <p:nvPr/>
        </p:nvSpPr>
        <p:spPr>
          <a:xfrm>
            <a:off x="3165331" y="6188765"/>
            <a:ext cx="6774197" cy="369332"/>
          </a:xfrm>
          <a:prstGeom prst="rect">
            <a:avLst/>
          </a:prstGeom>
          <a:noFill/>
        </p:spPr>
        <p:txBody>
          <a:bodyPr wrap="square" rtlCol="0">
            <a:spAutoFit/>
          </a:bodyPr>
          <a:lstStyle/>
          <a:p>
            <a:r>
              <a:rPr lang="es-CL" dirty="0"/>
              <a:t>Decidan si lo harán semestralmente o mensualmente.</a:t>
            </a:r>
          </a:p>
        </p:txBody>
      </p:sp>
      <p:sp>
        <p:nvSpPr>
          <p:cNvPr id="6" name="Doble onda 5">
            <a:extLst>
              <a:ext uri="{FF2B5EF4-FFF2-40B4-BE49-F238E27FC236}">
                <a16:creationId xmlns:a16="http://schemas.microsoft.com/office/drawing/2014/main" id="{002F8FE2-2CA5-A7FB-7BE9-CC30172F1972}"/>
              </a:ext>
            </a:extLst>
          </p:cNvPr>
          <p:cNvSpPr/>
          <p:nvPr/>
        </p:nvSpPr>
        <p:spPr>
          <a:xfrm>
            <a:off x="8815526" y="4487244"/>
            <a:ext cx="3236267" cy="162461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1"/>
                </a:solidFill>
              </a:rPr>
              <a:t>La próxima clase formalizaremos temas e integrantes. Paso 1 y 2</a:t>
            </a:r>
          </a:p>
        </p:txBody>
      </p:sp>
    </p:spTree>
    <p:extLst>
      <p:ext uri="{BB962C8B-B14F-4D97-AF65-F5344CB8AC3E}">
        <p14:creationId xmlns:p14="http://schemas.microsoft.com/office/powerpoint/2010/main" val="181624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¿Qué es aprendizaje basado en proyectos?</a:t>
            </a:r>
          </a:p>
        </p:txBody>
      </p:sp>
      <p:sp>
        <p:nvSpPr>
          <p:cNvPr id="4" name="CuadroTexto 3">
            <a:extLst>
              <a:ext uri="{FF2B5EF4-FFF2-40B4-BE49-F238E27FC236}">
                <a16:creationId xmlns:a16="http://schemas.microsoft.com/office/drawing/2014/main" id="{2CB6BC6C-B2FA-4462-C676-2BDDB66C0D5A}"/>
              </a:ext>
            </a:extLst>
          </p:cNvPr>
          <p:cNvSpPr txBox="1"/>
          <p:nvPr/>
        </p:nvSpPr>
        <p:spPr>
          <a:xfrm>
            <a:off x="262382" y="2296728"/>
            <a:ext cx="4100969" cy="369332"/>
          </a:xfrm>
          <a:prstGeom prst="rect">
            <a:avLst/>
          </a:prstGeom>
          <a:noFill/>
        </p:spPr>
        <p:txBody>
          <a:bodyPr wrap="square" rtlCol="0">
            <a:spAutoFit/>
          </a:bodyPr>
          <a:lstStyle/>
          <a:p>
            <a:r>
              <a:rPr lang="es-CL" dirty="0"/>
              <a:t>1.- Leamos la siguiente situación:</a:t>
            </a:r>
          </a:p>
        </p:txBody>
      </p:sp>
      <p:sp>
        <p:nvSpPr>
          <p:cNvPr id="2" name="CuadroTexto 1">
            <a:extLst>
              <a:ext uri="{FF2B5EF4-FFF2-40B4-BE49-F238E27FC236}">
                <a16:creationId xmlns:a16="http://schemas.microsoft.com/office/drawing/2014/main" id="{4B4BC018-397C-2FA1-2DD6-FA3B29C495E1}"/>
              </a:ext>
            </a:extLst>
          </p:cNvPr>
          <p:cNvSpPr txBox="1"/>
          <p:nvPr/>
        </p:nvSpPr>
        <p:spPr>
          <a:xfrm>
            <a:off x="386000" y="2737696"/>
            <a:ext cx="11574352" cy="923330"/>
          </a:xfrm>
          <a:prstGeom prst="rect">
            <a:avLst/>
          </a:prstGeom>
          <a:noFill/>
        </p:spPr>
        <p:txBody>
          <a:bodyPr wrap="square" rtlCol="0">
            <a:spAutoFit/>
          </a:bodyPr>
          <a:lstStyle/>
          <a:p>
            <a:r>
              <a:rPr lang="es-CL" dirty="0"/>
              <a:t>Para el año 2025 se quiere incorporar un mecanismo de evaluación en las pruebas finales, que evalúe competencias específicas de los estudiantes por nivel, para así diversificar el aprendizaje en este contexto particular.</a:t>
            </a:r>
          </a:p>
        </p:txBody>
      </p:sp>
    </p:spTree>
    <p:extLst>
      <p:ext uri="{BB962C8B-B14F-4D97-AF65-F5344CB8AC3E}">
        <p14:creationId xmlns:p14="http://schemas.microsoft.com/office/powerpoint/2010/main" val="110380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¿Qué es aprendizaje basado en proyectos?</a:t>
            </a:r>
          </a:p>
        </p:txBody>
      </p:sp>
      <p:sp>
        <p:nvSpPr>
          <p:cNvPr id="4" name="CuadroTexto 3">
            <a:extLst>
              <a:ext uri="{FF2B5EF4-FFF2-40B4-BE49-F238E27FC236}">
                <a16:creationId xmlns:a16="http://schemas.microsoft.com/office/drawing/2014/main" id="{2CB6BC6C-B2FA-4462-C676-2BDDB66C0D5A}"/>
              </a:ext>
            </a:extLst>
          </p:cNvPr>
          <p:cNvSpPr txBox="1"/>
          <p:nvPr/>
        </p:nvSpPr>
        <p:spPr>
          <a:xfrm>
            <a:off x="262382" y="2296728"/>
            <a:ext cx="4100969" cy="369332"/>
          </a:xfrm>
          <a:prstGeom prst="rect">
            <a:avLst/>
          </a:prstGeom>
          <a:noFill/>
        </p:spPr>
        <p:txBody>
          <a:bodyPr wrap="square" rtlCol="0">
            <a:spAutoFit/>
          </a:bodyPr>
          <a:lstStyle/>
          <a:p>
            <a:r>
              <a:rPr lang="es-CL" dirty="0"/>
              <a:t>1.- Leamos la siguiente situación:</a:t>
            </a:r>
          </a:p>
        </p:txBody>
      </p:sp>
      <p:sp>
        <p:nvSpPr>
          <p:cNvPr id="8" name="CuadroTexto 7">
            <a:extLst>
              <a:ext uri="{FF2B5EF4-FFF2-40B4-BE49-F238E27FC236}">
                <a16:creationId xmlns:a16="http://schemas.microsoft.com/office/drawing/2014/main" id="{644277B4-7C69-D86E-3764-072B4ED1C695}"/>
              </a:ext>
            </a:extLst>
          </p:cNvPr>
          <p:cNvSpPr txBox="1"/>
          <p:nvPr/>
        </p:nvSpPr>
        <p:spPr>
          <a:xfrm>
            <a:off x="262382" y="3839335"/>
            <a:ext cx="10097770" cy="369332"/>
          </a:xfrm>
          <a:prstGeom prst="rect">
            <a:avLst/>
          </a:prstGeom>
          <a:noFill/>
        </p:spPr>
        <p:txBody>
          <a:bodyPr wrap="square" rtlCol="0">
            <a:spAutoFit/>
          </a:bodyPr>
          <a:lstStyle/>
          <a:p>
            <a:r>
              <a:rPr lang="es-CL" dirty="0"/>
              <a:t>2.- Reúnanse en grupos de 3 integrantes y completen la siguiente tabla:</a:t>
            </a:r>
          </a:p>
        </p:txBody>
      </p:sp>
      <p:graphicFrame>
        <p:nvGraphicFramePr>
          <p:cNvPr id="9" name="Tabla 10">
            <a:extLst>
              <a:ext uri="{FF2B5EF4-FFF2-40B4-BE49-F238E27FC236}">
                <a16:creationId xmlns:a16="http://schemas.microsoft.com/office/drawing/2014/main" id="{6206F553-714E-08E9-96FB-A6F25C0204D7}"/>
              </a:ext>
            </a:extLst>
          </p:cNvPr>
          <p:cNvGraphicFramePr>
            <a:graphicFrameLocks noGrp="1"/>
          </p:cNvGraphicFramePr>
          <p:nvPr>
            <p:extLst>
              <p:ext uri="{D42A27DB-BD31-4B8C-83A1-F6EECF244321}">
                <p14:modId xmlns:p14="http://schemas.microsoft.com/office/powerpoint/2010/main" val="2448507385"/>
              </p:ext>
            </p:extLst>
          </p:nvPr>
        </p:nvGraphicFramePr>
        <p:xfrm>
          <a:off x="247014" y="4294129"/>
          <a:ext cx="11697971" cy="2377440"/>
        </p:xfrm>
        <a:graphic>
          <a:graphicData uri="http://schemas.openxmlformats.org/drawingml/2006/table">
            <a:tbl>
              <a:tblPr firstRow="1" bandRow="1">
                <a:tableStyleId>{5C22544A-7EE6-4342-B048-85BDC9FD1C3A}</a:tableStyleId>
              </a:tblPr>
              <a:tblGrid>
                <a:gridCol w="1669065">
                  <a:extLst>
                    <a:ext uri="{9D8B030D-6E8A-4147-A177-3AD203B41FA5}">
                      <a16:colId xmlns:a16="http://schemas.microsoft.com/office/drawing/2014/main" val="3256504847"/>
                    </a:ext>
                  </a:extLst>
                </a:gridCol>
                <a:gridCol w="2112537">
                  <a:extLst>
                    <a:ext uri="{9D8B030D-6E8A-4147-A177-3AD203B41FA5}">
                      <a16:colId xmlns:a16="http://schemas.microsoft.com/office/drawing/2014/main" val="3779037093"/>
                    </a:ext>
                  </a:extLst>
                </a:gridCol>
                <a:gridCol w="1910959">
                  <a:extLst>
                    <a:ext uri="{9D8B030D-6E8A-4147-A177-3AD203B41FA5}">
                      <a16:colId xmlns:a16="http://schemas.microsoft.com/office/drawing/2014/main" val="423130775"/>
                    </a:ext>
                  </a:extLst>
                </a:gridCol>
                <a:gridCol w="2106086">
                  <a:extLst>
                    <a:ext uri="{9D8B030D-6E8A-4147-A177-3AD203B41FA5}">
                      <a16:colId xmlns:a16="http://schemas.microsoft.com/office/drawing/2014/main" val="3504325649"/>
                    </a:ext>
                  </a:extLst>
                </a:gridCol>
                <a:gridCol w="1949662">
                  <a:extLst>
                    <a:ext uri="{9D8B030D-6E8A-4147-A177-3AD203B41FA5}">
                      <a16:colId xmlns:a16="http://schemas.microsoft.com/office/drawing/2014/main" val="1615544799"/>
                    </a:ext>
                  </a:extLst>
                </a:gridCol>
                <a:gridCol w="1949662">
                  <a:extLst>
                    <a:ext uri="{9D8B030D-6E8A-4147-A177-3AD203B41FA5}">
                      <a16:colId xmlns:a16="http://schemas.microsoft.com/office/drawing/2014/main" val="3172835448"/>
                    </a:ext>
                  </a:extLst>
                </a:gridCol>
              </a:tblGrid>
              <a:tr h="370840">
                <a:tc>
                  <a:txBody>
                    <a:bodyPr/>
                    <a:lstStyle/>
                    <a:p>
                      <a:r>
                        <a:rPr lang="es-CL" sz="1200" dirty="0">
                          <a:solidFill>
                            <a:schemeClr val="bg1"/>
                          </a:solidFill>
                        </a:rPr>
                        <a:t>Foco de atención qué quieren hacer</a:t>
                      </a:r>
                    </a:p>
                  </a:txBody>
                  <a:tcPr/>
                </a:tc>
                <a:tc>
                  <a:txBody>
                    <a:bodyPr/>
                    <a:lstStyle/>
                    <a:p>
                      <a:r>
                        <a:rPr lang="es-CL" sz="1200" dirty="0">
                          <a:solidFill>
                            <a:schemeClr val="bg1"/>
                          </a:solidFill>
                        </a:rPr>
                        <a:t>Responsabilidades de cada integrante del equipo</a:t>
                      </a:r>
                    </a:p>
                  </a:txBody>
                  <a:tcPr/>
                </a:tc>
                <a:tc>
                  <a:txBody>
                    <a:bodyPr/>
                    <a:lstStyle/>
                    <a:p>
                      <a:endParaRPr lang="es-CL" sz="12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CL" sz="1200" dirty="0">
                        <a:solidFill>
                          <a:schemeClr val="bg1"/>
                        </a:solidFill>
                      </a:endParaRPr>
                    </a:p>
                  </a:txBody>
                  <a:tcPr/>
                </a:tc>
                <a:tc>
                  <a:txBody>
                    <a:bodyPr/>
                    <a:lstStyle/>
                    <a:p>
                      <a:endParaRPr lang="es-CL" sz="1200" dirty="0">
                        <a:solidFill>
                          <a:schemeClr val="bg1"/>
                        </a:solidFill>
                      </a:endParaRPr>
                    </a:p>
                  </a:txBody>
                  <a:tcPr/>
                </a:tc>
                <a:tc>
                  <a:txBody>
                    <a:bodyPr/>
                    <a:lstStyle/>
                    <a:p>
                      <a:endParaRPr lang="es-MX" sz="1200" dirty="0">
                        <a:solidFill>
                          <a:schemeClr val="bg1"/>
                        </a:solidFill>
                      </a:endParaRPr>
                    </a:p>
                  </a:txBody>
                  <a:tcPr/>
                </a:tc>
                <a:extLst>
                  <a:ext uri="{0D108BD9-81ED-4DB2-BD59-A6C34878D82A}">
                    <a16:rowId xmlns:a16="http://schemas.microsoft.com/office/drawing/2014/main" val="1319607937"/>
                  </a:ext>
                </a:extLst>
              </a:tr>
              <a:tr h="370840">
                <a:tc>
                  <a:txBody>
                    <a:bodyPr/>
                    <a:lstStyle/>
                    <a:p>
                      <a:endParaRPr lang="es-CL" dirty="0"/>
                    </a:p>
                    <a:p>
                      <a:endParaRPr lang="es-CL" dirty="0"/>
                    </a:p>
                    <a:p>
                      <a:endParaRPr lang="es-CL" dirty="0"/>
                    </a:p>
                    <a:p>
                      <a:endParaRPr lang="es-CL" dirty="0"/>
                    </a:p>
                    <a:p>
                      <a:endParaRPr lang="es-CL" dirty="0"/>
                    </a:p>
                    <a:p>
                      <a:endParaRPr lang="es-CL" dirty="0"/>
                    </a:p>
                  </a:txBody>
                  <a:tcPr/>
                </a:tc>
                <a:tc>
                  <a:txBody>
                    <a:bodyPr/>
                    <a:lstStyle/>
                    <a:p>
                      <a:endParaRPr lang="es-CL" dirty="0"/>
                    </a:p>
                  </a:txBody>
                  <a:tcPr/>
                </a:tc>
                <a:tc>
                  <a:txBody>
                    <a:bodyPr/>
                    <a:lstStyle/>
                    <a:p>
                      <a:endParaRPr lang="es-CL"/>
                    </a:p>
                  </a:txBody>
                  <a:tcPr/>
                </a:tc>
                <a:tc>
                  <a:txBody>
                    <a:bodyPr/>
                    <a:lstStyle/>
                    <a:p>
                      <a:endParaRPr lang="es-CL" dirty="0"/>
                    </a:p>
                    <a:p>
                      <a:endParaRPr lang="es-CL" dirty="0"/>
                    </a:p>
                    <a:p>
                      <a:endParaRPr lang="es-CL" dirty="0"/>
                    </a:p>
                  </a:txBody>
                  <a:tcPr/>
                </a:tc>
                <a:tc>
                  <a:txBody>
                    <a:bodyPr/>
                    <a:lstStyle/>
                    <a:p>
                      <a:endParaRPr lang="es-CL" dirty="0"/>
                    </a:p>
                  </a:txBody>
                  <a:tcPr/>
                </a:tc>
                <a:tc>
                  <a:txBody>
                    <a:bodyPr/>
                    <a:lstStyle/>
                    <a:p>
                      <a:endParaRPr lang="es-CL" dirty="0"/>
                    </a:p>
                  </a:txBody>
                  <a:tcPr/>
                </a:tc>
                <a:extLst>
                  <a:ext uri="{0D108BD9-81ED-4DB2-BD59-A6C34878D82A}">
                    <a16:rowId xmlns:a16="http://schemas.microsoft.com/office/drawing/2014/main" val="3292666761"/>
                  </a:ext>
                </a:extLst>
              </a:tr>
            </a:tbl>
          </a:graphicData>
        </a:graphic>
      </p:graphicFrame>
      <p:sp>
        <p:nvSpPr>
          <p:cNvPr id="2" name="CuadroTexto 1">
            <a:extLst>
              <a:ext uri="{FF2B5EF4-FFF2-40B4-BE49-F238E27FC236}">
                <a16:creationId xmlns:a16="http://schemas.microsoft.com/office/drawing/2014/main" id="{08D411C6-3456-68AE-0DBD-7D43FFC78257}"/>
              </a:ext>
            </a:extLst>
          </p:cNvPr>
          <p:cNvSpPr txBox="1"/>
          <p:nvPr/>
        </p:nvSpPr>
        <p:spPr>
          <a:xfrm>
            <a:off x="386000" y="2737696"/>
            <a:ext cx="11574352" cy="923330"/>
          </a:xfrm>
          <a:prstGeom prst="rect">
            <a:avLst/>
          </a:prstGeom>
          <a:noFill/>
        </p:spPr>
        <p:txBody>
          <a:bodyPr wrap="square" rtlCol="0">
            <a:spAutoFit/>
          </a:bodyPr>
          <a:lstStyle/>
          <a:p>
            <a:r>
              <a:rPr lang="es-CL" dirty="0"/>
              <a:t>Para el año 2025 se quiere incorporar un mecanismo de evaluación en las pruebas finales, que evalúe competencias específicas de los estudiantes por nivel, para así diversificar el aprendizaje en este contexto particular.</a:t>
            </a:r>
          </a:p>
        </p:txBody>
      </p:sp>
    </p:spTree>
    <p:extLst>
      <p:ext uri="{BB962C8B-B14F-4D97-AF65-F5344CB8AC3E}">
        <p14:creationId xmlns:p14="http://schemas.microsoft.com/office/powerpoint/2010/main" val="174718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¿Qué es aprendizaje basado en proyectos?</a:t>
            </a:r>
          </a:p>
        </p:txBody>
      </p:sp>
      <p:sp>
        <p:nvSpPr>
          <p:cNvPr id="4" name="CuadroTexto 3">
            <a:extLst>
              <a:ext uri="{FF2B5EF4-FFF2-40B4-BE49-F238E27FC236}">
                <a16:creationId xmlns:a16="http://schemas.microsoft.com/office/drawing/2014/main" id="{2CB6BC6C-B2FA-4462-C676-2BDDB66C0D5A}"/>
              </a:ext>
            </a:extLst>
          </p:cNvPr>
          <p:cNvSpPr txBox="1"/>
          <p:nvPr/>
        </p:nvSpPr>
        <p:spPr>
          <a:xfrm>
            <a:off x="262382" y="2296728"/>
            <a:ext cx="4100969" cy="369332"/>
          </a:xfrm>
          <a:prstGeom prst="rect">
            <a:avLst/>
          </a:prstGeom>
          <a:noFill/>
        </p:spPr>
        <p:txBody>
          <a:bodyPr wrap="square" rtlCol="0">
            <a:spAutoFit/>
          </a:bodyPr>
          <a:lstStyle/>
          <a:p>
            <a:r>
              <a:rPr lang="es-CL" dirty="0"/>
              <a:t>1.- Leamos la siguiente situación:</a:t>
            </a:r>
          </a:p>
        </p:txBody>
      </p:sp>
      <p:sp>
        <p:nvSpPr>
          <p:cNvPr id="8" name="CuadroTexto 7">
            <a:extLst>
              <a:ext uri="{FF2B5EF4-FFF2-40B4-BE49-F238E27FC236}">
                <a16:creationId xmlns:a16="http://schemas.microsoft.com/office/drawing/2014/main" id="{644277B4-7C69-D86E-3764-072B4ED1C695}"/>
              </a:ext>
            </a:extLst>
          </p:cNvPr>
          <p:cNvSpPr txBox="1"/>
          <p:nvPr/>
        </p:nvSpPr>
        <p:spPr>
          <a:xfrm>
            <a:off x="262382" y="3839335"/>
            <a:ext cx="10097770" cy="369332"/>
          </a:xfrm>
          <a:prstGeom prst="rect">
            <a:avLst/>
          </a:prstGeom>
          <a:noFill/>
        </p:spPr>
        <p:txBody>
          <a:bodyPr wrap="square" rtlCol="0">
            <a:spAutoFit/>
          </a:bodyPr>
          <a:lstStyle/>
          <a:p>
            <a:r>
              <a:rPr lang="es-CL" dirty="0"/>
              <a:t>2.- Reúnanse en grupos de 3 integrantes y completen la siguiente tabla:</a:t>
            </a:r>
          </a:p>
        </p:txBody>
      </p:sp>
      <p:graphicFrame>
        <p:nvGraphicFramePr>
          <p:cNvPr id="9" name="Tabla 10">
            <a:extLst>
              <a:ext uri="{FF2B5EF4-FFF2-40B4-BE49-F238E27FC236}">
                <a16:creationId xmlns:a16="http://schemas.microsoft.com/office/drawing/2014/main" id="{6206F553-714E-08E9-96FB-A6F25C0204D7}"/>
              </a:ext>
            </a:extLst>
          </p:cNvPr>
          <p:cNvGraphicFramePr>
            <a:graphicFrameLocks noGrp="1"/>
          </p:cNvGraphicFramePr>
          <p:nvPr>
            <p:extLst>
              <p:ext uri="{D42A27DB-BD31-4B8C-83A1-F6EECF244321}">
                <p14:modId xmlns:p14="http://schemas.microsoft.com/office/powerpoint/2010/main" val="3318981520"/>
              </p:ext>
            </p:extLst>
          </p:nvPr>
        </p:nvGraphicFramePr>
        <p:xfrm>
          <a:off x="247014" y="4294129"/>
          <a:ext cx="11697971" cy="2377440"/>
        </p:xfrm>
        <a:graphic>
          <a:graphicData uri="http://schemas.openxmlformats.org/drawingml/2006/table">
            <a:tbl>
              <a:tblPr firstRow="1" bandRow="1">
                <a:tableStyleId>{5C22544A-7EE6-4342-B048-85BDC9FD1C3A}</a:tableStyleId>
              </a:tblPr>
              <a:tblGrid>
                <a:gridCol w="1669065">
                  <a:extLst>
                    <a:ext uri="{9D8B030D-6E8A-4147-A177-3AD203B41FA5}">
                      <a16:colId xmlns:a16="http://schemas.microsoft.com/office/drawing/2014/main" val="3256504847"/>
                    </a:ext>
                  </a:extLst>
                </a:gridCol>
                <a:gridCol w="2112537">
                  <a:extLst>
                    <a:ext uri="{9D8B030D-6E8A-4147-A177-3AD203B41FA5}">
                      <a16:colId xmlns:a16="http://schemas.microsoft.com/office/drawing/2014/main" val="3779037093"/>
                    </a:ext>
                  </a:extLst>
                </a:gridCol>
                <a:gridCol w="1910959">
                  <a:extLst>
                    <a:ext uri="{9D8B030D-6E8A-4147-A177-3AD203B41FA5}">
                      <a16:colId xmlns:a16="http://schemas.microsoft.com/office/drawing/2014/main" val="423130775"/>
                    </a:ext>
                  </a:extLst>
                </a:gridCol>
                <a:gridCol w="2106086">
                  <a:extLst>
                    <a:ext uri="{9D8B030D-6E8A-4147-A177-3AD203B41FA5}">
                      <a16:colId xmlns:a16="http://schemas.microsoft.com/office/drawing/2014/main" val="3504325649"/>
                    </a:ext>
                  </a:extLst>
                </a:gridCol>
                <a:gridCol w="1949662">
                  <a:extLst>
                    <a:ext uri="{9D8B030D-6E8A-4147-A177-3AD203B41FA5}">
                      <a16:colId xmlns:a16="http://schemas.microsoft.com/office/drawing/2014/main" val="1615544799"/>
                    </a:ext>
                  </a:extLst>
                </a:gridCol>
                <a:gridCol w="1949662">
                  <a:extLst>
                    <a:ext uri="{9D8B030D-6E8A-4147-A177-3AD203B41FA5}">
                      <a16:colId xmlns:a16="http://schemas.microsoft.com/office/drawing/2014/main" val="3172835448"/>
                    </a:ext>
                  </a:extLst>
                </a:gridCol>
              </a:tblGrid>
              <a:tr h="370840">
                <a:tc>
                  <a:txBody>
                    <a:bodyPr/>
                    <a:lstStyle/>
                    <a:p>
                      <a:r>
                        <a:rPr lang="es-CL" sz="1200" dirty="0">
                          <a:solidFill>
                            <a:schemeClr val="bg1"/>
                          </a:solidFill>
                        </a:rPr>
                        <a:t>Foco de atención qué quieren hacer</a:t>
                      </a:r>
                    </a:p>
                  </a:txBody>
                  <a:tcPr/>
                </a:tc>
                <a:tc>
                  <a:txBody>
                    <a:bodyPr/>
                    <a:lstStyle/>
                    <a:p>
                      <a:r>
                        <a:rPr lang="es-CL" sz="1200" dirty="0">
                          <a:solidFill>
                            <a:schemeClr val="bg1"/>
                          </a:solidFill>
                        </a:rPr>
                        <a:t>Responsabilidades de cada integrante del equipo</a:t>
                      </a:r>
                    </a:p>
                  </a:txBody>
                  <a:tcPr/>
                </a:tc>
                <a:tc>
                  <a:txBody>
                    <a:bodyPr/>
                    <a:lstStyle/>
                    <a:p>
                      <a:r>
                        <a:rPr lang="es-CL" sz="1200" dirty="0">
                          <a:solidFill>
                            <a:schemeClr val="bg1"/>
                          </a:solidFill>
                        </a:rPr>
                        <a:t>¿Qué harán concretamente?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dirty="0">
                          <a:solidFill>
                            <a:schemeClr val="bg1"/>
                          </a:solidFill>
                        </a:rPr>
                        <a:t>Orden y acciones que deben realizar para lograr hacerlo</a:t>
                      </a:r>
                    </a:p>
                  </a:txBody>
                  <a:tcPr/>
                </a:tc>
                <a:tc>
                  <a:txBody>
                    <a:bodyPr/>
                    <a:lstStyle/>
                    <a:p>
                      <a:endParaRPr lang="es-CL" sz="1200" dirty="0">
                        <a:solidFill>
                          <a:schemeClr val="bg1"/>
                        </a:solidFill>
                      </a:endParaRPr>
                    </a:p>
                  </a:txBody>
                  <a:tcPr/>
                </a:tc>
                <a:tc>
                  <a:txBody>
                    <a:bodyPr/>
                    <a:lstStyle/>
                    <a:p>
                      <a:endParaRPr lang="es-MX" sz="1200" dirty="0">
                        <a:solidFill>
                          <a:schemeClr val="bg1"/>
                        </a:solidFill>
                      </a:endParaRPr>
                    </a:p>
                  </a:txBody>
                  <a:tcPr/>
                </a:tc>
                <a:extLst>
                  <a:ext uri="{0D108BD9-81ED-4DB2-BD59-A6C34878D82A}">
                    <a16:rowId xmlns:a16="http://schemas.microsoft.com/office/drawing/2014/main" val="1319607937"/>
                  </a:ext>
                </a:extLst>
              </a:tr>
              <a:tr h="370840">
                <a:tc>
                  <a:txBody>
                    <a:bodyPr/>
                    <a:lstStyle/>
                    <a:p>
                      <a:endParaRPr lang="es-CL" dirty="0"/>
                    </a:p>
                    <a:p>
                      <a:endParaRPr lang="es-CL" dirty="0"/>
                    </a:p>
                    <a:p>
                      <a:endParaRPr lang="es-CL" dirty="0"/>
                    </a:p>
                    <a:p>
                      <a:endParaRPr lang="es-CL" dirty="0"/>
                    </a:p>
                    <a:p>
                      <a:endParaRPr lang="es-CL" dirty="0"/>
                    </a:p>
                    <a:p>
                      <a:endParaRPr lang="es-CL" dirty="0"/>
                    </a:p>
                  </a:txBody>
                  <a:tcPr/>
                </a:tc>
                <a:tc>
                  <a:txBody>
                    <a:bodyPr/>
                    <a:lstStyle/>
                    <a:p>
                      <a:endParaRPr lang="es-CL" dirty="0"/>
                    </a:p>
                  </a:txBody>
                  <a:tcPr/>
                </a:tc>
                <a:tc>
                  <a:txBody>
                    <a:bodyPr/>
                    <a:lstStyle/>
                    <a:p>
                      <a:endParaRPr lang="es-CL"/>
                    </a:p>
                  </a:txBody>
                  <a:tcPr/>
                </a:tc>
                <a:tc>
                  <a:txBody>
                    <a:bodyPr/>
                    <a:lstStyle/>
                    <a:p>
                      <a:endParaRPr lang="es-CL" dirty="0"/>
                    </a:p>
                    <a:p>
                      <a:endParaRPr lang="es-CL" dirty="0"/>
                    </a:p>
                    <a:p>
                      <a:endParaRPr lang="es-CL" dirty="0"/>
                    </a:p>
                  </a:txBody>
                  <a:tcPr/>
                </a:tc>
                <a:tc>
                  <a:txBody>
                    <a:bodyPr/>
                    <a:lstStyle/>
                    <a:p>
                      <a:endParaRPr lang="es-CL" dirty="0"/>
                    </a:p>
                  </a:txBody>
                  <a:tcPr/>
                </a:tc>
                <a:tc>
                  <a:txBody>
                    <a:bodyPr/>
                    <a:lstStyle/>
                    <a:p>
                      <a:endParaRPr lang="es-CL" dirty="0"/>
                    </a:p>
                  </a:txBody>
                  <a:tcPr/>
                </a:tc>
                <a:extLst>
                  <a:ext uri="{0D108BD9-81ED-4DB2-BD59-A6C34878D82A}">
                    <a16:rowId xmlns:a16="http://schemas.microsoft.com/office/drawing/2014/main" val="3292666761"/>
                  </a:ext>
                </a:extLst>
              </a:tr>
            </a:tbl>
          </a:graphicData>
        </a:graphic>
      </p:graphicFrame>
      <p:sp>
        <p:nvSpPr>
          <p:cNvPr id="3" name="CuadroTexto 2">
            <a:extLst>
              <a:ext uri="{FF2B5EF4-FFF2-40B4-BE49-F238E27FC236}">
                <a16:creationId xmlns:a16="http://schemas.microsoft.com/office/drawing/2014/main" id="{056C44AD-D077-EEBF-AB43-613B58839444}"/>
              </a:ext>
            </a:extLst>
          </p:cNvPr>
          <p:cNvSpPr txBox="1"/>
          <p:nvPr/>
        </p:nvSpPr>
        <p:spPr>
          <a:xfrm>
            <a:off x="386000" y="2737696"/>
            <a:ext cx="11574352" cy="923330"/>
          </a:xfrm>
          <a:prstGeom prst="rect">
            <a:avLst/>
          </a:prstGeom>
          <a:noFill/>
        </p:spPr>
        <p:txBody>
          <a:bodyPr wrap="square" rtlCol="0">
            <a:spAutoFit/>
          </a:bodyPr>
          <a:lstStyle/>
          <a:p>
            <a:r>
              <a:rPr lang="es-CL" dirty="0"/>
              <a:t>Para el año 2025 se quiere incorporar un mecanismo de evaluación en las pruebas finales, que evalúe competencias específicas de los estudiantes por nivel, para así diversificar el aprendizaje en este contexto particular.</a:t>
            </a:r>
          </a:p>
        </p:txBody>
      </p:sp>
    </p:spTree>
    <p:extLst>
      <p:ext uri="{BB962C8B-B14F-4D97-AF65-F5344CB8AC3E}">
        <p14:creationId xmlns:p14="http://schemas.microsoft.com/office/powerpoint/2010/main" val="398065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¿Qué es aprendizaje basado en proyectos?</a:t>
            </a:r>
          </a:p>
        </p:txBody>
      </p:sp>
      <p:sp>
        <p:nvSpPr>
          <p:cNvPr id="4" name="CuadroTexto 3">
            <a:extLst>
              <a:ext uri="{FF2B5EF4-FFF2-40B4-BE49-F238E27FC236}">
                <a16:creationId xmlns:a16="http://schemas.microsoft.com/office/drawing/2014/main" id="{2CB6BC6C-B2FA-4462-C676-2BDDB66C0D5A}"/>
              </a:ext>
            </a:extLst>
          </p:cNvPr>
          <p:cNvSpPr txBox="1"/>
          <p:nvPr/>
        </p:nvSpPr>
        <p:spPr>
          <a:xfrm>
            <a:off x="262382" y="2296728"/>
            <a:ext cx="4100969" cy="369332"/>
          </a:xfrm>
          <a:prstGeom prst="rect">
            <a:avLst/>
          </a:prstGeom>
          <a:noFill/>
        </p:spPr>
        <p:txBody>
          <a:bodyPr wrap="square" rtlCol="0">
            <a:spAutoFit/>
          </a:bodyPr>
          <a:lstStyle/>
          <a:p>
            <a:r>
              <a:rPr lang="es-CL" dirty="0"/>
              <a:t>1.- Leamos la siguiente situación:</a:t>
            </a:r>
          </a:p>
        </p:txBody>
      </p:sp>
      <p:sp>
        <p:nvSpPr>
          <p:cNvPr id="8" name="CuadroTexto 7">
            <a:extLst>
              <a:ext uri="{FF2B5EF4-FFF2-40B4-BE49-F238E27FC236}">
                <a16:creationId xmlns:a16="http://schemas.microsoft.com/office/drawing/2014/main" id="{644277B4-7C69-D86E-3764-072B4ED1C695}"/>
              </a:ext>
            </a:extLst>
          </p:cNvPr>
          <p:cNvSpPr txBox="1"/>
          <p:nvPr/>
        </p:nvSpPr>
        <p:spPr>
          <a:xfrm>
            <a:off x="262382" y="3839335"/>
            <a:ext cx="10097770" cy="369332"/>
          </a:xfrm>
          <a:prstGeom prst="rect">
            <a:avLst/>
          </a:prstGeom>
          <a:noFill/>
        </p:spPr>
        <p:txBody>
          <a:bodyPr wrap="square" rtlCol="0">
            <a:spAutoFit/>
          </a:bodyPr>
          <a:lstStyle/>
          <a:p>
            <a:r>
              <a:rPr lang="es-CL" dirty="0"/>
              <a:t>2.- Reúnanse en grupos de 3 integrantes y completen la siguiente tabla:</a:t>
            </a:r>
          </a:p>
        </p:txBody>
      </p:sp>
      <p:graphicFrame>
        <p:nvGraphicFramePr>
          <p:cNvPr id="9" name="Tabla 10">
            <a:extLst>
              <a:ext uri="{FF2B5EF4-FFF2-40B4-BE49-F238E27FC236}">
                <a16:creationId xmlns:a16="http://schemas.microsoft.com/office/drawing/2014/main" id="{6206F553-714E-08E9-96FB-A6F25C0204D7}"/>
              </a:ext>
            </a:extLst>
          </p:cNvPr>
          <p:cNvGraphicFramePr>
            <a:graphicFrameLocks noGrp="1"/>
          </p:cNvGraphicFramePr>
          <p:nvPr>
            <p:extLst>
              <p:ext uri="{D42A27DB-BD31-4B8C-83A1-F6EECF244321}">
                <p14:modId xmlns:p14="http://schemas.microsoft.com/office/powerpoint/2010/main" val="849236947"/>
              </p:ext>
            </p:extLst>
          </p:nvPr>
        </p:nvGraphicFramePr>
        <p:xfrm>
          <a:off x="247014" y="4294129"/>
          <a:ext cx="11697971" cy="2377440"/>
        </p:xfrm>
        <a:graphic>
          <a:graphicData uri="http://schemas.openxmlformats.org/drawingml/2006/table">
            <a:tbl>
              <a:tblPr firstRow="1" bandRow="1">
                <a:tableStyleId>{5C22544A-7EE6-4342-B048-85BDC9FD1C3A}</a:tableStyleId>
              </a:tblPr>
              <a:tblGrid>
                <a:gridCol w="1669065">
                  <a:extLst>
                    <a:ext uri="{9D8B030D-6E8A-4147-A177-3AD203B41FA5}">
                      <a16:colId xmlns:a16="http://schemas.microsoft.com/office/drawing/2014/main" val="3256504847"/>
                    </a:ext>
                  </a:extLst>
                </a:gridCol>
                <a:gridCol w="2112537">
                  <a:extLst>
                    <a:ext uri="{9D8B030D-6E8A-4147-A177-3AD203B41FA5}">
                      <a16:colId xmlns:a16="http://schemas.microsoft.com/office/drawing/2014/main" val="3779037093"/>
                    </a:ext>
                  </a:extLst>
                </a:gridCol>
                <a:gridCol w="1910959">
                  <a:extLst>
                    <a:ext uri="{9D8B030D-6E8A-4147-A177-3AD203B41FA5}">
                      <a16:colId xmlns:a16="http://schemas.microsoft.com/office/drawing/2014/main" val="423130775"/>
                    </a:ext>
                  </a:extLst>
                </a:gridCol>
                <a:gridCol w="2106086">
                  <a:extLst>
                    <a:ext uri="{9D8B030D-6E8A-4147-A177-3AD203B41FA5}">
                      <a16:colId xmlns:a16="http://schemas.microsoft.com/office/drawing/2014/main" val="3504325649"/>
                    </a:ext>
                  </a:extLst>
                </a:gridCol>
                <a:gridCol w="1949662">
                  <a:extLst>
                    <a:ext uri="{9D8B030D-6E8A-4147-A177-3AD203B41FA5}">
                      <a16:colId xmlns:a16="http://schemas.microsoft.com/office/drawing/2014/main" val="1615544799"/>
                    </a:ext>
                  </a:extLst>
                </a:gridCol>
                <a:gridCol w="1949662">
                  <a:extLst>
                    <a:ext uri="{9D8B030D-6E8A-4147-A177-3AD203B41FA5}">
                      <a16:colId xmlns:a16="http://schemas.microsoft.com/office/drawing/2014/main" val="3172835448"/>
                    </a:ext>
                  </a:extLst>
                </a:gridCol>
              </a:tblGrid>
              <a:tr h="370840">
                <a:tc>
                  <a:txBody>
                    <a:bodyPr/>
                    <a:lstStyle/>
                    <a:p>
                      <a:r>
                        <a:rPr lang="es-CL" sz="1200" dirty="0">
                          <a:solidFill>
                            <a:schemeClr val="bg1"/>
                          </a:solidFill>
                        </a:rPr>
                        <a:t>Foco de atención qué quieren hacer</a:t>
                      </a:r>
                    </a:p>
                  </a:txBody>
                  <a:tcPr/>
                </a:tc>
                <a:tc>
                  <a:txBody>
                    <a:bodyPr/>
                    <a:lstStyle/>
                    <a:p>
                      <a:r>
                        <a:rPr lang="es-CL" sz="1200" dirty="0">
                          <a:solidFill>
                            <a:schemeClr val="bg1"/>
                          </a:solidFill>
                        </a:rPr>
                        <a:t>Responsabilidades de cada integrante del equipo</a:t>
                      </a:r>
                    </a:p>
                  </a:txBody>
                  <a:tcPr/>
                </a:tc>
                <a:tc>
                  <a:txBody>
                    <a:bodyPr/>
                    <a:lstStyle/>
                    <a:p>
                      <a:r>
                        <a:rPr lang="es-CL" sz="1200" dirty="0">
                          <a:solidFill>
                            <a:schemeClr val="bg1"/>
                          </a:solidFill>
                        </a:rPr>
                        <a:t>¿Qué harán concretamente?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dirty="0">
                          <a:solidFill>
                            <a:schemeClr val="bg1"/>
                          </a:solidFill>
                        </a:rPr>
                        <a:t>Orden y acciones que deben realizar para lograr hacerlo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200" dirty="0">
                          <a:solidFill>
                            <a:schemeClr val="bg1"/>
                          </a:solidFill>
                        </a:rPr>
                        <a:t>¿Qué necesitan para que resulte esta idea?</a:t>
                      </a:r>
                    </a:p>
                  </a:txBody>
                  <a:tcPr/>
                </a:tc>
                <a:tc>
                  <a:txBody>
                    <a:bodyPr/>
                    <a:lstStyle/>
                    <a:p>
                      <a:r>
                        <a:rPr lang="es-MX" sz="1200" dirty="0">
                          <a:solidFill>
                            <a:schemeClr val="bg1"/>
                          </a:solidFill>
                        </a:rPr>
                        <a:t>¿Cuáles problemáticas pueden ocurrir que impidan realizarlo?</a:t>
                      </a:r>
                    </a:p>
                  </a:txBody>
                  <a:tcPr/>
                </a:tc>
                <a:extLst>
                  <a:ext uri="{0D108BD9-81ED-4DB2-BD59-A6C34878D82A}">
                    <a16:rowId xmlns:a16="http://schemas.microsoft.com/office/drawing/2014/main" val="1319607937"/>
                  </a:ext>
                </a:extLst>
              </a:tr>
              <a:tr h="370840">
                <a:tc>
                  <a:txBody>
                    <a:bodyPr/>
                    <a:lstStyle/>
                    <a:p>
                      <a:endParaRPr lang="es-CL" dirty="0"/>
                    </a:p>
                    <a:p>
                      <a:endParaRPr lang="es-CL" dirty="0"/>
                    </a:p>
                    <a:p>
                      <a:endParaRPr lang="es-CL" dirty="0"/>
                    </a:p>
                    <a:p>
                      <a:endParaRPr lang="es-CL" dirty="0"/>
                    </a:p>
                    <a:p>
                      <a:endParaRPr lang="es-CL" dirty="0"/>
                    </a:p>
                    <a:p>
                      <a:endParaRPr lang="es-CL" dirty="0"/>
                    </a:p>
                  </a:txBody>
                  <a:tcPr/>
                </a:tc>
                <a:tc>
                  <a:txBody>
                    <a:bodyPr/>
                    <a:lstStyle/>
                    <a:p>
                      <a:endParaRPr lang="es-CL" dirty="0"/>
                    </a:p>
                  </a:txBody>
                  <a:tcPr/>
                </a:tc>
                <a:tc>
                  <a:txBody>
                    <a:bodyPr/>
                    <a:lstStyle/>
                    <a:p>
                      <a:endParaRPr lang="es-CL"/>
                    </a:p>
                  </a:txBody>
                  <a:tcPr/>
                </a:tc>
                <a:tc>
                  <a:txBody>
                    <a:bodyPr/>
                    <a:lstStyle/>
                    <a:p>
                      <a:endParaRPr lang="es-CL" dirty="0"/>
                    </a:p>
                    <a:p>
                      <a:endParaRPr lang="es-CL" dirty="0"/>
                    </a:p>
                    <a:p>
                      <a:endParaRPr lang="es-CL" dirty="0"/>
                    </a:p>
                  </a:txBody>
                  <a:tcPr/>
                </a:tc>
                <a:tc>
                  <a:txBody>
                    <a:bodyPr/>
                    <a:lstStyle/>
                    <a:p>
                      <a:endParaRPr lang="es-CL" dirty="0"/>
                    </a:p>
                  </a:txBody>
                  <a:tcPr/>
                </a:tc>
                <a:tc>
                  <a:txBody>
                    <a:bodyPr/>
                    <a:lstStyle/>
                    <a:p>
                      <a:endParaRPr lang="es-CL" dirty="0"/>
                    </a:p>
                  </a:txBody>
                  <a:tcPr/>
                </a:tc>
                <a:extLst>
                  <a:ext uri="{0D108BD9-81ED-4DB2-BD59-A6C34878D82A}">
                    <a16:rowId xmlns:a16="http://schemas.microsoft.com/office/drawing/2014/main" val="3292666761"/>
                  </a:ext>
                </a:extLst>
              </a:tr>
            </a:tbl>
          </a:graphicData>
        </a:graphic>
      </p:graphicFrame>
      <p:sp>
        <p:nvSpPr>
          <p:cNvPr id="3" name="CuadroTexto 2">
            <a:extLst>
              <a:ext uri="{FF2B5EF4-FFF2-40B4-BE49-F238E27FC236}">
                <a16:creationId xmlns:a16="http://schemas.microsoft.com/office/drawing/2014/main" id="{CBDDCAE3-A7DB-1A73-7E9F-91DDF71CC0B2}"/>
              </a:ext>
            </a:extLst>
          </p:cNvPr>
          <p:cNvSpPr txBox="1"/>
          <p:nvPr/>
        </p:nvSpPr>
        <p:spPr>
          <a:xfrm>
            <a:off x="386000" y="2737696"/>
            <a:ext cx="11574352" cy="923330"/>
          </a:xfrm>
          <a:prstGeom prst="rect">
            <a:avLst/>
          </a:prstGeom>
          <a:noFill/>
        </p:spPr>
        <p:txBody>
          <a:bodyPr wrap="square" rtlCol="0">
            <a:spAutoFit/>
          </a:bodyPr>
          <a:lstStyle/>
          <a:p>
            <a:r>
              <a:rPr lang="es-CL" dirty="0"/>
              <a:t>Para el año 2025 se quiere incorporar un mecanismo de evaluación en las pruebas finales, que evalúe competencias específicas de los estudiantes por nivel, para así diversificar el aprendizaje en este contexto particular.</a:t>
            </a:r>
          </a:p>
        </p:txBody>
      </p:sp>
    </p:spTree>
    <p:extLst>
      <p:ext uri="{BB962C8B-B14F-4D97-AF65-F5344CB8AC3E}">
        <p14:creationId xmlns:p14="http://schemas.microsoft.com/office/powerpoint/2010/main" val="45369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¿Qué es aprendizaje basado en proyectos?</a:t>
            </a:r>
          </a:p>
        </p:txBody>
      </p:sp>
      <p:sp>
        <p:nvSpPr>
          <p:cNvPr id="4" name="CuadroTexto 3">
            <a:extLst>
              <a:ext uri="{FF2B5EF4-FFF2-40B4-BE49-F238E27FC236}">
                <a16:creationId xmlns:a16="http://schemas.microsoft.com/office/drawing/2014/main" id="{2CB6BC6C-B2FA-4462-C676-2BDDB66C0D5A}"/>
              </a:ext>
            </a:extLst>
          </p:cNvPr>
          <p:cNvSpPr txBox="1"/>
          <p:nvPr/>
        </p:nvSpPr>
        <p:spPr>
          <a:xfrm>
            <a:off x="244094" y="2315016"/>
            <a:ext cx="4547362" cy="369332"/>
          </a:xfrm>
          <a:prstGeom prst="rect">
            <a:avLst/>
          </a:prstGeom>
          <a:noFill/>
        </p:spPr>
        <p:txBody>
          <a:bodyPr wrap="square" rtlCol="0">
            <a:spAutoFit/>
          </a:bodyPr>
          <a:lstStyle/>
          <a:p>
            <a:r>
              <a:rPr lang="es-CL" dirty="0"/>
              <a:t>3.- Conversemos de lo que hicieron </a:t>
            </a:r>
          </a:p>
        </p:txBody>
      </p:sp>
      <p:pic>
        <p:nvPicPr>
          <p:cNvPr id="3" name="Imagen 2">
            <a:extLst>
              <a:ext uri="{FF2B5EF4-FFF2-40B4-BE49-F238E27FC236}">
                <a16:creationId xmlns:a16="http://schemas.microsoft.com/office/drawing/2014/main" id="{62B18E04-57CB-29F7-EAB5-7CA8EF6D4150}"/>
              </a:ext>
            </a:extLst>
          </p:cNvPr>
          <p:cNvPicPr>
            <a:picLocks noChangeAspect="1"/>
          </p:cNvPicPr>
          <p:nvPr/>
        </p:nvPicPr>
        <p:blipFill rotWithShape="1">
          <a:blip r:embed="rId2"/>
          <a:srcRect l="61050" t="23333" r="3550" b="31067"/>
          <a:stretch/>
        </p:blipFill>
        <p:spPr>
          <a:xfrm>
            <a:off x="5035042" y="1517903"/>
            <a:ext cx="6912864" cy="5008897"/>
          </a:xfrm>
          <a:prstGeom prst="rect">
            <a:avLst/>
          </a:prstGeom>
        </p:spPr>
      </p:pic>
    </p:spTree>
    <p:extLst>
      <p:ext uri="{BB962C8B-B14F-4D97-AF65-F5344CB8AC3E}">
        <p14:creationId xmlns:p14="http://schemas.microsoft.com/office/powerpoint/2010/main" val="81451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¿Qué es aprendizaje basado en proyectos?</a:t>
            </a:r>
          </a:p>
        </p:txBody>
      </p:sp>
      <p:sp>
        <p:nvSpPr>
          <p:cNvPr id="4" name="CuadroTexto 3">
            <a:extLst>
              <a:ext uri="{FF2B5EF4-FFF2-40B4-BE49-F238E27FC236}">
                <a16:creationId xmlns:a16="http://schemas.microsoft.com/office/drawing/2014/main" id="{2CB6BC6C-B2FA-4462-C676-2BDDB66C0D5A}"/>
              </a:ext>
            </a:extLst>
          </p:cNvPr>
          <p:cNvSpPr txBox="1"/>
          <p:nvPr/>
        </p:nvSpPr>
        <p:spPr>
          <a:xfrm>
            <a:off x="244094" y="2315016"/>
            <a:ext cx="4547362" cy="369332"/>
          </a:xfrm>
          <a:prstGeom prst="rect">
            <a:avLst/>
          </a:prstGeom>
          <a:noFill/>
        </p:spPr>
        <p:txBody>
          <a:bodyPr wrap="square" rtlCol="0">
            <a:spAutoFit/>
          </a:bodyPr>
          <a:lstStyle/>
          <a:p>
            <a:r>
              <a:rPr lang="es-CL" dirty="0"/>
              <a:t>3.- Conversemos de lo que hicieron </a:t>
            </a:r>
          </a:p>
        </p:txBody>
      </p:sp>
      <p:pic>
        <p:nvPicPr>
          <p:cNvPr id="3" name="Imagen 2">
            <a:extLst>
              <a:ext uri="{FF2B5EF4-FFF2-40B4-BE49-F238E27FC236}">
                <a16:creationId xmlns:a16="http://schemas.microsoft.com/office/drawing/2014/main" id="{62B18E04-57CB-29F7-EAB5-7CA8EF6D4150}"/>
              </a:ext>
            </a:extLst>
          </p:cNvPr>
          <p:cNvPicPr>
            <a:picLocks noChangeAspect="1"/>
          </p:cNvPicPr>
          <p:nvPr/>
        </p:nvPicPr>
        <p:blipFill rotWithShape="1">
          <a:blip r:embed="rId2"/>
          <a:srcRect l="61050" t="23333" r="3550" b="31067"/>
          <a:stretch/>
        </p:blipFill>
        <p:spPr>
          <a:xfrm>
            <a:off x="5035042" y="1517903"/>
            <a:ext cx="6912864" cy="5008897"/>
          </a:xfrm>
          <a:prstGeom prst="rect">
            <a:avLst/>
          </a:prstGeom>
        </p:spPr>
      </p:pic>
      <p:sp>
        <p:nvSpPr>
          <p:cNvPr id="5" name="CuadroTexto 4">
            <a:extLst>
              <a:ext uri="{FF2B5EF4-FFF2-40B4-BE49-F238E27FC236}">
                <a16:creationId xmlns:a16="http://schemas.microsoft.com/office/drawing/2014/main" id="{B96484CB-E31E-796E-5AB0-7F9985E8893A}"/>
              </a:ext>
            </a:extLst>
          </p:cNvPr>
          <p:cNvSpPr txBox="1"/>
          <p:nvPr/>
        </p:nvSpPr>
        <p:spPr>
          <a:xfrm rot="21323174">
            <a:off x="212022" y="2967335"/>
            <a:ext cx="2553547" cy="923330"/>
          </a:xfrm>
          <a:prstGeom prst="rect">
            <a:avLst/>
          </a:prstGeom>
          <a:noFill/>
        </p:spPr>
        <p:txBody>
          <a:bodyPr wrap="square" rtlCol="0">
            <a:spAutoFit/>
          </a:bodyPr>
          <a:lstStyle/>
          <a:p>
            <a:r>
              <a:rPr lang="es-CL" dirty="0"/>
              <a:t>¿Cuántos pasos y cuáles de la imagen pudieron realizar? </a:t>
            </a:r>
          </a:p>
        </p:txBody>
      </p:sp>
      <p:sp>
        <p:nvSpPr>
          <p:cNvPr id="6" name="CuadroTexto 5">
            <a:extLst>
              <a:ext uri="{FF2B5EF4-FFF2-40B4-BE49-F238E27FC236}">
                <a16:creationId xmlns:a16="http://schemas.microsoft.com/office/drawing/2014/main" id="{139289F1-A9B5-149D-C2C4-DEF6D74C8AC4}"/>
              </a:ext>
            </a:extLst>
          </p:cNvPr>
          <p:cNvSpPr txBox="1"/>
          <p:nvPr/>
        </p:nvSpPr>
        <p:spPr>
          <a:xfrm rot="452608">
            <a:off x="2582848" y="3759617"/>
            <a:ext cx="2175599" cy="646331"/>
          </a:xfrm>
          <a:prstGeom prst="rect">
            <a:avLst/>
          </a:prstGeom>
          <a:noFill/>
        </p:spPr>
        <p:txBody>
          <a:bodyPr wrap="square" rtlCol="0">
            <a:spAutoFit/>
          </a:bodyPr>
          <a:lstStyle/>
          <a:p>
            <a:r>
              <a:rPr lang="es-CL" dirty="0"/>
              <a:t>¿Cuáles pasos faltan por hacer?</a:t>
            </a:r>
          </a:p>
        </p:txBody>
      </p:sp>
    </p:spTree>
    <p:extLst>
      <p:ext uri="{BB962C8B-B14F-4D97-AF65-F5344CB8AC3E}">
        <p14:creationId xmlns:p14="http://schemas.microsoft.com/office/powerpoint/2010/main" val="341146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¿Qué es aprendizaje basado en proyectos?</a:t>
            </a:r>
          </a:p>
        </p:txBody>
      </p:sp>
      <p:sp>
        <p:nvSpPr>
          <p:cNvPr id="4" name="CuadroTexto 3">
            <a:extLst>
              <a:ext uri="{FF2B5EF4-FFF2-40B4-BE49-F238E27FC236}">
                <a16:creationId xmlns:a16="http://schemas.microsoft.com/office/drawing/2014/main" id="{2CB6BC6C-B2FA-4462-C676-2BDDB66C0D5A}"/>
              </a:ext>
            </a:extLst>
          </p:cNvPr>
          <p:cNvSpPr txBox="1"/>
          <p:nvPr/>
        </p:nvSpPr>
        <p:spPr>
          <a:xfrm>
            <a:off x="244094" y="2315016"/>
            <a:ext cx="4547362" cy="369332"/>
          </a:xfrm>
          <a:prstGeom prst="rect">
            <a:avLst/>
          </a:prstGeom>
          <a:noFill/>
        </p:spPr>
        <p:txBody>
          <a:bodyPr wrap="square" rtlCol="0">
            <a:spAutoFit/>
          </a:bodyPr>
          <a:lstStyle/>
          <a:p>
            <a:r>
              <a:rPr lang="es-CL" dirty="0"/>
              <a:t>3.- Conversemos de lo que hicieron </a:t>
            </a:r>
          </a:p>
        </p:txBody>
      </p:sp>
      <p:pic>
        <p:nvPicPr>
          <p:cNvPr id="3" name="Imagen 2">
            <a:extLst>
              <a:ext uri="{FF2B5EF4-FFF2-40B4-BE49-F238E27FC236}">
                <a16:creationId xmlns:a16="http://schemas.microsoft.com/office/drawing/2014/main" id="{62B18E04-57CB-29F7-EAB5-7CA8EF6D4150}"/>
              </a:ext>
            </a:extLst>
          </p:cNvPr>
          <p:cNvPicPr>
            <a:picLocks noChangeAspect="1"/>
          </p:cNvPicPr>
          <p:nvPr/>
        </p:nvPicPr>
        <p:blipFill rotWithShape="1">
          <a:blip r:embed="rId2"/>
          <a:srcRect l="61050" t="23333" r="3550" b="31067"/>
          <a:stretch/>
        </p:blipFill>
        <p:spPr>
          <a:xfrm>
            <a:off x="5035042" y="1517903"/>
            <a:ext cx="6912864" cy="5008897"/>
          </a:xfrm>
          <a:prstGeom prst="rect">
            <a:avLst/>
          </a:prstGeom>
        </p:spPr>
      </p:pic>
      <p:sp>
        <p:nvSpPr>
          <p:cNvPr id="5" name="CuadroTexto 4">
            <a:extLst>
              <a:ext uri="{FF2B5EF4-FFF2-40B4-BE49-F238E27FC236}">
                <a16:creationId xmlns:a16="http://schemas.microsoft.com/office/drawing/2014/main" id="{B96484CB-E31E-796E-5AB0-7F9985E8893A}"/>
              </a:ext>
            </a:extLst>
          </p:cNvPr>
          <p:cNvSpPr txBox="1"/>
          <p:nvPr/>
        </p:nvSpPr>
        <p:spPr>
          <a:xfrm rot="21323174">
            <a:off x="212022" y="2967335"/>
            <a:ext cx="2553547" cy="923330"/>
          </a:xfrm>
          <a:prstGeom prst="rect">
            <a:avLst/>
          </a:prstGeom>
          <a:noFill/>
        </p:spPr>
        <p:txBody>
          <a:bodyPr wrap="square" rtlCol="0">
            <a:spAutoFit/>
          </a:bodyPr>
          <a:lstStyle/>
          <a:p>
            <a:r>
              <a:rPr lang="es-CL" dirty="0"/>
              <a:t>¿Cuántos pasos y cuáles de la imagen pudieron realizar? </a:t>
            </a:r>
          </a:p>
        </p:txBody>
      </p:sp>
      <p:sp>
        <p:nvSpPr>
          <p:cNvPr id="6" name="CuadroTexto 5">
            <a:extLst>
              <a:ext uri="{FF2B5EF4-FFF2-40B4-BE49-F238E27FC236}">
                <a16:creationId xmlns:a16="http://schemas.microsoft.com/office/drawing/2014/main" id="{139289F1-A9B5-149D-C2C4-DEF6D74C8AC4}"/>
              </a:ext>
            </a:extLst>
          </p:cNvPr>
          <p:cNvSpPr txBox="1"/>
          <p:nvPr/>
        </p:nvSpPr>
        <p:spPr>
          <a:xfrm rot="452608">
            <a:off x="2582848" y="3759617"/>
            <a:ext cx="2175599" cy="646331"/>
          </a:xfrm>
          <a:prstGeom prst="rect">
            <a:avLst/>
          </a:prstGeom>
          <a:noFill/>
        </p:spPr>
        <p:txBody>
          <a:bodyPr wrap="square" rtlCol="0">
            <a:spAutoFit/>
          </a:bodyPr>
          <a:lstStyle/>
          <a:p>
            <a:r>
              <a:rPr lang="es-CL" dirty="0"/>
              <a:t>¿Cuáles pasos faltan por hacer?</a:t>
            </a:r>
          </a:p>
        </p:txBody>
      </p:sp>
      <p:sp>
        <p:nvSpPr>
          <p:cNvPr id="11" name="CuadroTexto 10">
            <a:extLst>
              <a:ext uri="{FF2B5EF4-FFF2-40B4-BE49-F238E27FC236}">
                <a16:creationId xmlns:a16="http://schemas.microsoft.com/office/drawing/2014/main" id="{FB256966-73CE-A4DD-DC85-BC46935E8849}"/>
              </a:ext>
            </a:extLst>
          </p:cNvPr>
          <p:cNvSpPr txBox="1"/>
          <p:nvPr/>
        </p:nvSpPr>
        <p:spPr>
          <a:xfrm>
            <a:off x="276156" y="4634432"/>
            <a:ext cx="4547362" cy="646331"/>
          </a:xfrm>
          <a:prstGeom prst="rect">
            <a:avLst/>
          </a:prstGeom>
          <a:noFill/>
        </p:spPr>
        <p:txBody>
          <a:bodyPr wrap="square" rtlCol="0">
            <a:spAutoFit/>
          </a:bodyPr>
          <a:lstStyle/>
          <a:p>
            <a:r>
              <a:rPr lang="es-CL" dirty="0"/>
              <a:t>¿De puede decir que aprendieron algo? ¿Por qué?</a:t>
            </a:r>
          </a:p>
        </p:txBody>
      </p:sp>
      <p:sp>
        <p:nvSpPr>
          <p:cNvPr id="12" name="CuadroTexto 11">
            <a:extLst>
              <a:ext uri="{FF2B5EF4-FFF2-40B4-BE49-F238E27FC236}">
                <a16:creationId xmlns:a16="http://schemas.microsoft.com/office/drawing/2014/main" id="{A6B604B1-3128-5236-29EB-A5656B3B0885}"/>
              </a:ext>
            </a:extLst>
          </p:cNvPr>
          <p:cNvSpPr txBox="1"/>
          <p:nvPr/>
        </p:nvSpPr>
        <p:spPr>
          <a:xfrm rot="21244491">
            <a:off x="418073" y="5584263"/>
            <a:ext cx="4199403" cy="646331"/>
          </a:xfrm>
          <a:prstGeom prst="rect">
            <a:avLst/>
          </a:prstGeom>
          <a:noFill/>
        </p:spPr>
        <p:txBody>
          <a:bodyPr wrap="square" rtlCol="0">
            <a:spAutoFit/>
          </a:bodyPr>
          <a:lstStyle/>
          <a:p>
            <a:r>
              <a:rPr lang="es-CL" dirty="0"/>
              <a:t>¿Por qué no pudieron hacer todos los pasos?</a:t>
            </a:r>
          </a:p>
        </p:txBody>
      </p:sp>
    </p:spTree>
    <p:extLst>
      <p:ext uri="{BB962C8B-B14F-4D97-AF65-F5344CB8AC3E}">
        <p14:creationId xmlns:p14="http://schemas.microsoft.com/office/powerpoint/2010/main" val="296205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CBEEE869-9CC1-FAD2-18A0-CC7F34EA3ABD}"/>
              </a:ext>
            </a:extLst>
          </p:cNvPr>
          <p:cNvSpPr/>
          <p:nvPr/>
        </p:nvSpPr>
        <p:spPr>
          <a:xfrm>
            <a:off x="2006353" y="186431"/>
            <a:ext cx="8087558" cy="11933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Formalicemos</a:t>
            </a:r>
          </a:p>
        </p:txBody>
      </p:sp>
      <p:sp>
        <p:nvSpPr>
          <p:cNvPr id="2" name="CuadroTexto 1">
            <a:extLst>
              <a:ext uri="{FF2B5EF4-FFF2-40B4-BE49-F238E27FC236}">
                <a16:creationId xmlns:a16="http://schemas.microsoft.com/office/drawing/2014/main" id="{8931F29A-1F1A-E6BB-4FAA-AE58D7FBBFF1}"/>
              </a:ext>
            </a:extLst>
          </p:cNvPr>
          <p:cNvSpPr txBox="1"/>
          <p:nvPr/>
        </p:nvSpPr>
        <p:spPr>
          <a:xfrm>
            <a:off x="1217264" y="1379755"/>
            <a:ext cx="9133744" cy="369332"/>
          </a:xfrm>
          <a:prstGeom prst="rect">
            <a:avLst/>
          </a:prstGeom>
          <a:noFill/>
        </p:spPr>
        <p:txBody>
          <a:bodyPr wrap="square" rtlCol="0">
            <a:spAutoFit/>
          </a:bodyPr>
          <a:lstStyle/>
          <a:p>
            <a:r>
              <a:rPr lang="es-CL" dirty="0">
                <a:solidFill>
                  <a:schemeClr val="bg1"/>
                </a:solidFill>
              </a:rPr>
              <a:t>Para aprender mediante proyectos se deben cumplir ciertos pasos obligatorios</a:t>
            </a:r>
          </a:p>
        </p:txBody>
      </p:sp>
    </p:spTree>
    <p:extLst>
      <p:ext uri="{BB962C8B-B14F-4D97-AF65-F5344CB8AC3E}">
        <p14:creationId xmlns:p14="http://schemas.microsoft.com/office/powerpoint/2010/main" val="4164408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Citable</Template>
  <TotalTime>348</TotalTime>
  <Words>788</Words>
  <Application>Microsoft Office PowerPoint</Application>
  <PresentationFormat>Panorámica</PresentationFormat>
  <Paragraphs>98</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Century Gothic</vt:lpstr>
      <vt:lpstr>Wingdings 2</vt:lpstr>
      <vt:lpstr>Citable</vt:lpstr>
      <vt:lpstr>Construcción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7</dc:title>
  <dc:creator>cuentaprueba4432@gmail.com</dc:creator>
  <cp:lastModifiedBy>pablo espinosa perez</cp:lastModifiedBy>
  <cp:revision>36</cp:revision>
  <dcterms:created xsi:type="dcterms:W3CDTF">2022-05-31T03:06:10Z</dcterms:created>
  <dcterms:modified xsi:type="dcterms:W3CDTF">2024-03-11T11:40:06Z</dcterms:modified>
</cp:coreProperties>
</file>