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4648"/>
  </p:normalViewPr>
  <p:slideViewPr>
    <p:cSldViewPr snapToGrid="0">
      <p:cViewPr varScale="1">
        <p:scale>
          <a:sx n="77" d="100"/>
          <a:sy n="77" d="100"/>
        </p:scale>
        <p:origin x="61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18T22:02:48.171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1 24575,'0'0'0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07-05-2024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2308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07-05-2024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3680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07-05-2024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68528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07-05-2024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82473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07-05-2024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19201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07-05-2024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29452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07-05-2024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30356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07-05-2024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6508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07-05-2024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8257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07-05-2024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61418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07-05-2024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7827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07-05-2024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5452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07-05-2024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2112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07-05-2024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3792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07-05-2024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6469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4E9C-6CCB-7044-A207-EDF36ECDA8D8}" type="datetimeFigureOut">
              <a:rPr lang="es-CL" smtClean="0"/>
              <a:t>07-05-2024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6255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34E9C-6CCB-7044-A207-EDF36ECDA8D8}" type="datetimeFigureOut">
              <a:rPr lang="es-CL" smtClean="0"/>
              <a:t>07-05-2024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6D93F1D-8572-F84B-B0BC-42A4877441A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5255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7" Type="http://schemas.openxmlformats.org/officeDocument/2006/relationships/image" Target="../media/image4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7B8665E-A974-E747-0A94-3F381B754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0606" y="816465"/>
            <a:ext cx="3276600" cy="667762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s-CL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Lo que necesito saber para mi evaluación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6511A70-221D-F533-6CFC-197F5200E356}"/>
              </a:ext>
            </a:extLst>
          </p:cNvPr>
          <p:cNvSpPr txBox="1"/>
          <p:nvPr/>
        </p:nvSpPr>
        <p:spPr>
          <a:xfrm>
            <a:off x="5143500" y="457200"/>
            <a:ext cx="655796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s-CL" dirty="0">
                <a:solidFill>
                  <a:srgbClr val="0070C0"/>
                </a:solidFill>
              </a:rPr>
              <a:t>División:</a:t>
            </a:r>
          </a:p>
          <a:p>
            <a:endParaRPr lang="es-CL" dirty="0">
              <a:solidFill>
                <a:srgbClr val="0070C0"/>
              </a:solidFill>
            </a:endParaRPr>
          </a:p>
          <a:p>
            <a:r>
              <a:rPr lang="es-CL" dirty="0">
                <a:solidFill>
                  <a:srgbClr val="0070C0"/>
                </a:solidFill>
              </a:rPr>
              <a:t>Recuerda que al dividir repartes en partes iguales, la división también esta relacionada con su operación inversa que es la multiplicación.</a:t>
            </a:r>
          </a:p>
          <a:p>
            <a:r>
              <a:rPr lang="es-CL" dirty="0"/>
              <a:t> </a:t>
            </a:r>
            <a:endParaRPr lang="es-CL" dirty="0">
              <a:solidFill>
                <a:srgbClr val="0070C0"/>
              </a:solidFill>
            </a:endParaRPr>
          </a:p>
        </p:txBody>
      </p:sp>
      <p:pic>
        <p:nvPicPr>
          <p:cNvPr id="1026" name="Picture 2" descr="Póster: Las partes de la división">
            <a:extLst>
              <a:ext uri="{FF2B5EF4-FFF2-40B4-BE49-F238E27FC236}">
                <a16:creationId xmlns:a16="http://schemas.microsoft.com/office/drawing/2014/main" id="{47ED2B4A-334A-E883-C98B-AB8C12C9B00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43" r="4667"/>
          <a:stretch/>
        </p:blipFill>
        <p:spPr bwMode="auto">
          <a:xfrm>
            <a:off x="6029960" y="2057400"/>
            <a:ext cx="4815840" cy="400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B60A3A06-3296-10CA-1BD2-6F944E2209D7}"/>
              </a:ext>
            </a:extLst>
          </p:cNvPr>
          <p:cNvSpPr/>
          <p:nvPr/>
        </p:nvSpPr>
        <p:spPr>
          <a:xfrm>
            <a:off x="6029960" y="2057400"/>
            <a:ext cx="4867434" cy="4000500"/>
          </a:xfrm>
          <a:prstGeom prst="rect">
            <a:avLst/>
          </a:prstGeom>
          <a:noFill/>
          <a:ln w="190500"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1028" name="Picture 4" descr="MÉTODO ABN – Orienta">
            <a:extLst>
              <a:ext uri="{FF2B5EF4-FFF2-40B4-BE49-F238E27FC236}">
                <a16:creationId xmlns:a16="http://schemas.microsoft.com/office/drawing/2014/main" id="{C9F61087-D941-6E6A-D974-6AECDE10A0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7" y="2057400"/>
            <a:ext cx="4030107" cy="2585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502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D6511A70-221D-F533-6CFC-197F5200E356}"/>
              </a:ext>
            </a:extLst>
          </p:cNvPr>
          <p:cNvSpPr txBox="1"/>
          <p:nvPr/>
        </p:nvSpPr>
        <p:spPr>
          <a:xfrm>
            <a:off x="5114925" y="457200"/>
            <a:ext cx="6557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/>
          </a:p>
          <a:p>
            <a:endParaRPr lang="es-CL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73FF937-0265-585B-42AE-815527F13F7C}"/>
              </a:ext>
            </a:extLst>
          </p:cNvPr>
          <p:cNvSpPr txBox="1"/>
          <p:nvPr/>
        </p:nvSpPr>
        <p:spPr>
          <a:xfrm>
            <a:off x="4423273" y="828675"/>
            <a:ext cx="649237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s-CL" dirty="0">
                <a:solidFill>
                  <a:srgbClr val="0070C0"/>
                </a:solidFill>
              </a:rPr>
              <a:t>Resolver operaciones combinadas con y sin paréntesis.</a:t>
            </a:r>
          </a:p>
          <a:p>
            <a:pPr algn="l"/>
            <a:r>
              <a:rPr lang="es-CL" b="1" i="0" u="none" strike="noStrike" dirty="0">
                <a:solidFill>
                  <a:srgbClr val="0070C0"/>
                </a:solidFill>
                <a:effectLst/>
              </a:rPr>
              <a:t>¿Qué son las operaciones combinadas?</a:t>
            </a:r>
          </a:p>
          <a:p>
            <a:pPr algn="l"/>
            <a:r>
              <a:rPr lang="es-CL" b="0" i="0" u="none" strike="noStrike" dirty="0">
                <a:solidFill>
                  <a:srgbClr val="0070C0"/>
                </a:solidFill>
                <a:effectLst/>
              </a:rPr>
              <a:t>Son aquellas en las que aparecen varias operaciones aritméticas para resolver: </a:t>
            </a:r>
            <a:r>
              <a:rPr lang="es-CL" dirty="0">
                <a:solidFill>
                  <a:srgbClr val="0070C0"/>
                </a:solidFill>
              </a:rPr>
              <a:t>adicion</a:t>
            </a:r>
            <a:r>
              <a:rPr lang="es-CL" b="0" i="0" u="none" strike="noStrike" dirty="0">
                <a:solidFill>
                  <a:srgbClr val="0070C0"/>
                </a:solidFill>
                <a:effectLst/>
              </a:rPr>
              <a:t>ar, </a:t>
            </a:r>
            <a:r>
              <a:rPr lang="es-CL" dirty="0">
                <a:solidFill>
                  <a:srgbClr val="0070C0"/>
                </a:solidFill>
              </a:rPr>
              <a:t>sustrae</a:t>
            </a:r>
            <a:r>
              <a:rPr lang="es-CL" b="0" i="0" u="none" strike="noStrike" dirty="0">
                <a:solidFill>
                  <a:srgbClr val="0070C0"/>
                </a:solidFill>
                <a:effectLst/>
              </a:rPr>
              <a:t>r, multiplicar y dividir.</a:t>
            </a:r>
          </a:p>
          <a:p>
            <a:pPr algn="l"/>
            <a:endParaRPr lang="es-CL" b="0" i="0" u="none" strike="noStrike" dirty="0">
              <a:solidFill>
                <a:srgbClr val="0070C0"/>
              </a:solidFill>
              <a:effectLst/>
            </a:endParaRPr>
          </a:p>
          <a:p>
            <a:pPr algn="l"/>
            <a:endParaRPr lang="es-CL" b="0" i="0" u="none" strike="noStrike" dirty="0">
              <a:solidFill>
                <a:srgbClr val="0070C0"/>
              </a:solidFill>
              <a:effectLst/>
            </a:endParaRPr>
          </a:p>
          <a:p>
            <a:pPr marL="285750" indent="-285750">
              <a:buFont typeface="Wingdings" pitchFamily="2" charset="2"/>
              <a:buChar char="ü"/>
            </a:pPr>
            <a:endParaRPr lang="es-CL" dirty="0">
              <a:solidFill>
                <a:srgbClr val="0070C0"/>
              </a:solidFill>
            </a:endParaRPr>
          </a:p>
        </p:txBody>
      </p:sp>
      <p:pic>
        <p:nvPicPr>
          <p:cNvPr id="2056" name="Picture 8" descr="Operaciones combinadas | PPT">
            <a:extLst>
              <a:ext uri="{FF2B5EF4-FFF2-40B4-BE49-F238E27FC236}">
                <a16:creationId xmlns:a16="http://schemas.microsoft.com/office/drawing/2014/main" id="{A310E26F-A352-3394-BA43-B9D5A2B948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75" t="6500" r="4250" b="9500"/>
          <a:stretch/>
        </p:blipFill>
        <p:spPr bwMode="auto">
          <a:xfrm>
            <a:off x="5608319" y="2228314"/>
            <a:ext cx="3368041" cy="2560320"/>
          </a:xfrm>
          <a:prstGeom prst="rect">
            <a:avLst/>
          </a:prstGeom>
          <a:noFill/>
          <a:ln w="76200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MÉTODO ABN – Orienta">
            <a:extLst>
              <a:ext uri="{FF2B5EF4-FFF2-40B4-BE49-F238E27FC236}">
                <a16:creationId xmlns:a16="http://schemas.microsoft.com/office/drawing/2014/main" id="{30F5E6D1-5035-4B60-D27C-FF764023BF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" y="2352626"/>
            <a:ext cx="4265066" cy="2736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1138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D6511A70-221D-F533-6CFC-197F5200E356}"/>
              </a:ext>
            </a:extLst>
          </p:cNvPr>
          <p:cNvSpPr txBox="1"/>
          <p:nvPr/>
        </p:nvSpPr>
        <p:spPr>
          <a:xfrm>
            <a:off x="5114925" y="457200"/>
            <a:ext cx="6557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/>
          </a:p>
          <a:p>
            <a:endParaRPr lang="es-CL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73FF937-0265-585B-42AE-815527F13F7C}"/>
              </a:ext>
            </a:extLst>
          </p:cNvPr>
          <p:cNvSpPr txBox="1"/>
          <p:nvPr/>
        </p:nvSpPr>
        <p:spPr>
          <a:xfrm>
            <a:off x="4423273" y="828675"/>
            <a:ext cx="64923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>
              <a:solidFill>
                <a:srgbClr val="0070C0"/>
              </a:solidFill>
            </a:endParaRPr>
          </a:p>
          <a:p>
            <a:endParaRPr lang="es-CL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Entrada de lápiz 5">
                <a:extLst>
                  <a:ext uri="{FF2B5EF4-FFF2-40B4-BE49-F238E27FC236}">
                    <a16:creationId xmlns:a16="http://schemas.microsoft.com/office/drawing/2014/main" id="{1DDECBE6-16DB-A593-8C98-05B01653EC0F}"/>
                  </a:ext>
                </a:extLst>
              </p14:cNvPr>
              <p14:cNvContentPartPr/>
              <p14:nvPr/>
            </p14:nvContentPartPr>
            <p14:xfrm>
              <a:off x="708720" y="-701400"/>
              <a:ext cx="360" cy="360"/>
            </p14:xfrm>
          </p:contentPart>
        </mc:Choice>
        <mc:Fallback xmlns="">
          <p:pic>
            <p:nvPicPr>
              <p:cNvPr id="6" name="Entrada de lápiz 5">
                <a:extLst>
                  <a:ext uri="{FF2B5EF4-FFF2-40B4-BE49-F238E27FC236}">
                    <a16:creationId xmlns:a16="http://schemas.microsoft.com/office/drawing/2014/main" id="{1DDECBE6-16DB-A593-8C98-05B01653EC0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04400" y="-705720"/>
                <a:ext cx="9000" cy="9000"/>
              </a:xfrm>
              <a:prstGeom prst="rect">
                <a:avLst/>
              </a:prstGeom>
            </p:spPr>
          </p:pic>
        </mc:Fallback>
      </mc:AlternateContent>
      <p:pic>
        <p:nvPicPr>
          <p:cNvPr id="3074" name="Picture 2" descr="Operaciones combinadas - Fichas de matemáticas">
            <a:extLst>
              <a:ext uri="{FF2B5EF4-FFF2-40B4-BE49-F238E27FC236}">
                <a16:creationId xmlns:a16="http://schemas.microsoft.com/office/drawing/2014/main" id="{6EB72AA3-82C9-9C53-0156-8B8EBBF9F0B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66"/>
          <a:stretch/>
        </p:blipFill>
        <p:spPr bwMode="auto">
          <a:xfrm>
            <a:off x="5541812" y="555840"/>
            <a:ext cx="3982468" cy="5021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MÉTODO ABN – Orienta">
            <a:extLst>
              <a:ext uri="{FF2B5EF4-FFF2-40B4-BE49-F238E27FC236}">
                <a16:creationId xmlns:a16="http://schemas.microsoft.com/office/drawing/2014/main" id="{ACA3EF77-ECE1-8FE7-B0C6-469B91CD99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05" y="1394408"/>
            <a:ext cx="4594148" cy="2947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111340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{DE69E0D6-E372-764B-96FF-AED741B89209}tf10001060</Template>
  <TotalTime>315</TotalTime>
  <Words>68</Words>
  <Application>Microsoft Office PowerPoint</Application>
  <PresentationFormat>Panorámica</PresentationFormat>
  <Paragraphs>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Trebuchet MS</vt:lpstr>
      <vt:lpstr>Wingdings</vt:lpstr>
      <vt:lpstr>Wingdings 3</vt:lpstr>
      <vt:lpstr>Faceta</vt:lpstr>
      <vt:lpstr>Lo que necesito saber para mi evaluación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¿Qué aprendí?</dc:title>
  <dc:creator>Microsoft Office User</dc:creator>
  <cp:lastModifiedBy>pablo espinosa perez</cp:lastModifiedBy>
  <cp:revision>12</cp:revision>
  <dcterms:created xsi:type="dcterms:W3CDTF">2023-03-28T18:47:13Z</dcterms:created>
  <dcterms:modified xsi:type="dcterms:W3CDTF">2024-05-08T01:21:34Z</dcterms:modified>
</cp:coreProperties>
</file>