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4598-5220-43C2-925B-ECBD39EB68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05FB-E7B6-4C44-8E65-76C3A93A0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1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5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05681" y="975644"/>
            <a:ext cx="654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Modelo evaluación 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7100" y="5321300"/>
            <a:ext cx="718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Asignatura: Matemáticas</a:t>
            </a:r>
          </a:p>
          <a:p>
            <a:r>
              <a:rPr lang="es-MX" dirty="0">
                <a:solidFill>
                  <a:schemeClr val="bg1"/>
                </a:solidFill>
              </a:rPr>
              <a:t>Profesor: Víctor Chávez Aninat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7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ES" dirty="0"/>
                  <a:t>9. </a:t>
                </a:r>
                <a:r>
                  <a:rPr lang="es-CL" dirty="0"/>
                  <a:t>El valor de x, correspondiente al </a:t>
                </a:r>
                <a:r>
                  <a:rPr lang="es-CL" b="1" dirty="0"/>
                  <a:t>segmento</a:t>
                </a:r>
                <a:br>
                  <a:rPr lang="es-CL" dirty="0"/>
                </a:b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bar>
                  </m:oMath>
                </a14:m>
                <a:r>
                  <a:rPr lang="es-CL" dirty="0"/>
                  <a:t> tiene una </a:t>
                </a:r>
                <a:r>
                  <a:rPr lang="es-CL" b="1" dirty="0"/>
                  <a:t>medida</a:t>
                </a:r>
                <a:r>
                  <a:rPr lang="es-CL" dirty="0"/>
                  <a:t>: 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t="-4217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2352992"/>
            <a:ext cx="517652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2933699"/>
            <a:ext cx="1562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ES" dirty="0"/>
                  <a:t>10. </a:t>
                </a:r>
                <a:r>
                  <a:rPr lang="es-CL" dirty="0"/>
                  <a:t>El </a:t>
                </a:r>
                <a:r>
                  <a:rPr lang="es-CL" b="1" dirty="0"/>
                  <a:t>perímetro del triángulo equilátero</a:t>
                </a:r>
                <a:r>
                  <a:rPr lang="es-CL" dirty="0"/>
                  <a:t> de base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es-CL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s-CL" dirty="0"/>
                </a:br>
                <a:r>
                  <a:rPr lang="es-CL" dirty="0"/>
                  <a:t>con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(−5,−4)</m:t>
                    </m:r>
                  </m:oMath>
                </a14:m>
                <a:r>
                  <a:rPr lang="es-CL" dirty="0"/>
                  <a:t> y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(5, −4)</m:t>
                    </m:r>
                  </m:oMath>
                </a14:m>
                <a:r>
                  <a:rPr lang="es-CL" dirty="0"/>
                  <a:t>, es: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82" y="2365693"/>
            <a:ext cx="355663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12" y="2970212"/>
            <a:ext cx="1247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ES" dirty="0"/>
                  <a:t>11. </a:t>
                </a:r>
                <a:r>
                  <a:rPr lang="es-CL" b="1" dirty="0"/>
                  <a:t>El perímetro </a:t>
                </a:r>
                <a:r>
                  <a:rPr lang="es-CL" dirty="0"/>
                  <a:t>del cuadrado de vértices </a:t>
                </a:r>
                <a:br>
                  <a:rPr lang="es-CL" dirty="0"/>
                </a:b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(−2,−5)</m:t>
                    </m:r>
                  </m:oMath>
                </a14:m>
                <a:r>
                  <a:rPr lang="es-CL" dirty="0"/>
                  <a:t>,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(4, −3)</m:t>
                    </m:r>
                  </m:oMath>
                </a14:m>
                <a:r>
                  <a:rPr lang="es-CL" dirty="0"/>
                  <a:t>,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( 2, 3)</m:t>
                    </m:r>
                  </m:oMath>
                </a14:m>
                <a:r>
                  <a:rPr lang="es-CL" dirty="0"/>
                  <a:t> y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(−4, 1)</m:t>
                    </m:r>
                  </m:oMath>
                </a14:m>
                <a:r>
                  <a:rPr lang="es-CL" dirty="0"/>
                  <a:t> es: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82" y="2149793"/>
            <a:ext cx="355663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212" y="2740025"/>
            <a:ext cx="14763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0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ES" dirty="0"/>
                  <a:t>12. </a:t>
                </a:r>
                <a:r>
                  <a:rPr lang="es-CL" dirty="0"/>
                  <a:t>¿Cuál de las siguientes </a:t>
                </a:r>
                <a:r>
                  <a:rPr lang="es-CL" b="1" dirty="0"/>
                  <a:t>ecuaciones representa la circunferencia</a:t>
                </a:r>
                <a:r>
                  <a:rPr lang="es-CL" dirty="0"/>
                  <a:t> de radio 6, centrada en el punto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−2, 1</m:t>
                        </m:r>
                      </m:e>
                    </m:d>
                  </m:oMath>
                </a14:m>
                <a:r>
                  <a:rPr lang="es-CL" dirty="0"/>
                  <a:t>? 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2792412"/>
            <a:ext cx="35433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1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ES" dirty="0"/>
                  <a:t>13. </a:t>
                </a:r>
                <a:r>
                  <a:rPr lang="es-CL" b="1" dirty="0"/>
                  <a:t>La gráfica asociada a la ecuación</a:t>
                </a:r>
                <a:br>
                  <a:rPr lang="es-CL" b="1" dirty="0"/>
                </a:br>
                <a:r>
                  <a:rPr lang="es-CL" b="1" dirty="0"/>
                  <a:t>                     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25=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        es: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t="-602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519362"/>
            <a:ext cx="3448050" cy="3495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42" y="2495549"/>
            <a:ext cx="3943350" cy="3543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575" y="2519362"/>
            <a:ext cx="34766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CL" b="1" dirty="0"/>
                  <a:t>14. La función que representa la circunferencia</a:t>
                </a:r>
                <a:r>
                  <a:rPr lang="es-CL" dirty="0"/>
                  <a:t> centrada</a:t>
                </a:r>
                <a:br>
                  <a:rPr lang="es-CL" dirty="0"/>
                </a:br>
                <a:r>
                  <a:rPr lang="es-CL" dirty="0"/>
                  <a:t>En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(0, 3)</m:t>
                    </m:r>
                  </m:oMath>
                </a14:m>
                <a:r>
                  <a:rPr lang="es-CL" dirty="0"/>
                  <a:t> y que pasa por el punto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(7,0)</m:t>
                    </m:r>
                  </m:oMath>
                </a14:m>
                <a:r>
                  <a:rPr lang="es-CL" dirty="0"/>
                  <a:t> es: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r="-276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95" y="2251393"/>
            <a:ext cx="358521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712" y="2832100"/>
            <a:ext cx="28479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15. </a:t>
            </a:r>
            <a:r>
              <a:rPr lang="es-CL" dirty="0"/>
              <a:t>¿Cuál </a:t>
            </a:r>
            <a:r>
              <a:rPr lang="es-CL" b="1" dirty="0"/>
              <a:t>ecuación está asociada a la circunferencia</a:t>
            </a:r>
            <a:r>
              <a:rPr lang="es-CL" dirty="0"/>
              <a:t>?</a:t>
            </a:r>
            <a:br>
              <a:rPr lang="es-CL" dirty="0"/>
            </a:br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05" y="2479993"/>
            <a:ext cx="411099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37" y="3305175"/>
            <a:ext cx="3438525" cy="238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1469324"/>
            <a:ext cx="3981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16. Determine el área de las circunferencias de centro O involucradas, y calcule el área de las zonas sombreadas.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37" y="1809750"/>
            <a:ext cx="55721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17. Determine el área de las circunferencias de centro O involucradas, y calcule el área de las zonas sombreadas.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05000"/>
            <a:ext cx="110966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/>
                <a:r>
                  <a:rPr lang="es-ES" dirty="0"/>
                  <a:t>18. Exprese la relación trigonométrica relacionada y determine el ángulo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" dirty="0"/>
                  <a:t>, en los siguientes triángulos  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(6 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𝑝𝑢𝑛𝑡𝑜𝑠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84" r="-55" b="-1445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245995"/>
            <a:ext cx="5359400" cy="386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88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CL" dirty="0"/>
                  <a:t>1. ¿Cuál de los siguientes gráficos </a:t>
                </a:r>
                <a:r>
                  <a:rPr lang="es-CL" b="1" dirty="0"/>
                  <a:t>representa mejor la recta</a:t>
                </a:r>
                <a:r>
                  <a:rPr lang="es-CL" dirty="0"/>
                  <a:t> de ecuación </a:t>
                </a:r>
                <a14:m>
                  <m:oMath xmlns:m="http://schemas.openxmlformats.org/officeDocument/2006/math">
                    <m:r>
                      <a:rPr lang="es-CL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s-CL" dirty="0"/>
                  <a:t>?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7" y="2553442"/>
            <a:ext cx="2857500" cy="3009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176" y="2553442"/>
            <a:ext cx="3009900" cy="3057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986" y="2553442"/>
            <a:ext cx="29337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4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39344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>19. Encuentre el radio y las coordenadas del centro de las circunferencias descritas, describa su ecuación de la circunferencia, y grafique la circunferencia en el plano.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149475"/>
            <a:ext cx="8743950" cy="400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4260850"/>
            <a:ext cx="808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20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L" dirty="0"/>
              <a:t>2. ¿Cuál de las siguientes </a:t>
            </a:r>
            <a:r>
              <a:rPr lang="es-CL" b="1" dirty="0"/>
              <a:t>ecuaciones </a:t>
            </a:r>
            <a:br>
              <a:rPr lang="es-CL" dirty="0"/>
            </a:br>
            <a:r>
              <a:rPr lang="es-CL" b="1" dirty="0"/>
              <a:t>de la recta</a:t>
            </a:r>
            <a:r>
              <a:rPr lang="es-CL" dirty="0"/>
              <a:t> está asociada a la gráfica? </a:t>
            </a: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478405"/>
            <a:ext cx="3600000" cy="360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 de texto 2"/>
              <p:cNvSpPr txBox="1">
                <a:spLocks noChangeArrowheads="1"/>
              </p:cNvSpPr>
              <p:nvPr/>
            </p:nvSpPr>
            <p:spPr bwMode="auto">
              <a:xfrm>
                <a:off x="2105024" y="2611120"/>
                <a:ext cx="3317875" cy="31292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s-C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C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s-C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L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L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s-ES" sz="2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endParaRPr lang="es-CL" sz="2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L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s-C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L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L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C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s-C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endParaRPr lang="es-C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5024" y="2611120"/>
                <a:ext cx="3317875" cy="3129280"/>
              </a:xfrm>
              <a:prstGeom prst="rect">
                <a:avLst/>
              </a:prstGeom>
              <a:blipFill>
                <a:blip r:embed="rId3"/>
                <a:stretch>
                  <a:fillRect l="-2752" b="-31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1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530392" y="676756"/>
                <a:ext cx="11547308" cy="1113944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s-ES" dirty="0"/>
                  <a:t>3. ¿Cuál es el valor de la </a:t>
                </a:r>
                <a:r>
                  <a:rPr lang="es-ES" b="1" dirty="0"/>
                  <a:t>pendiente </a:t>
                </a:r>
                <a:r>
                  <a:rPr lang="es-ES" dirty="0"/>
                  <a:t>de la </a:t>
                </a:r>
                <a:br>
                  <a:rPr lang="es-CL" dirty="0"/>
                </a:br>
                <a:r>
                  <a:rPr lang="es-ES" dirty="0"/>
                  <a:t>ecuación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dirty="0"/>
                  <a:t> , asociada a la gráfica?</a:t>
                </a:r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0392" y="676756"/>
                <a:ext cx="11547308" cy="1113944"/>
              </a:xfrm>
              <a:blipFill>
                <a:blip r:embed="rId2"/>
                <a:stretch>
                  <a:fillRect l="-845" b="-546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97" y="2264093"/>
            <a:ext cx="357060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12" y="2393950"/>
            <a:ext cx="1933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8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L" dirty="0"/>
              <a:t>4. ¿Cuál de las siguientes </a:t>
            </a:r>
            <a:r>
              <a:rPr lang="es-CL" b="1" dirty="0"/>
              <a:t>gráficas podría asociarse con un cargo de 750 pesos por metro cubico de agua</a:t>
            </a:r>
            <a:r>
              <a:rPr lang="es-CL" dirty="0"/>
              <a:t>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662236"/>
            <a:ext cx="3352800" cy="3057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2562224"/>
            <a:ext cx="4400550" cy="3257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2662237"/>
            <a:ext cx="3810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ES" dirty="0"/>
                  <a:t>5. </a:t>
                </a:r>
                <a:r>
                  <a:rPr lang="es-CL" dirty="0"/>
                  <a:t>La </a:t>
                </a:r>
                <a:r>
                  <a:rPr lang="es-CL" b="1" dirty="0"/>
                  <a:t>pendiente y ángulo de inclinación (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s-CL" b="1" dirty="0"/>
                  <a:t>)</a:t>
                </a:r>
                <a:r>
                  <a:rPr lang="es-CL" dirty="0"/>
                  <a:t> de la recta que</a:t>
                </a:r>
                <a:br>
                  <a:rPr lang="es-CL" dirty="0"/>
                </a:br>
                <a:r>
                  <a:rPr lang="es-CL" dirty="0"/>
                  <a:t>Pasa por los puntos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CL" dirty="0"/>
                  <a:t>(3,0) y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(5,5)</m:t>
                    </m:r>
                  </m:oMath>
                </a14:m>
                <a:r>
                  <a:rPr lang="es-CL" dirty="0"/>
                  <a:t>, respectivamente son: 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r="-221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95" y="2302192"/>
            <a:ext cx="358521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668586"/>
            <a:ext cx="2819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7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s-ES" dirty="0"/>
                  <a:t>6. </a:t>
                </a:r>
                <a:r>
                  <a:rPr lang="es-CL" dirty="0"/>
                  <a:t>El </a:t>
                </a:r>
                <a:r>
                  <a:rPr lang="es-CL" b="1" dirty="0"/>
                  <a:t>ángulo de inclinación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s-ES" dirty="0"/>
                  <a:t> y su complemento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s-ES" dirty="0"/>
                  <a:t>, q</a:t>
                </a:r>
                <a:r>
                  <a:rPr lang="es-CL" dirty="0" err="1"/>
                  <a:t>ue</a:t>
                </a:r>
                <a:br>
                  <a:rPr lang="es-CL" dirty="0"/>
                </a:br>
                <a:r>
                  <a:rPr lang="es-CL" dirty="0"/>
                  <a:t>representan a la recta que pasa por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CL" dirty="0"/>
                  <a:t>(0,0) y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(-4,5) son: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58" y="2314893"/>
            <a:ext cx="431228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0" y="2914650"/>
            <a:ext cx="2781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5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/>
              <a:t>7. </a:t>
            </a:r>
            <a:r>
              <a:rPr lang="es-CL" b="1" dirty="0"/>
              <a:t>La altura</a:t>
            </a:r>
            <a:r>
              <a:rPr lang="es-CL" dirty="0"/>
              <a:t> del árbol de la figura es: </a:t>
            </a:r>
            <a:br>
              <a:rPr lang="es-CL" dirty="0"/>
            </a:br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15" y="2429193"/>
            <a:ext cx="598297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2852737"/>
            <a:ext cx="1905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9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/>
                <a:r>
                  <a:rPr lang="es-ES" dirty="0"/>
                  <a:t>8. </a:t>
                </a:r>
                <a:r>
                  <a:rPr lang="es-CL" dirty="0"/>
                  <a:t>Los </a:t>
                </a:r>
                <a:r>
                  <a:rPr lang="es-CL" b="1" dirty="0"/>
                  <a:t>ángulos interiores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s-CL" b="1" dirty="0"/>
                  <a:t> y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s-CL" dirty="0"/>
                  <a:t> de la figura son:  </a:t>
                </a:r>
                <a:br>
                  <a:rPr lang="es-CL" dirty="0"/>
                </a:br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85" y="2213293"/>
            <a:ext cx="260223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0" y="2736850"/>
            <a:ext cx="2743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27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308</TotalTime>
  <Words>480</Words>
  <Application>Microsoft Office PowerPoint</Application>
  <PresentationFormat>Panorámica</PresentationFormat>
  <Paragraphs>29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Gill Sans MT</vt:lpstr>
      <vt:lpstr>Wingdings 2</vt:lpstr>
      <vt:lpstr>Dividendo</vt:lpstr>
      <vt:lpstr>Presentación de PowerPoint</vt:lpstr>
      <vt:lpstr>1. ¿Cuál de los siguientes gráficos representa mejor la recta de ecuación y=x-3?</vt:lpstr>
      <vt:lpstr>2. ¿Cuál de las siguientes ecuaciones  de la recta está asociada a la gráfica? </vt:lpstr>
      <vt:lpstr>3. ¿Cuál es el valor de la pendiente de la  ecuación y=m∙x+  7/2 , asociada a la gráfica?</vt:lpstr>
      <vt:lpstr>4. ¿Cuál de las siguientes gráficas podría asociarse con un cargo de 750 pesos por metro cubico de agua?</vt:lpstr>
      <vt:lpstr>5. La pendiente y ángulo de inclinación (α) de la recta que Pasa por los puntos A(3,0) y B(5,5), respectivamente son: </vt:lpstr>
      <vt:lpstr>6. El ángulo de inclinación (β) y su complemento (α), que representan a la recta que pasa por A(0,0) y B(-4,5) son:</vt:lpstr>
      <vt:lpstr>7. La altura del árbol de la figura es:  </vt:lpstr>
      <vt:lpstr>8. Los ángulos interiores α y β de la figura son:   </vt:lpstr>
      <vt:lpstr>9. El valor de x, correspondiente al segmento ¯AC tiene una medida: </vt:lpstr>
      <vt:lpstr>10. El perímetro del triángulo equilátero de base ¯AB, con A(-5,-4) y B(5, -4), es:</vt:lpstr>
      <vt:lpstr>11. El perímetro del cuadrado de vértices  A(-2,-5), B(4, -3), C( 2, 3) y D(-4, 1) es:</vt:lpstr>
      <vt:lpstr>12. ¿Cuál de las siguientes ecuaciones representa la circunferencia de radio 6, centrada en el punto c(-2, 1)? </vt:lpstr>
      <vt:lpstr>13. La gráfica asociada a la ecuación                       25=〖(x+1)〗^2+〖(y-3)〗^2         es:</vt:lpstr>
      <vt:lpstr>14. La función que representa la circunferencia centrada En C(0, 3) y que pasa por el punto A(7,0) es:</vt:lpstr>
      <vt:lpstr>15. ¿Cuál ecuación está asociada a la circunferencia? </vt:lpstr>
      <vt:lpstr>16. Determine el área de las circunferencias de centro O involucradas, y calcule el área de las zonas sombreadas.</vt:lpstr>
      <vt:lpstr>17. Determine el área de las circunferencias de centro O involucradas, y calcule el área de las zonas sombreadas.</vt:lpstr>
      <vt:lpstr>18. Exprese la relación trigonométrica relacionada y determine el ángulo β, en los siguientes triángulos    (6 puntos)</vt:lpstr>
      <vt:lpstr>19. Encuentre el radio y las coordenadas del centro de las circunferencias descritas, describa su ecuación de la circunferencia, y grafique la circunferencia en el plano.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pablo espinosa perez</cp:lastModifiedBy>
  <cp:revision>26</cp:revision>
  <dcterms:created xsi:type="dcterms:W3CDTF">2024-04-22T07:48:57Z</dcterms:created>
  <dcterms:modified xsi:type="dcterms:W3CDTF">2024-05-09T18:15:01Z</dcterms:modified>
</cp:coreProperties>
</file>