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67" r:id="rId6"/>
    <p:sldId id="259" r:id="rId7"/>
    <p:sldId id="268" r:id="rId8"/>
    <p:sldId id="269" r:id="rId9"/>
    <p:sldId id="260" r:id="rId10"/>
    <p:sldId id="261" r:id="rId11"/>
    <p:sldId id="262" r:id="rId12"/>
    <p:sldId id="264" r:id="rId13"/>
    <p:sldId id="272" r:id="rId14"/>
    <p:sldId id="273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  <a:srgbClr val="99FF99"/>
    <a:srgbClr val="66FFFF"/>
    <a:srgbClr val="CC99FF"/>
    <a:srgbClr val="FFCCFF"/>
    <a:srgbClr val="FF99FF"/>
    <a:srgbClr val="FFCCCC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11370" y="975644"/>
            <a:ext cx="6935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</a:t>
            </a:r>
            <a:r>
              <a:rPr lang="es-E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temática financiera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38" y="2457945"/>
            <a:ext cx="105632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Simplificación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089473" y="2420894"/>
                <a:ext cx="220893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6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s-ES" sz="36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473" y="2420894"/>
                <a:ext cx="2208938" cy="10371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079056" y="2423015"/>
                <a:ext cx="220893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6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056" y="2423015"/>
                <a:ext cx="2208938" cy="10371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421051" y="5274511"/>
                <a:ext cx="3034484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051" y="5274511"/>
                <a:ext cx="3034484" cy="1037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5410805" y="3739972"/>
                <a:ext cx="3106943" cy="846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𝑐𝑜𝑚𝑜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bar>
                        <m:barPr>
                          <m:ctrlPr>
                            <a:rPr lang="es-ES" sz="24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𝑑𝑖𝑣𝑖𝑑𝑖𝑟</m:t>
                          </m:r>
                        </m:e>
                      </m:bar>
                    </m:oMath>
                  </m:oMathPara>
                </a14:m>
                <a:endParaRPr lang="es-E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𝑝𝑜𝑟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𝑢𝑛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𝑖𝑚𝑎𝑔𝑖𝑛𝑎𝑟𝑖𝑜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805" y="3739972"/>
                <a:ext cx="3106943" cy="846001"/>
              </a:xfrm>
              <a:prstGeom prst="rect">
                <a:avLst/>
              </a:prstGeom>
              <a:blipFill>
                <a:blip r:embed="rId5"/>
                <a:stretch>
                  <a:fillRect r="-1179" b="-1159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2079056" y="3789200"/>
                <a:ext cx="229389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4 </m:t>
                          </m:r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:2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056" y="3789200"/>
                <a:ext cx="2293898" cy="10371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echa izquierda y derecha 10"/>
          <p:cNvSpPr/>
          <p:nvPr/>
        </p:nvSpPr>
        <p:spPr>
          <a:xfrm>
            <a:off x="4455535" y="2624847"/>
            <a:ext cx="1177636" cy="629235"/>
          </a:xfrm>
          <a:prstGeom prst="leftRightArrow">
            <a:avLst>
              <a:gd name="adj1" fmla="val 41193"/>
              <a:gd name="adj2" fmla="val 30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4455535" y="5288300"/>
                <a:ext cx="667392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𝑆𝑖𝑚𝑝𝑙𝑖𝑓𝑖𝑐𝑎𝑟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𝑒𝑥𝑝𝑟𝑒𝑠𝑎𝑟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𝑢𝑛𝑎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𝑓𝑟𝑎𝑐𝑐𝑖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s-E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𝑢𝑡𝑖𝑙𝑖𝑧𝑎𝑛𝑑𝑜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𝑑𝑖𝑣𝑖𝑠𝑜𝑟𝑒𝑠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𝑙𝑜𝑠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𝑚𝑒𝑟𝑜𝑠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𝑜𝑟𝑖𝑔𝑖𝑛𝑎𝑙𝑒𝑠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400" b="0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535" y="5288300"/>
                <a:ext cx="6673928" cy="830997"/>
              </a:xfrm>
              <a:prstGeom prst="rect">
                <a:avLst/>
              </a:prstGeom>
              <a:blipFill>
                <a:blip r:embed="rId7"/>
                <a:stretch>
                  <a:fillRect l="-274" b="-110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4287994" y="6143562"/>
                <a:ext cx="66739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𝑷𝒆𝒓𝒐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𝒍𝒂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𝒓𝒂𝒛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ó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𝒏𝒐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S" sz="2400" b="1">
                          <a:latin typeface="Cambria Math" panose="02040503050406030204" pitchFamily="18" charset="0"/>
                        </a:rPr>
                        <m:t>𝒄𝒂𝒎𝒃𝒊𝒂</m:t>
                      </m:r>
                      <m:r>
                        <m:rPr>
                          <m:nor/>
                        </m:rPr>
                        <a:rPr lang="es-ES" sz="2400" b="1" dirty="0"/>
                        <m:t>)</m:t>
                      </m:r>
                    </m:oMath>
                  </m:oMathPara>
                </a14:m>
                <a:endParaRPr lang="es-ES" sz="2400" b="1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994" y="6143562"/>
                <a:ext cx="6673928" cy="461665"/>
              </a:xfrm>
              <a:prstGeom prst="rect">
                <a:avLst/>
              </a:prstGeom>
              <a:blipFill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1832801" y="6346227"/>
                <a:ext cx="2193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𝑠𝑜𝑛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𝑒𝑞𝑢𝑖𝑣𝑎𝑙𝑒𝑛𝑡𝑒𝑠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801" y="6346227"/>
                <a:ext cx="2193934" cy="369332"/>
              </a:xfrm>
              <a:prstGeom prst="rect">
                <a:avLst/>
              </a:prstGeom>
              <a:blipFill>
                <a:blip r:embed="rId9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85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65656"/>
            <a:ext cx="11029616" cy="1013800"/>
          </a:xfrm>
        </p:spPr>
        <p:txBody>
          <a:bodyPr/>
          <a:lstStyle/>
          <a:p>
            <a:r>
              <a:rPr lang="es-ES" dirty="0"/>
              <a:t>Simplificaciones clásicas: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916213" y="1900403"/>
                <a:ext cx="2430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𝐴𝑚𝑏𝑜𝑠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𝑝𝑎𝑟𝑒𝑠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400" b="0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213" y="1900403"/>
                <a:ext cx="2430485" cy="461665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427123" y="2568267"/>
                <a:ext cx="3876061" cy="10520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den>
                      </m:f>
                      <m:r>
                        <a:rPr lang="es-ES" sz="36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s-E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123" y="2568267"/>
                <a:ext cx="3876061" cy="10520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6832104" y="1800954"/>
                <a:ext cx="2430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𝑇𝑒𝑟𝑚𝑖𝑛𝑎𝑑𝑜𝑠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𝑒𝑛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5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0…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400" b="0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2104" y="1800954"/>
                <a:ext cx="2430485" cy="461665"/>
              </a:xfrm>
              <a:prstGeom prst="rect">
                <a:avLst/>
              </a:prstGeom>
              <a:blipFill>
                <a:blip r:embed="rId4"/>
                <a:stretch>
                  <a:fillRect l="-754" r="-321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70339" y="4855122"/>
                <a:ext cx="3568285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66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66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  <m:r>
                        <a:rPr lang="es-ES" sz="36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39" y="4855122"/>
                <a:ext cx="3568285" cy="10407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916213" y="4217576"/>
                <a:ext cx="2430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º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𝑟𝑒𝑝𝑒𝑡𝑖𝑑𝑜𝑠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...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400" b="0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213" y="4217576"/>
                <a:ext cx="2430485" cy="461665"/>
              </a:xfrm>
              <a:prstGeom prst="rect">
                <a:avLst/>
              </a:prstGeom>
              <a:blipFill>
                <a:blip r:embed="rId6"/>
                <a:stretch>
                  <a:fillRect l="-501" b="-1973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407613" y="4298800"/>
                <a:ext cx="5660204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10000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10000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s-ES" sz="36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7613" y="4298800"/>
                <a:ext cx="5660204" cy="10407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6832103" y="3755911"/>
                <a:ext cx="2430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𝑀𝑢𝑐h𝑜𝑠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𝑐𝑒𝑟𝑜𝑠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400" b="0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2103" y="3755911"/>
                <a:ext cx="2430485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916213" y="2568267"/>
                <a:ext cx="4130939" cy="10520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  <m:r>
                        <a:rPr lang="es-ES" sz="36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213" y="2568267"/>
                <a:ext cx="4130939" cy="105201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5917367" y="5772716"/>
                <a:ext cx="489557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36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367" y="5772716"/>
                <a:ext cx="4895571" cy="10407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87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Porcentajes (1)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725" y="2095500"/>
            <a:ext cx="4435475" cy="4448406"/>
          </a:xfrm>
          <a:prstGeom prst="rect">
            <a:avLst/>
          </a:prstGeom>
        </p:spPr>
      </p:pic>
      <p:sp>
        <p:nvSpPr>
          <p:cNvPr id="8" name="Elipse 7"/>
          <p:cNvSpPr/>
          <p:nvPr/>
        </p:nvSpPr>
        <p:spPr>
          <a:xfrm>
            <a:off x="9000218" y="2247651"/>
            <a:ext cx="576300" cy="1549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731414" y="2515196"/>
                <a:ext cx="5876386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s-E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414" y="2515196"/>
                <a:ext cx="5876386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889380" y="2515193"/>
                <a:ext cx="1041772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380" y="2515193"/>
                <a:ext cx="1041772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352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4" y="2154353"/>
            <a:ext cx="4324275" cy="43307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Porcentajes (2)</a:t>
            </a:r>
            <a:endParaRPr lang="es-CL" dirty="0"/>
          </a:p>
        </p:txBody>
      </p:sp>
      <p:sp>
        <p:nvSpPr>
          <p:cNvPr id="8" name="Elipse 7"/>
          <p:cNvSpPr/>
          <p:nvPr/>
        </p:nvSpPr>
        <p:spPr>
          <a:xfrm>
            <a:off x="9385301" y="2273300"/>
            <a:ext cx="576300" cy="1549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013822" y="2507433"/>
                <a:ext cx="5876386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=50 </m:t>
                      </m:r>
                      <m:r>
                        <a:rPr lang="es-E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822" y="2507433"/>
                <a:ext cx="5876386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889380" y="2515193"/>
                <a:ext cx="1041772" cy="1056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380" y="2515193"/>
                <a:ext cx="1041772" cy="10567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6035273" y="4238284"/>
            <a:ext cx="52420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Un porcentaje corresponde a una fracción con denominador 100 y representa una porción de un entero que se ha dividido en 100 partes iguales.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43150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Porcentajes (3)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431680" y="3150193"/>
                <a:ext cx="6471020" cy="198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ES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ES" sz="3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s-E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ES" sz="3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s-ES" sz="3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ES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ES" sz="3600" b="0" i="1" smtClean="0"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num>
                            <m:den>
                              <m:r>
                                <a:rPr lang="es-ES" sz="3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num>
                        <m:den>
                          <m:r>
                            <a:rPr lang="es-ES" sz="3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36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es-ES" sz="3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  <a:p>
                <a:endParaRPr lang="es-CL" sz="32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680" y="3150193"/>
                <a:ext cx="6471020" cy="19843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507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Repaso: </a:t>
            </a:r>
            <a:br>
              <a:rPr lang="es-ES" dirty="0"/>
            </a:br>
            <a:r>
              <a:rPr lang="es-ES" dirty="0"/>
              <a:t>Divisiones, Fracciones, razones y proporciones 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4138755" y="2029184"/>
            <a:ext cx="3368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¿qué son?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 rot="462871">
            <a:off x="865151" y="2890618"/>
            <a:ext cx="4916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¿son lo mismo?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 rot="20760725">
            <a:off x="4134018" y="3379686"/>
            <a:ext cx="7478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¿en que se diferencian?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61415" y="4918776"/>
            <a:ext cx="5477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¿para que sirven?</a:t>
            </a:r>
            <a:endParaRPr lang="es-E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06" y="3972653"/>
            <a:ext cx="240982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3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División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198014" y="2122022"/>
                <a:ext cx="1828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20 :4=  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014" y="2122022"/>
                <a:ext cx="182880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764443" y="2122021"/>
                <a:ext cx="7501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5  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443" y="2122021"/>
                <a:ext cx="75012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226788" y="298928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788" y="2989284"/>
                <a:ext cx="914400" cy="18620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319069" y="2361195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069" y="2361195"/>
                <a:ext cx="914400" cy="18620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2311401" y="298928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401" y="2989284"/>
                <a:ext cx="914400" cy="18620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584038" y="352394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038" y="3523947"/>
                <a:ext cx="914400" cy="18620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124858" y="4135555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858" y="4135555"/>
                <a:ext cx="914400" cy="18620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2872510" y="2649528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10" y="2649528"/>
                <a:ext cx="914400" cy="18620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424218" y="3204531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218" y="3204531"/>
                <a:ext cx="914400" cy="18620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2872510" y="338615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10" y="3386157"/>
                <a:ext cx="914400" cy="18620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2035300" y="3960580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300" y="3960580"/>
                <a:ext cx="914400" cy="186204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3243119" y="4033518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119" y="4033518"/>
                <a:ext cx="914400" cy="186204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3612987" y="242739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87" y="2427397"/>
                <a:ext cx="914400" cy="18620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2723822" y="4665466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822" y="4665466"/>
                <a:ext cx="914400" cy="186204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1602347" y="449239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347" y="4492397"/>
                <a:ext cx="914400" cy="186204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3968009" y="3704540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09" y="3704540"/>
                <a:ext cx="914400" cy="186204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3942774" y="2975355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774" y="2975355"/>
                <a:ext cx="914400" cy="186204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3659497" y="4409539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497" y="4409539"/>
                <a:ext cx="914400" cy="186204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2090966" y="4868418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966" y="4868418"/>
                <a:ext cx="914400" cy="18620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1129189" y="489160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189" y="4891604"/>
                <a:ext cx="914400" cy="186204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/>
              <p:cNvSpPr txBox="1"/>
              <p:nvPr/>
            </p:nvSpPr>
            <p:spPr>
              <a:xfrm>
                <a:off x="3388097" y="490555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097" y="4905554"/>
                <a:ext cx="914400" cy="186204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2116696" y="2329815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696" y="2329815"/>
                <a:ext cx="914400" cy="186204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ector recto 27"/>
          <p:cNvCxnSpPr/>
          <p:nvPr/>
        </p:nvCxnSpPr>
        <p:spPr>
          <a:xfrm flipH="1">
            <a:off x="2739780" y="2877446"/>
            <a:ext cx="449160" cy="38530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852714" y="4454971"/>
            <a:ext cx="4160324" cy="5987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Elipse 40"/>
          <p:cNvSpPr/>
          <p:nvPr/>
        </p:nvSpPr>
        <p:spPr>
          <a:xfrm>
            <a:off x="10369530" y="3194865"/>
            <a:ext cx="998147" cy="1825231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Elipse 41"/>
          <p:cNvSpPr/>
          <p:nvPr/>
        </p:nvSpPr>
        <p:spPr>
          <a:xfrm>
            <a:off x="9489210" y="4837403"/>
            <a:ext cx="1429987" cy="1348211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Elipse 42"/>
          <p:cNvSpPr/>
          <p:nvPr/>
        </p:nvSpPr>
        <p:spPr>
          <a:xfrm>
            <a:off x="7935769" y="5373285"/>
            <a:ext cx="1553441" cy="11542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Elipse 43"/>
          <p:cNvSpPr/>
          <p:nvPr/>
        </p:nvSpPr>
        <p:spPr>
          <a:xfrm>
            <a:off x="7762341" y="3191821"/>
            <a:ext cx="1075210" cy="218146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Elipse 44"/>
          <p:cNvSpPr/>
          <p:nvPr/>
        </p:nvSpPr>
        <p:spPr>
          <a:xfrm>
            <a:off x="8901877" y="2938623"/>
            <a:ext cx="1422318" cy="183886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/>
              <p:cNvSpPr txBox="1"/>
              <p:nvPr/>
            </p:nvSpPr>
            <p:spPr>
              <a:xfrm>
                <a:off x="7843488" y="298928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48" name="Cuadro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488" y="2989284"/>
                <a:ext cx="914400" cy="186204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/>
              <p:cNvSpPr txBox="1"/>
              <p:nvPr/>
            </p:nvSpPr>
            <p:spPr>
              <a:xfrm>
                <a:off x="7935769" y="2361195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49" name="CuadroTex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5769" y="2361195"/>
                <a:ext cx="914400" cy="186204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8928101" y="298928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101" y="2989284"/>
                <a:ext cx="914400" cy="186204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uadroTexto 50"/>
              <p:cNvSpPr txBox="1"/>
              <p:nvPr/>
            </p:nvSpPr>
            <p:spPr>
              <a:xfrm>
                <a:off x="8200738" y="352394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1" name="CuadroTexto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0738" y="3523947"/>
                <a:ext cx="914400" cy="186204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CuadroTexto 51"/>
              <p:cNvSpPr txBox="1"/>
              <p:nvPr/>
            </p:nvSpPr>
            <p:spPr>
              <a:xfrm>
                <a:off x="7741558" y="4135555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2" name="CuadroTexto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558" y="4135555"/>
                <a:ext cx="914400" cy="186204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/>
              <p:cNvSpPr txBox="1"/>
              <p:nvPr/>
            </p:nvSpPr>
            <p:spPr>
              <a:xfrm>
                <a:off x="9489210" y="2649528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3" name="CuadroTexto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210" y="2649528"/>
                <a:ext cx="914400" cy="186204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/>
              <p:cNvSpPr txBox="1"/>
              <p:nvPr/>
            </p:nvSpPr>
            <p:spPr>
              <a:xfrm>
                <a:off x="10040918" y="3204531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4" name="CuadroTexto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918" y="3204531"/>
                <a:ext cx="914400" cy="1862048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uadroTexto 54"/>
              <p:cNvSpPr txBox="1"/>
              <p:nvPr/>
            </p:nvSpPr>
            <p:spPr>
              <a:xfrm>
                <a:off x="9489210" y="338615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5" name="CuadroTexto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210" y="3386157"/>
                <a:ext cx="914400" cy="1862048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uadroTexto 55"/>
              <p:cNvSpPr txBox="1"/>
              <p:nvPr/>
            </p:nvSpPr>
            <p:spPr>
              <a:xfrm>
                <a:off x="8246135" y="5254590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6" name="CuadroTexto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6135" y="5254590"/>
                <a:ext cx="914400" cy="1862048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uadroTexto 56"/>
              <p:cNvSpPr txBox="1"/>
              <p:nvPr/>
            </p:nvSpPr>
            <p:spPr>
              <a:xfrm>
                <a:off x="9859819" y="4033518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7" name="CuadroTexto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819" y="4033518"/>
                <a:ext cx="914400" cy="1862048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uadroTexto 57"/>
              <p:cNvSpPr txBox="1"/>
              <p:nvPr/>
            </p:nvSpPr>
            <p:spPr>
              <a:xfrm>
                <a:off x="10229687" y="242739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8" name="CuadroTexto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9687" y="2427397"/>
                <a:ext cx="914400" cy="1862048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CuadroTexto 58"/>
              <p:cNvSpPr txBox="1"/>
              <p:nvPr/>
            </p:nvSpPr>
            <p:spPr>
              <a:xfrm>
                <a:off x="9340522" y="4665466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59" name="CuadroTexto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0522" y="4665466"/>
                <a:ext cx="914400" cy="1862048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uadroTexto 59"/>
              <p:cNvSpPr txBox="1"/>
              <p:nvPr/>
            </p:nvSpPr>
            <p:spPr>
              <a:xfrm>
                <a:off x="8219047" y="4492397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0" name="CuadroTexto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9047" y="4492397"/>
                <a:ext cx="914400" cy="1862048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uadroTexto 60"/>
              <p:cNvSpPr txBox="1"/>
              <p:nvPr/>
            </p:nvSpPr>
            <p:spPr>
              <a:xfrm>
                <a:off x="10584709" y="3704540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1" name="CuadroTex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4709" y="3704540"/>
                <a:ext cx="914400" cy="1862048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uadroTexto 61"/>
              <p:cNvSpPr txBox="1"/>
              <p:nvPr/>
            </p:nvSpPr>
            <p:spPr>
              <a:xfrm>
                <a:off x="10548588" y="3138838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2" name="CuadroTexto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8588" y="3138838"/>
                <a:ext cx="914400" cy="1862048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uadroTexto 62"/>
              <p:cNvSpPr txBox="1"/>
              <p:nvPr/>
            </p:nvSpPr>
            <p:spPr>
              <a:xfrm>
                <a:off x="10276197" y="4409539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3" name="CuadroTexto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6197" y="4409539"/>
                <a:ext cx="914400" cy="1862048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uadroTexto 63"/>
              <p:cNvSpPr txBox="1"/>
              <p:nvPr/>
            </p:nvSpPr>
            <p:spPr>
              <a:xfrm>
                <a:off x="8707666" y="4868418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4" name="CuadroTex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7666" y="4868418"/>
                <a:ext cx="914400" cy="1862048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CuadroTexto 64"/>
              <p:cNvSpPr txBox="1"/>
              <p:nvPr/>
            </p:nvSpPr>
            <p:spPr>
              <a:xfrm>
                <a:off x="7745889" y="489160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5" name="CuadroTexto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889" y="4891604"/>
                <a:ext cx="914400" cy="1862048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uadroTexto 65"/>
              <p:cNvSpPr txBox="1"/>
              <p:nvPr/>
            </p:nvSpPr>
            <p:spPr>
              <a:xfrm>
                <a:off x="10004797" y="4905554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6" name="CuadroTex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4797" y="4905554"/>
                <a:ext cx="914400" cy="1862048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CuadroTexto 66"/>
              <p:cNvSpPr txBox="1"/>
              <p:nvPr/>
            </p:nvSpPr>
            <p:spPr>
              <a:xfrm>
                <a:off x="8733396" y="2329815"/>
                <a:ext cx="9144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CL" sz="11500" dirty="0"/>
              </a:p>
            </p:txBody>
          </p:sp>
        </mc:Choice>
        <mc:Fallback xmlns="">
          <p:sp>
            <p:nvSpPr>
              <p:cNvPr id="67" name="CuadroTexto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3396" y="2329815"/>
                <a:ext cx="914400" cy="1862048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52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41" grpId="0" animBg="1"/>
      <p:bldP spid="42" grpId="0" animBg="1"/>
      <p:bldP spid="43" grpId="0" animBg="1"/>
      <p:bldP spid="44" grpId="0" animBg="1"/>
      <p:bldP spid="45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ángulo 40"/>
          <p:cNvSpPr/>
          <p:nvPr/>
        </p:nvSpPr>
        <p:spPr>
          <a:xfrm>
            <a:off x="8318500" y="3479800"/>
            <a:ext cx="2298700" cy="1181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Definición División (</a:t>
            </a:r>
            <a:r>
              <a:rPr lang="es-ES" dirty="0" err="1"/>
              <a:t>definicion.de</a:t>
            </a:r>
            <a:r>
              <a:rPr lang="es-ES" dirty="0"/>
              <a:t>)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795647" y="2327564"/>
            <a:ext cx="68758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División, del latín </a:t>
            </a:r>
            <a:r>
              <a:rPr lang="es-ES" sz="3600" i="1" dirty="0" err="1"/>
              <a:t>divisio</a:t>
            </a:r>
            <a:r>
              <a:rPr lang="es-ES" sz="3600" dirty="0"/>
              <a:t>, </a:t>
            </a:r>
            <a:r>
              <a:rPr lang="es-ES" sz="3600" b="1" dirty="0"/>
              <a:t>es el accionar y el resultado de dividir </a:t>
            </a:r>
            <a:r>
              <a:rPr lang="es-ES" sz="3600" dirty="0"/>
              <a:t>(apartar, dosificar, distribuir, disgregar). En el ámbito de las matemáticas, la división es una operación de la aritmética donde se </a:t>
            </a:r>
            <a:r>
              <a:rPr lang="es-ES" sz="3600" b="1" dirty="0"/>
              <a:t>descompone</a:t>
            </a:r>
            <a:r>
              <a:rPr lang="es-ES" sz="3600" dirty="0"/>
              <a:t> una cifra.</a:t>
            </a:r>
            <a:endParaRPr lang="es-C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8195214" y="3747863"/>
                <a:ext cx="2510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20=4</m:t>
                      </m:r>
                      <m:r>
                        <a:rPr lang="es-CL" sz="3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214" y="3747863"/>
                <a:ext cx="251088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/>
              <p:cNvSpPr txBox="1"/>
              <p:nvPr/>
            </p:nvSpPr>
            <p:spPr>
              <a:xfrm>
                <a:off x="8157114" y="2604622"/>
                <a:ext cx="26662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20 :4=5  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114" y="2604622"/>
                <a:ext cx="266629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Conector recto de flecha 42"/>
          <p:cNvCxnSpPr/>
          <p:nvPr/>
        </p:nvCxnSpPr>
        <p:spPr>
          <a:xfrm>
            <a:off x="8157114" y="2327564"/>
            <a:ext cx="326486" cy="2770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>
            <a:off x="9412557" y="2260738"/>
            <a:ext cx="0" cy="260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 flipH="1">
            <a:off x="10341516" y="2327564"/>
            <a:ext cx="326484" cy="2770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7109364" y="1851955"/>
            <a:ext cx="175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dividendo</a:t>
            </a:r>
            <a:endParaRPr lang="es-CL" sz="2400" dirty="0"/>
          </a:p>
        </p:txBody>
      </p:sp>
      <p:sp>
        <p:nvSpPr>
          <p:cNvPr id="47" name="CuadroTexto 46"/>
          <p:cNvSpPr txBox="1"/>
          <p:nvPr/>
        </p:nvSpPr>
        <p:spPr>
          <a:xfrm>
            <a:off x="8895218" y="1864118"/>
            <a:ext cx="135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divisor</a:t>
            </a:r>
            <a:endParaRPr lang="es-CL" dirty="0"/>
          </a:p>
        </p:txBody>
      </p:sp>
      <p:sp>
        <p:nvSpPr>
          <p:cNvPr id="48" name="CuadroTexto 47"/>
          <p:cNvSpPr txBox="1"/>
          <p:nvPr/>
        </p:nvSpPr>
        <p:spPr>
          <a:xfrm>
            <a:off x="9982200" y="1875174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    cociente     </a:t>
            </a:r>
          </a:p>
          <a:p>
            <a:r>
              <a:rPr lang="es-ES" sz="2400" dirty="0"/>
              <a:t>         (cuantos)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75648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9" grpId="0"/>
      <p:bldP spid="42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ángulo 40"/>
          <p:cNvSpPr/>
          <p:nvPr/>
        </p:nvSpPr>
        <p:spPr>
          <a:xfrm>
            <a:off x="8280400" y="3390900"/>
            <a:ext cx="2298700" cy="1181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Definición fracción (</a:t>
            </a:r>
            <a:r>
              <a:rPr lang="es-ES" dirty="0" err="1"/>
              <a:t>definicion.de</a:t>
            </a:r>
            <a:r>
              <a:rPr lang="es-ES" dirty="0"/>
              <a:t>)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795647" y="2327564"/>
            <a:ext cx="68758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Con origen en el latín </a:t>
            </a:r>
            <a:r>
              <a:rPr lang="es-ES" sz="3600" i="1" dirty="0" err="1"/>
              <a:t>fractio</a:t>
            </a:r>
            <a:r>
              <a:rPr lang="es-ES" sz="3600" dirty="0"/>
              <a:t>, el concepto de fracción da nombre a un proceso basado en dividir algo en partes. En el ámbito de las matemáticas, la fracción es </a:t>
            </a:r>
            <a:r>
              <a:rPr lang="es-ES" sz="3600" b="1" dirty="0"/>
              <a:t>una expresión </a:t>
            </a:r>
            <a:r>
              <a:rPr lang="es-ES" sz="3600" dirty="0"/>
              <a:t>que denota una división. </a:t>
            </a:r>
            <a:endParaRPr lang="es-C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/>
              <p:cNvSpPr txBox="1"/>
              <p:nvPr/>
            </p:nvSpPr>
            <p:spPr>
              <a:xfrm>
                <a:off x="8157114" y="2604622"/>
                <a:ext cx="26662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20 :4=5  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114" y="2604622"/>
                <a:ext cx="266629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8157114" y="3474291"/>
                <a:ext cx="2510886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0 :4=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114" y="3474291"/>
                <a:ext cx="2510886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/>
          <p:cNvSpPr/>
          <p:nvPr/>
        </p:nvSpPr>
        <p:spPr>
          <a:xfrm>
            <a:off x="7795164" y="5116782"/>
            <a:ext cx="838200" cy="1181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750714" y="5194896"/>
                <a:ext cx="92710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0714" y="5194896"/>
                <a:ext cx="927100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de flecha 5"/>
          <p:cNvCxnSpPr/>
          <p:nvPr/>
        </p:nvCxnSpPr>
        <p:spPr>
          <a:xfrm>
            <a:off x="8157114" y="2327564"/>
            <a:ext cx="326486" cy="2770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9412557" y="2260738"/>
            <a:ext cx="0" cy="260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flipH="1">
            <a:off x="10341516" y="2327564"/>
            <a:ext cx="326484" cy="2770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7109364" y="1851955"/>
            <a:ext cx="175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dividendo</a:t>
            </a:r>
            <a:endParaRPr lang="es-CL" sz="24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8895218" y="1864118"/>
            <a:ext cx="135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divisor</a:t>
            </a:r>
            <a:endParaRPr lang="es-CL" dirty="0"/>
          </a:p>
        </p:txBody>
      </p:sp>
      <p:sp>
        <p:nvSpPr>
          <p:cNvPr id="21" name="CuadroTexto 20"/>
          <p:cNvSpPr txBox="1"/>
          <p:nvPr/>
        </p:nvSpPr>
        <p:spPr>
          <a:xfrm>
            <a:off x="9982200" y="1875174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    cociente     </a:t>
            </a:r>
          </a:p>
          <a:p>
            <a:r>
              <a:rPr lang="es-ES" sz="2400" dirty="0"/>
              <a:t>         (cuantos)</a:t>
            </a:r>
            <a:endParaRPr lang="es-CL" sz="2400" dirty="0"/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8895218" y="6019800"/>
            <a:ext cx="534949" cy="10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H="1">
            <a:off x="8868316" y="5448300"/>
            <a:ext cx="516984" cy="138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9537700" y="5814619"/>
            <a:ext cx="2070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denominador</a:t>
            </a:r>
            <a:endParaRPr lang="es-CL" sz="24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588502" y="5218589"/>
            <a:ext cx="1758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numerador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37626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7" grpId="0"/>
      <p:bldP spid="39" grpId="0"/>
      <p:bldP spid="7" grpId="0" animBg="1"/>
      <p:bldP spid="8" grpId="0"/>
      <p:bldP spid="16" grpId="0"/>
      <p:bldP spid="20" grpId="0"/>
      <p:bldP spid="21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380" y="3771406"/>
            <a:ext cx="3059151" cy="3036876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4406901" y="2273300"/>
            <a:ext cx="576300" cy="1549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Fracciones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1032414" y="2515196"/>
                <a:ext cx="5876386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=20 </m:t>
                      </m:r>
                      <m:r>
                        <a:rPr lang="es-E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14" y="2515196"/>
                <a:ext cx="5876386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6305550" y="2791520"/>
            <a:ext cx="2559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Denominador (parte pequeña)</a:t>
            </a:r>
            <a:endParaRPr lang="es-CL" sz="2400" dirty="0"/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5522951" y="3022353"/>
            <a:ext cx="534949" cy="10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190380" y="2515193"/>
                <a:ext cx="1041772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380" y="2515193"/>
                <a:ext cx="1041772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10074814" y="4705069"/>
            <a:ext cx="923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x 20</a:t>
            </a:r>
            <a:endParaRPr lang="es-CL" sz="3200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7662" y="4149731"/>
            <a:ext cx="1895475" cy="1695450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10074814" y="3795131"/>
            <a:ext cx="2070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numerador</a:t>
            </a:r>
            <a:endParaRPr lang="es-CL" sz="2400" dirty="0"/>
          </a:p>
        </p:txBody>
      </p:sp>
      <p:cxnSp>
        <p:nvCxnSpPr>
          <p:cNvPr id="15" name="Conector recto de flecha 14"/>
          <p:cNvCxnSpPr/>
          <p:nvPr/>
        </p:nvCxnSpPr>
        <p:spPr>
          <a:xfrm flipH="1">
            <a:off x="10536507" y="4257820"/>
            <a:ext cx="38407" cy="3395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49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4" grpId="0"/>
      <p:bldP spid="9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Definición razón (RAE)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795647" y="2327564"/>
            <a:ext cx="68758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3600" dirty="0"/>
              <a:t>Razón, del latín </a:t>
            </a:r>
            <a:r>
              <a:rPr lang="es-CL" altLang="es-CL" sz="3600" i="1" dirty="0"/>
              <a:t>ratio</a:t>
            </a:r>
            <a:r>
              <a:rPr lang="es-CL" altLang="es-CL" sz="3600" dirty="0"/>
              <a:t> (resultado). </a:t>
            </a:r>
            <a:r>
              <a:rPr lang="es-CL" sz="3600" b="1" dirty="0"/>
              <a:t>Cociente</a:t>
            </a:r>
            <a:r>
              <a:rPr lang="es-CL" sz="3600" dirty="0"/>
              <a:t> entre dos números o, en general, de dos cantidades comparables entre sí.</a:t>
            </a:r>
            <a:r>
              <a:rPr lang="es-CL" altLang="es-CL" sz="3600" dirty="0"/>
              <a:t>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280399" y="3390900"/>
            <a:ext cx="2987433" cy="1181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157114" y="3474291"/>
                <a:ext cx="326319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0:4=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114" y="3474291"/>
                <a:ext cx="3263194" cy="10143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8157114" y="2604622"/>
                <a:ext cx="26662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20 :4=5  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114" y="2604622"/>
                <a:ext cx="266629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ector recto de flecha 11"/>
          <p:cNvCxnSpPr/>
          <p:nvPr/>
        </p:nvCxnSpPr>
        <p:spPr>
          <a:xfrm>
            <a:off x="8157114" y="2327564"/>
            <a:ext cx="326486" cy="2770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9412557" y="2260738"/>
            <a:ext cx="0" cy="260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H="1">
            <a:off x="10341516" y="2327564"/>
            <a:ext cx="326484" cy="2770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7109364" y="1851955"/>
            <a:ext cx="175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dividendo</a:t>
            </a:r>
            <a:endParaRPr lang="es-CL" sz="24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8895218" y="1864118"/>
            <a:ext cx="135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divisor</a:t>
            </a:r>
            <a:endParaRPr lang="es-CL" dirty="0"/>
          </a:p>
        </p:txBody>
      </p:sp>
      <p:sp>
        <p:nvSpPr>
          <p:cNvPr id="17" name="CuadroTexto 16"/>
          <p:cNvSpPr txBox="1"/>
          <p:nvPr/>
        </p:nvSpPr>
        <p:spPr>
          <a:xfrm>
            <a:off x="9982200" y="1875174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    cociente     </a:t>
            </a:r>
          </a:p>
          <a:p>
            <a:r>
              <a:rPr lang="es-ES" sz="2400" dirty="0"/>
              <a:t>         (cuantos)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70564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Definición proporción (RAE)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901700" y="2302164"/>
            <a:ext cx="65405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600" dirty="0"/>
              <a:t>Proporción es un término que procede de latín </a:t>
            </a:r>
            <a:r>
              <a:rPr lang="es-ES" sz="3600" i="1" dirty="0" err="1"/>
              <a:t>proportĭo</a:t>
            </a:r>
            <a:r>
              <a:rPr lang="es-ES" sz="3600" dirty="0"/>
              <a:t> (poner piezas, equilibrar). Se trata de </a:t>
            </a:r>
            <a:r>
              <a:rPr lang="es-ES" sz="3600" b="1" dirty="0"/>
              <a:t>la correspondencia</a:t>
            </a:r>
            <a:r>
              <a:rPr lang="es-ES" sz="3600" dirty="0"/>
              <a:t>, el equilibrio o la simetría que existe entre los componentes de un todo. </a:t>
            </a:r>
            <a:endParaRPr lang="es-CL" altLang="es-CL" sz="36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229599" y="2302164"/>
            <a:ext cx="2987433" cy="1181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106314" y="2385555"/>
                <a:ext cx="326319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0 :4=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6314" y="2385555"/>
                <a:ext cx="3263194" cy="10143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9" y="3693654"/>
            <a:ext cx="2665840" cy="270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8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152287" y="2330465"/>
                <a:ext cx="220893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600" i="1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600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287" y="2330465"/>
                <a:ext cx="2208938" cy="10371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141870" y="2332586"/>
                <a:ext cx="220893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60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870" y="2332586"/>
                <a:ext cx="2208938" cy="10371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483865" y="5184082"/>
                <a:ext cx="3034484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865" y="5184082"/>
                <a:ext cx="3034484" cy="1037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5695985" y="3681734"/>
                <a:ext cx="3106943" cy="9106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𝑐𝑜𝑚𝑜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bar>
                        <m:barPr>
                          <m:ctrlPr>
                            <a:rPr lang="es-ES" sz="24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𝑚𝑢𝑙𝑡𝑖𝑝𝑙𝑖𝑐𝑎𝑟</m:t>
                          </m:r>
                        </m:e>
                      </m:ba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𝑝𝑜𝑟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𝑢𝑛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𝑖𝑚𝑎𝑔𝑖𝑛𝑎𝑟𝑖𝑜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985" y="3681734"/>
                <a:ext cx="3106943" cy="910634"/>
              </a:xfrm>
              <a:prstGeom prst="rect">
                <a:avLst/>
              </a:prstGeom>
              <a:blipFill>
                <a:blip r:embed="rId5"/>
                <a:stretch>
                  <a:fillRect l="-1569" r="-1176" b="-100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2141870" y="3698771"/>
                <a:ext cx="220893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600" i="1"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s-E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s-E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3600" i="1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ES" sz="3600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 sz="36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870" y="3698771"/>
                <a:ext cx="2208938" cy="10371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echa izquierda y derecha 10"/>
          <p:cNvSpPr/>
          <p:nvPr/>
        </p:nvSpPr>
        <p:spPr>
          <a:xfrm>
            <a:off x="4518349" y="2534418"/>
            <a:ext cx="1177636" cy="629235"/>
          </a:xfrm>
          <a:prstGeom prst="leftRightArrow">
            <a:avLst>
              <a:gd name="adj1" fmla="val 41193"/>
              <a:gd name="adj2" fmla="val 30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4518349" y="5277766"/>
                <a:ext cx="667392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𝐴𝑚𝑝𝑙𝑖𝑓𝑖𝑐𝑎𝑟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𝑒𝑥𝑝𝑟𝑒𝑠𝑎𝑟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𝑢𝑛𝑎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𝑓𝑟𝑎𝑐𝑐𝑖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s-E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𝑢𝑡𝑖𝑙𝑖𝑧𝑎𝑛𝑑𝑜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𝑙𝑡𝑖𝑝𝑙𝑜𝑠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𝑙𝑜𝑠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𝑚𝑒𝑟𝑜𝑠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𝑜𝑟𝑖𝑔𝑖𝑛𝑎𝑙𝑒𝑠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400" b="0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349" y="5277766"/>
                <a:ext cx="6673928" cy="830997"/>
              </a:xfrm>
              <a:prstGeom prst="rect">
                <a:avLst/>
              </a:prstGeom>
              <a:blipFill>
                <a:blip r:embed="rId7"/>
                <a:stretch>
                  <a:fillRect l="-274" b="-110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4367560" y="6219290"/>
                <a:ext cx="66739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𝑷𝒆𝒓𝒐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𝒍𝒂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𝒓𝒂𝒛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𝒏𝒐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400" b="1" i="1" smtClean="0">
                        <a:latin typeface="Cambria Math" panose="02040503050406030204" pitchFamily="18" charset="0"/>
                      </a:rPr>
                      <m:t>𝒄𝒂𝒎𝒃𝒊𝒂</m:t>
                    </m:r>
                  </m:oMath>
                </a14:m>
                <a:r>
                  <a:rPr lang="es-ES" sz="2400" b="1" dirty="0"/>
                  <a:t>)</a:t>
                </a:r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560" y="6219290"/>
                <a:ext cx="6673928" cy="461665"/>
              </a:xfrm>
              <a:prstGeom prst="rect">
                <a:avLst/>
              </a:prstGeom>
              <a:blipFill>
                <a:blip r:embed="rId8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1870901" y="6346227"/>
                <a:ext cx="2193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𝑠𝑜𝑛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𝑒𝑞𝑢𝑖𝑣𝑎𝑙𝑒𝑛𝑡𝑒𝑠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901" y="6346227"/>
                <a:ext cx="2193934" cy="369332"/>
              </a:xfrm>
              <a:prstGeom prst="rect">
                <a:avLst/>
              </a:prstGeom>
              <a:blipFill>
                <a:blip r:embed="rId9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ítul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Amplificación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3454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1345</TotalTime>
  <Words>549</Words>
  <Application>Microsoft Office PowerPoint</Application>
  <PresentationFormat>Panorámica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Gill Sans MT</vt:lpstr>
      <vt:lpstr>Wingdings 2</vt:lpstr>
      <vt:lpstr>Dividendo</vt:lpstr>
      <vt:lpstr>Presentación de PowerPoint</vt:lpstr>
      <vt:lpstr>Repaso:  Divisiones, Fracciones, razones y proporciones </vt:lpstr>
      <vt:lpstr>División</vt:lpstr>
      <vt:lpstr>Definición División (definicion.de)</vt:lpstr>
      <vt:lpstr>Definición fracción (definicion.de)</vt:lpstr>
      <vt:lpstr>Fracciones</vt:lpstr>
      <vt:lpstr>Definición razón (RAE)</vt:lpstr>
      <vt:lpstr>Definición proporción (RAE)</vt:lpstr>
      <vt:lpstr>Amplificación</vt:lpstr>
      <vt:lpstr>Simplificación</vt:lpstr>
      <vt:lpstr>Simplificaciones clásicas:</vt:lpstr>
      <vt:lpstr>Porcentajes (1)</vt:lpstr>
      <vt:lpstr>Porcentajes (2)</vt:lpstr>
      <vt:lpstr>Porcentajes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170</cp:revision>
  <cp:lastPrinted>2024-05-16T15:08:50Z</cp:lastPrinted>
  <dcterms:created xsi:type="dcterms:W3CDTF">2024-04-22T07:48:57Z</dcterms:created>
  <dcterms:modified xsi:type="dcterms:W3CDTF">2024-05-20T17:22:03Z</dcterms:modified>
</cp:coreProperties>
</file>