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5" r:id="rId3"/>
    <p:sldId id="263" r:id="rId4"/>
    <p:sldId id="276" r:id="rId5"/>
    <p:sldId id="277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  <a:srgbClr val="99FF99"/>
    <a:srgbClr val="66FFFF"/>
    <a:srgbClr val="CC99FF"/>
    <a:srgbClr val="FFCCFF"/>
    <a:srgbClr val="FF99FF"/>
    <a:srgbClr val="FFCCCC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7905FB-E7B6-4C44-8E65-76C3A93A0CB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7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3" Type="http://schemas.openxmlformats.org/officeDocument/2006/relationships/image" Target="../media/image4.png"/><Relationship Id="rId7" Type="http://schemas.openxmlformats.org/officeDocument/2006/relationships/image" Target="../media/image100.png"/><Relationship Id="rId12" Type="http://schemas.openxmlformats.org/officeDocument/2006/relationships/image" Target="../media/image10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5" Type="http://schemas.openxmlformats.org/officeDocument/2006/relationships/image" Target="../media/image98.png"/><Relationship Id="rId10" Type="http://schemas.openxmlformats.org/officeDocument/2006/relationships/image" Target="../media/image103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09.png"/><Relationship Id="rId4" Type="http://schemas.openxmlformats.org/officeDocument/2006/relationships/image" Target="../media/image10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5.png"/><Relationship Id="rId4" Type="http://schemas.openxmlformats.org/officeDocument/2006/relationships/image" Target="../media/image1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811370" y="975644"/>
            <a:ext cx="69359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</a:t>
            </a:r>
            <a:r>
              <a:rPr lang="es-E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temática financiera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27100" y="5321300"/>
            <a:ext cx="718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chemeClr val="bg1"/>
                </a:solidFill>
              </a:rPr>
              <a:t>Asignatura: Matemáticas</a:t>
            </a:r>
          </a:p>
          <a:p>
            <a:r>
              <a:rPr lang="es-MX" dirty="0">
                <a:solidFill>
                  <a:schemeClr val="bg1"/>
                </a:solidFill>
              </a:rPr>
              <a:t>Profesor: Víctor Chávez Aninat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38" y="2457945"/>
            <a:ext cx="105632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37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variación porcentual</a:t>
            </a:r>
            <a:endParaRPr lang="es-CL" dirty="0"/>
          </a:p>
        </p:txBody>
      </p:sp>
      <p:sp>
        <p:nvSpPr>
          <p:cNvPr id="3" name="Rectángulo 2"/>
          <p:cNvSpPr/>
          <p:nvPr/>
        </p:nvSpPr>
        <p:spPr>
          <a:xfrm>
            <a:off x="1612900" y="2221637"/>
            <a:ext cx="896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La variación porcentual se refiere a una </a:t>
            </a:r>
            <a:r>
              <a:rPr lang="es-ES" sz="3600" b="1" dirty="0"/>
              <a:t>situación en la que se presenta un incremento o una disminución porcentual respecto a una cantidad inicial</a:t>
            </a:r>
            <a:r>
              <a:rPr lang="es-ES" sz="3600" dirty="0"/>
              <a:t>.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419039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Reto 5: Simulación de sueldo liquido.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452236" y="1841242"/>
            <a:ext cx="112649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Suponga que, en unos años, usted(es) desea(n) contratar un empleado para su empresa. Para ello considere un monto de </a:t>
            </a:r>
            <a:r>
              <a:rPr lang="es-ES" sz="3200" b="1" dirty="0"/>
              <a:t>1.000.000 de pesos de salario bruto </a:t>
            </a:r>
            <a:r>
              <a:rPr lang="es-ES" sz="3200" dirty="0"/>
              <a:t>(salario que su empleado recibirá, antes de que se apliquen los descuentos legales) y defina el </a:t>
            </a:r>
            <a:r>
              <a:rPr lang="es-ES" sz="3200" b="1" dirty="0"/>
              <a:t>salario líquido </a:t>
            </a:r>
            <a:r>
              <a:rPr lang="es-ES" sz="3200" dirty="0"/>
              <a:t>del empleado y </a:t>
            </a:r>
            <a:r>
              <a:rPr lang="es-ES" sz="3200" b="1" dirty="0" err="1"/>
              <a:t>nómida</a:t>
            </a:r>
            <a:r>
              <a:rPr lang="es-ES" sz="3200" dirty="0"/>
              <a:t> a pagar, acorde a los descuentos y aportes del empleador actuales.</a:t>
            </a:r>
          </a:p>
          <a:p>
            <a:r>
              <a:rPr lang="es-ES" sz="3200" dirty="0"/>
              <a:t>Pregunta </a:t>
            </a:r>
            <a:r>
              <a:rPr lang="es-ES" sz="3200" dirty="0" err="1"/>
              <a:t>bonus</a:t>
            </a:r>
            <a:r>
              <a:rPr lang="es-ES" sz="3200" dirty="0"/>
              <a:t>:</a:t>
            </a:r>
          </a:p>
          <a:p>
            <a:r>
              <a:rPr lang="es-ES" sz="3200" dirty="0"/>
              <a:t>¿Qué porcentaje del pago de nómina percibirá el empleado?, ¿y qué porcentaje se usa en aportes y descuentos (variación porcentual)? </a:t>
            </a:r>
          </a:p>
        </p:txBody>
      </p:sp>
    </p:spTree>
    <p:extLst>
      <p:ext uri="{BB962C8B-B14F-4D97-AF65-F5344CB8AC3E}">
        <p14:creationId xmlns:p14="http://schemas.microsoft.com/office/powerpoint/2010/main" val="273816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29" y="323165"/>
            <a:ext cx="12106942" cy="6400801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118315" y="0"/>
            <a:ext cx="81331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CÁLCULO DE APORTES Y DESCUENTOS</a:t>
            </a:r>
          </a:p>
        </p:txBody>
      </p:sp>
    </p:spTree>
    <p:extLst>
      <p:ext uri="{BB962C8B-B14F-4D97-AF65-F5344CB8AC3E}">
        <p14:creationId xmlns:p14="http://schemas.microsoft.com/office/powerpoint/2010/main" val="37875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8033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Revisemos: 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6210925" y="1102487"/>
                <a:ext cx="5819184" cy="866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11,44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=114.400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925" y="1102487"/>
                <a:ext cx="5819184" cy="8667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000493" y="1242259"/>
                <a:ext cx="6471020" cy="1278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11,44%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1,44</m:t>
                          </m:r>
                        </m:num>
                        <m:den>
                          <m:r>
                            <a:rPr lang="es-E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  <a:p>
                <a:endParaRPr lang="es-CL" sz="32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493" y="1242259"/>
                <a:ext cx="6471020" cy="1278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214382" y="2334336"/>
                <a:ext cx="6471020" cy="127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7%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E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  <a:p>
                <a:endParaRPr lang="es-CL" sz="32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382" y="2334336"/>
                <a:ext cx="6471020" cy="12761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6482055" y="2256059"/>
                <a:ext cx="5276924" cy="86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=70.000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055" y="2256059"/>
                <a:ext cx="5276924" cy="8643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7267925" y="3738778"/>
                <a:ext cx="5276924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114.400+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70.000=184.400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7925" y="3738778"/>
                <a:ext cx="5276924" cy="5132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2966537" y="5410219"/>
                <a:ext cx="6258925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1.000.000−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184.400=815.600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𝑝𝑒𝑠𝑜𝑠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537" y="5410219"/>
                <a:ext cx="6258925" cy="51328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1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" y="-1"/>
            <a:ext cx="12192002" cy="655735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960493" y="602716"/>
                <a:ext cx="3694183" cy="8986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0,03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=300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0493" y="602716"/>
                <a:ext cx="3694183" cy="8986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263075" y="675608"/>
                <a:ext cx="6471020" cy="1278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,03%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,03</m:t>
                          </m:r>
                        </m:num>
                        <m:den>
                          <m:r>
                            <a:rPr lang="es-E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  <a:p>
                <a:endParaRPr lang="es-CL" sz="32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3075" y="675608"/>
                <a:ext cx="6471020" cy="1278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1454054" y="1762977"/>
                <a:ext cx="6471020" cy="127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3%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E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  <a:p>
                <a:endParaRPr lang="es-CL" sz="32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4054" y="1762977"/>
                <a:ext cx="6471020" cy="12761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123030" y="1583364"/>
                <a:ext cx="3829203" cy="864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=30.000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030" y="1583364"/>
                <a:ext cx="3829203" cy="86433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ítulo 1"/>
          <p:cNvSpPr txBox="1">
            <a:spLocks/>
          </p:cNvSpPr>
          <p:nvPr/>
        </p:nvSpPr>
        <p:spPr>
          <a:xfrm>
            <a:off x="996327" y="1701080"/>
            <a:ext cx="11029616" cy="1013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/>
              <a:t>Revisemos: 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7965011" y="2752740"/>
                <a:ext cx="4187772" cy="866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1,4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=14.900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5011" y="2752740"/>
                <a:ext cx="4187772" cy="8667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1321024" y="2824995"/>
                <a:ext cx="6471020" cy="1278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1,49%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,49</m:t>
                          </m:r>
                        </m:num>
                        <m:den>
                          <m:r>
                            <a:rPr lang="es-E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  <a:p>
                <a:endParaRPr lang="es-CL" sz="3200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1024" y="2824995"/>
                <a:ext cx="6471020" cy="12786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1339617" y="4177546"/>
                <a:ext cx="6471020" cy="1310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,95%</m:t>
                      </m:r>
                      <m:r>
                        <a:rPr lang="es-E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0,95</m:t>
                          </m:r>
                        </m:num>
                        <m:den>
                          <m:r>
                            <a:rPr lang="es-E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L" sz="3200" dirty="0"/>
              </a:p>
              <a:p>
                <a:endParaRPr lang="es-CL" sz="3200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617" y="4177546"/>
                <a:ext cx="6471020" cy="13104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/>
              <p:cNvSpPr txBox="1"/>
              <p:nvPr/>
            </p:nvSpPr>
            <p:spPr>
              <a:xfrm>
                <a:off x="8135306" y="4031068"/>
                <a:ext cx="3806456" cy="874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0,95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=9.500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6" name="CuadroTexto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5306" y="4031068"/>
                <a:ext cx="3806456" cy="87427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191386" y="5561964"/>
                <a:ext cx="11760847" cy="513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dirty="0" smtClean="0">
                          <a:latin typeface="Cambria Math" panose="02040503050406030204" pitchFamily="18" charset="0"/>
                        </a:rPr>
                        <m:t>1.000.000+300+30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.000+14.900+9.500=1.054.700 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𝑝𝑒𝑠𝑜𝑠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86" y="5561964"/>
                <a:ext cx="11760847" cy="5132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91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Respondiendo a la pregunta…</a:t>
            </a:r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478464" y="1925618"/>
            <a:ext cx="111323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¿Qué porcentaje del pago de nómina percibirá el empleado?</a:t>
            </a:r>
            <a:endParaRPr lang="es-C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81192" y="2584843"/>
                <a:ext cx="5043431" cy="808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815.600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1.054.700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100%</m:t>
                          </m:r>
                        </m:den>
                      </m:f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92" y="2584843"/>
                <a:ext cx="5043431" cy="808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5103627" y="2584842"/>
                <a:ext cx="5061098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815.600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1.054.700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2400" i="1">
                          <a:latin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627" y="2584842"/>
                <a:ext cx="5061098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968948" y="2785973"/>
                <a:ext cx="6556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948" y="2785973"/>
                <a:ext cx="65567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657060" y="3501546"/>
                <a:ext cx="5061098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81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560</m:t>
                          </m:r>
                          <m:r>
                            <a:rPr lang="es-ES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000%</m:t>
                          </m:r>
                        </m:num>
                        <m:den>
                          <m:r>
                            <a:rPr lang="es-ES" sz="2400" i="1">
                              <a:latin typeface="Cambria Math" panose="02040503050406030204" pitchFamily="18" charset="0"/>
                            </a:rPr>
                            <m:t>1.054.700</m:t>
                          </m:r>
                        </m:den>
                      </m:f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060" y="3501546"/>
                <a:ext cx="5061098" cy="786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284919" y="4418249"/>
                <a:ext cx="50610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E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s-ES" sz="2400" b="0" i="1" smtClean="0">
                          <a:latin typeface="Cambria Math" panose="02040503050406030204" pitchFamily="18" charset="0"/>
                        </a:rPr>
                        <m:t>77,33%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919" y="4418249"/>
                <a:ext cx="5061098" cy="46166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354417" y="5634755"/>
                <a:ext cx="1113234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3200" dirty="0"/>
                  <a:t>Variación porcentual: </a:t>
                </a:r>
                <a14:m>
                  <m:oMath xmlns:m="http://schemas.openxmlformats.org/officeDocument/2006/math">
                    <m:r>
                      <a:rPr lang="es-ES" sz="3200" b="0" i="1" smtClean="0">
                        <a:latin typeface="Cambria Math" panose="02040503050406030204" pitchFamily="18" charset="0"/>
                      </a:rPr>
                      <m:t>100%−77,33%=22,67%</m:t>
                    </m:r>
                  </m:oMath>
                </a14:m>
                <a:endParaRPr lang="es-CL" sz="3200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417" y="5634755"/>
                <a:ext cx="11132343" cy="584775"/>
              </a:xfrm>
              <a:prstGeom prst="rect">
                <a:avLst/>
              </a:prstGeom>
              <a:blipFill>
                <a:blip r:embed="rId7"/>
                <a:stretch>
                  <a:fillRect l="-1369" t="-13542" b="-3333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05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Formalización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581192" y="5092486"/>
                <a:ext cx="11132343" cy="1522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3200" u="sng" dirty="0"/>
                  <a:t>Fórmula de variación porcentual: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𝑣𝑎𝑟𝑖𝑎𝑐𝑖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𝑝𝑜𝑟𝑐𝑒𝑛𝑡𝑢𝑎𝑙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𝑉𝑎𝑙𝑜𝑟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𝑓𝑖𝑛𝑎𝑙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𝑉𝑎𝑙𝑜𝑟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𝑉𝑎𝑙𝑜𝑟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3200" b="0" i="1" smtClean="0"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</m:den>
                      </m:f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92" y="5092486"/>
                <a:ext cx="11132343" cy="1522981"/>
              </a:xfrm>
              <a:prstGeom prst="rect">
                <a:avLst/>
              </a:prstGeom>
              <a:blipFill>
                <a:blip r:embed="rId2"/>
                <a:stretch>
                  <a:fillRect l="-1368" t="-52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295912" y="2009911"/>
                <a:ext cx="10994119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𝑉𝑎𝑟𝑖𝑎𝑐𝑖</m:t>
                      </m:r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𝑝𝑜𝑟𝑐𝑒𝑛𝑡𝑢𝑎𝑙</m:t>
                      </m:r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=100%−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815.600</m:t>
                          </m:r>
                        </m:num>
                        <m:den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1.054.700</m:t>
                          </m:r>
                        </m:den>
                      </m:f>
                      <m:r>
                        <a:rPr lang="es-ES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2" y="2009911"/>
                <a:ext cx="10994119" cy="102752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3763926" y="3037436"/>
                <a:ext cx="7526105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3200" b="0" i="1" dirty="0" smtClean="0">
                          <a:latin typeface="Cambria Math" panose="02040503050406030204" pitchFamily="18" charset="0"/>
                        </a:rPr>
                        <m:t>(1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815.600</m:t>
                          </m:r>
                        </m:num>
                        <m:den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1.054.700</m:t>
                          </m:r>
                        </m:den>
                      </m:f>
                      <m:r>
                        <a:rPr lang="es-ES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926" y="3037436"/>
                <a:ext cx="7526105" cy="10275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ángulo 5"/>
              <p:cNvSpPr/>
              <p:nvPr/>
            </p:nvSpPr>
            <p:spPr>
              <a:xfrm>
                <a:off x="3643193" y="4064961"/>
                <a:ext cx="7526105" cy="102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sz="3200" b="0" i="1" dirty="0" smtClean="0">
                          <a:latin typeface="Cambria Math" panose="02040503050406030204" pitchFamily="18" charset="0"/>
                        </a:rPr>
                        <m:t>(1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E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𝑉𝑎𝑙𝑜𝑟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</m:num>
                        <m:den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𝑉𝑎𝑙𝑜𝑟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ES" sz="3200" i="1">
                              <a:latin typeface="Cambria Math" panose="02040503050406030204" pitchFamily="18" charset="0"/>
                            </a:rPr>
                            <m:t>𝑖𝑛𝑖𝑐𝑖𝑎𝑙</m:t>
                          </m:r>
                        </m:den>
                      </m:f>
                      <m:r>
                        <a:rPr lang="es-ES" sz="3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32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s-ES" sz="3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sz="3200" i="1">
                          <a:latin typeface="Cambria Math" panose="02040503050406030204" pitchFamily="18" charset="0"/>
                        </a:rPr>
                        <m:t>100%</m:t>
                      </m:r>
                    </m:oMath>
                  </m:oMathPara>
                </a14:m>
                <a:endParaRPr lang="es-CL" sz="3200" dirty="0"/>
              </a:p>
            </p:txBody>
          </p:sp>
        </mc:Choice>
        <mc:Fallback xmlns=""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193" y="4064961"/>
                <a:ext cx="7526105" cy="10275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3807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1345</TotalTime>
  <Words>296</Words>
  <Application>Microsoft Office PowerPoint</Application>
  <PresentationFormat>Panorámica</PresentationFormat>
  <Paragraphs>42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Calibri</vt:lpstr>
      <vt:lpstr>Cambria Math</vt:lpstr>
      <vt:lpstr>Gill Sans MT</vt:lpstr>
      <vt:lpstr>Wingdings 2</vt:lpstr>
      <vt:lpstr>Dividendo</vt:lpstr>
      <vt:lpstr>Presentación de PowerPoint</vt:lpstr>
      <vt:lpstr>variación porcentual</vt:lpstr>
      <vt:lpstr>Reto 5: Simulación de sueldo liquido.</vt:lpstr>
      <vt:lpstr>Presentación de PowerPoint</vt:lpstr>
      <vt:lpstr>Revisemos: </vt:lpstr>
      <vt:lpstr>Presentación de PowerPoint</vt:lpstr>
      <vt:lpstr>Respondiendo a la pregunta…</vt:lpstr>
      <vt:lpstr>Formalización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170</cp:revision>
  <cp:lastPrinted>2024-05-16T15:08:50Z</cp:lastPrinted>
  <dcterms:created xsi:type="dcterms:W3CDTF">2024-04-22T07:48:57Z</dcterms:created>
  <dcterms:modified xsi:type="dcterms:W3CDTF">2024-05-20T17:22:36Z</dcterms:modified>
</cp:coreProperties>
</file>