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6" r:id="rId3"/>
    <p:sldId id="285" r:id="rId4"/>
    <p:sldId id="282" r:id="rId5"/>
    <p:sldId id="286" r:id="rId6"/>
    <p:sldId id="281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99"/>
    <a:srgbClr val="99FF99"/>
    <a:srgbClr val="66FFFF"/>
    <a:srgbClr val="CC99FF"/>
    <a:srgbClr val="FFCCFF"/>
    <a:srgbClr val="FF99FF"/>
    <a:srgbClr val="FFCCCC"/>
    <a:srgbClr val="FF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A34598-5220-43C2-925B-ECBD39EB68E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7905FB-E7B6-4C44-8E65-76C3A93A0C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4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7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4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6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5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5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9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1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0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1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55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0.png"/><Relationship Id="rId4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811370" y="975644"/>
            <a:ext cx="6935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Ma</a:t>
            </a:r>
            <a:r>
              <a:rPr lang="es-E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temática financiera</a:t>
            </a:r>
            <a:endParaRPr lang="es-E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27100" y="5321300"/>
            <a:ext cx="718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Asignatura: Matemáticas</a:t>
            </a:r>
          </a:p>
          <a:p>
            <a:r>
              <a:rPr lang="es-MX" dirty="0">
                <a:solidFill>
                  <a:schemeClr val="bg1"/>
                </a:solidFill>
              </a:rPr>
              <a:t>Profesor: Víctor Chávez Aninat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38" y="2457945"/>
            <a:ext cx="1056322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37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Interés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480518" y="2105234"/>
            <a:ext cx="11390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/>
              <a:t>El </a:t>
            </a:r>
            <a:r>
              <a:rPr lang="es-ES" sz="3600" b="1" dirty="0"/>
              <a:t>interés </a:t>
            </a:r>
            <a:r>
              <a:rPr lang="es-ES" sz="3600" dirty="0"/>
              <a:t>es un valor relativo a cierto capital, que responde a un porcentaje denominado </a:t>
            </a:r>
            <a:r>
              <a:rPr lang="es-ES" sz="3600" b="1" dirty="0"/>
              <a:t>tasa de interés</a:t>
            </a:r>
            <a:r>
              <a:rPr lang="es-ES" sz="3600" dirty="0"/>
              <a:t>.</a:t>
            </a:r>
            <a:endParaRPr lang="es-CL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4950742" y="3692807"/>
                <a:ext cx="227992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48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CL" sz="4800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742" y="3692807"/>
                <a:ext cx="2279920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1969160" y="4928351"/>
                <a:ext cx="364786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sz="360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s-ES" sz="3600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s-ES" sz="3600" dirty="0"/>
                  <a:t> interés</a:t>
                </a:r>
                <a:endParaRPr lang="es-CL" sz="3600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160" y="4928351"/>
                <a:ext cx="3647869" cy="646331"/>
              </a:xfrm>
              <a:prstGeom prst="rect">
                <a:avLst/>
              </a:prstGeom>
              <a:blipFill>
                <a:blip r:embed="rId3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1969159" y="5563774"/>
                <a:ext cx="364786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sz="3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s-ES" sz="3600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s-ES" sz="3600" dirty="0"/>
                  <a:t> capital inicial</a:t>
                </a:r>
                <a:endParaRPr lang="es-CL" sz="3600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159" y="5563774"/>
                <a:ext cx="3647869" cy="646331"/>
              </a:xfrm>
              <a:prstGeom prst="rect">
                <a:avLst/>
              </a:prstGeom>
              <a:blipFill>
                <a:blip r:embed="rId4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5744375" y="4917443"/>
                <a:ext cx="364786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sz="3600" b="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s-ES" sz="3600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s-ES" sz="3600" dirty="0"/>
                  <a:t> tasa de interés</a:t>
                </a:r>
                <a:endParaRPr lang="es-CL" sz="3600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375" y="4917443"/>
                <a:ext cx="3647869" cy="646331"/>
              </a:xfrm>
              <a:prstGeom prst="rect">
                <a:avLst/>
              </a:prstGeom>
              <a:blipFill>
                <a:blip r:embed="rId5"/>
                <a:stretch>
                  <a:fillRect t="-15094" r="-1002" b="-3490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685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Reto 6.1: </a:t>
            </a:r>
            <a:r>
              <a:rPr lang="es-CL" b="1" dirty="0"/>
              <a:t>Simulación arriendo</a:t>
            </a:r>
            <a:r>
              <a:rPr lang="es-ES" dirty="0"/>
              <a:t>.</a:t>
            </a:r>
            <a:endParaRPr lang="es-CL" dirty="0"/>
          </a:p>
        </p:txBody>
      </p:sp>
      <p:sp>
        <p:nvSpPr>
          <p:cNvPr id="3" name="CuadroTexto 2"/>
          <p:cNvSpPr txBox="1"/>
          <p:nvPr/>
        </p:nvSpPr>
        <p:spPr>
          <a:xfrm>
            <a:off x="575894" y="2101932"/>
            <a:ext cx="1086726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Actividad 1:</a:t>
            </a:r>
          </a:p>
          <a:p>
            <a:r>
              <a:rPr lang="es-ES" sz="3600" dirty="0"/>
              <a:t>Suponga que usted hereda una propiedad avaluada en 40 millones, y acuerda rentarla por un 0,4% de su valor mensual, y una vez transcurridos 5 años la propiedad le será comprada por los 40 millones. ¿Cuánto será el beneficio de haber rentado la casa por esos 5 años?</a:t>
            </a:r>
          </a:p>
        </p:txBody>
      </p:sp>
    </p:spTree>
    <p:extLst>
      <p:ext uri="{BB962C8B-B14F-4D97-AF65-F5344CB8AC3E}">
        <p14:creationId xmlns:p14="http://schemas.microsoft.com/office/powerpoint/2010/main" val="286001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Formalización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957197" y="1938978"/>
            <a:ext cx="105791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/>
              <a:t>El </a:t>
            </a:r>
            <a:r>
              <a:rPr lang="es-ES" sz="3600" b="1" dirty="0"/>
              <a:t>interés simple </a:t>
            </a:r>
            <a:r>
              <a:rPr lang="es-ES" sz="3600" dirty="0"/>
              <a:t>representa un capital adquirido a partir de un capital inicial en función de cierta tasa de interés, tras un determinado período fijo.</a:t>
            </a:r>
            <a:endParaRPr lang="es-CL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4124407" y="3926325"/>
                <a:ext cx="298524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48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s-CL" sz="4800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407" y="3926325"/>
                <a:ext cx="2985241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1969160" y="5035229"/>
                <a:ext cx="364786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sz="360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s-ES" sz="3600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s-ES" sz="3600" dirty="0"/>
                  <a:t> interés simple</a:t>
                </a:r>
                <a:endParaRPr lang="es-CL" sz="3600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160" y="5035229"/>
                <a:ext cx="3647869" cy="646331"/>
              </a:xfrm>
              <a:prstGeom prst="rect">
                <a:avLst/>
              </a:prstGeom>
              <a:blipFill>
                <a:blip r:embed="rId3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1969159" y="5670652"/>
                <a:ext cx="364786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sz="3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s-ES" sz="3600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s-ES" sz="3600" dirty="0"/>
                  <a:t> capital inicial</a:t>
                </a:r>
                <a:endParaRPr lang="es-CL" sz="3600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159" y="5670652"/>
                <a:ext cx="3647869" cy="646331"/>
              </a:xfrm>
              <a:prstGeom prst="rect">
                <a:avLst/>
              </a:prstGeom>
              <a:blipFill>
                <a:blip r:embed="rId4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5744375" y="5024321"/>
                <a:ext cx="364786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sz="3600" b="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s-ES" sz="3600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s-ES" sz="3600" dirty="0"/>
                  <a:t> tasa de interés</a:t>
                </a:r>
                <a:endParaRPr lang="es-CL" sz="3600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375" y="5024321"/>
                <a:ext cx="3647869" cy="646331"/>
              </a:xfrm>
              <a:prstGeom prst="rect">
                <a:avLst/>
              </a:prstGeom>
              <a:blipFill>
                <a:blip r:embed="rId5"/>
                <a:stretch>
                  <a:fillRect t="-14151" r="-1002" b="-3490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5744375" y="5615941"/>
                <a:ext cx="509779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sz="3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ES" sz="36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s-ES" sz="3600" dirty="0"/>
                  <a:t> cantidad de períodos</a:t>
                </a:r>
                <a:endParaRPr lang="es-CL" sz="3600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375" y="5615941"/>
                <a:ext cx="5097796" cy="646331"/>
              </a:xfrm>
              <a:prstGeom prst="rect">
                <a:avLst/>
              </a:prstGeom>
              <a:blipFill>
                <a:blip r:embed="rId6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63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87" y="2638911"/>
            <a:ext cx="11621629" cy="374049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Reto 6.2: </a:t>
            </a:r>
            <a:r>
              <a:rPr lang="es-CL" b="1"/>
              <a:t>Simulación préstamo bancario</a:t>
            </a:r>
            <a:r>
              <a:rPr lang="es-ES" dirty="0"/>
              <a:t>.</a:t>
            </a:r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279887" y="1835972"/>
            <a:ext cx="119121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Actividad 2: Suponga que usted solicita un préstamo de 1 millón de pesos, el cuál pagará al cabo de 2 años, con una tasa de interés mínima, según la oferta de mercado: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869950" y="6216078"/>
            <a:ext cx="1132205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 ¿Cuánto será el pago que deberá realizar al cabo de los 2 años?</a:t>
            </a:r>
            <a:endParaRPr lang="es-CL" sz="28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35111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Fórmula interés simple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1149495" y="2088292"/>
            <a:ext cx="98824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/>
              <a:t>El cálculo del </a:t>
            </a:r>
            <a:r>
              <a:rPr lang="es-ES" sz="3600" b="1" dirty="0"/>
              <a:t>interés simple </a:t>
            </a:r>
            <a:r>
              <a:rPr lang="es-ES" sz="3600" dirty="0"/>
              <a:t>permite determinar el capital resultante al añadir un interés.</a:t>
            </a:r>
            <a:endParaRPr lang="es-CL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500417" y="3607324"/>
                <a:ext cx="2924327" cy="7978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4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4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ES" sz="4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s-ES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s-CL" sz="4800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417" y="3607324"/>
                <a:ext cx="2924327" cy="7978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7625133" y="4272697"/>
                <a:ext cx="364786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sz="360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s-ES" sz="3600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s-ES" sz="3600" dirty="0"/>
                  <a:t> interés</a:t>
                </a:r>
                <a:endParaRPr lang="es-CL" sz="3600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133" y="4272697"/>
                <a:ext cx="3647869" cy="646331"/>
              </a:xfrm>
              <a:prstGeom prst="rect">
                <a:avLst/>
              </a:prstGeom>
              <a:blipFill>
                <a:blip r:embed="rId3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7625132" y="4908120"/>
                <a:ext cx="364786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sz="3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s-ES" sz="3600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s-ES" sz="3600" dirty="0"/>
                  <a:t> capital inicial</a:t>
                </a:r>
                <a:endParaRPr lang="es-CL" sz="3600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132" y="4908120"/>
                <a:ext cx="3647869" cy="646331"/>
              </a:xfrm>
              <a:prstGeom prst="rect">
                <a:avLst/>
              </a:prstGeom>
              <a:blipFill>
                <a:blip r:embed="rId4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1527191" y="4889078"/>
                <a:ext cx="4431983" cy="7978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4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4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ES" sz="4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s-ES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ES" sz="48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ES" sz="4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4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s-ES" sz="4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4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s-CL" sz="4800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191" y="4889078"/>
                <a:ext cx="4431983" cy="7978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1500417" y="5686925"/>
                <a:ext cx="451630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4800" b="0" i="1" smtClean="0">
                          <a:latin typeface="Cambria Math" panose="02040503050406030204" pitchFamily="18" charset="0"/>
                        </a:rPr>
                        <m:t>      =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</a:rPr>
                        <m:t>(1+</m:t>
                      </m:r>
                      <m:r>
                        <a:rPr lang="es-ES" sz="4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s-ES" sz="4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4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s-E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sz="48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417" y="5686925"/>
                <a:ext cx="4516301" cy="7386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7625131" y="5554451"/>
                <a:ext cx="4136809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sz="3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ES" sz="36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s-ES" sz="3600" dirty="0"/>
                  <a:t> cantidad de períodos</a:t>
                </a:r>
                <a:endParaRPr lang="es-CL" sz="3600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131" y="5554451"/>
                <a:ext cx="4136809" cy="1200329"/>
              </a:xfrm>
              <a:prstGeom prst="rect">
                <a:avLst/>
              </a:prstGeom>
              <a:blipFill>
                <a:blip r:embed="rId7"/>
                <a:stretch>
                  <a:fillRect l="-4572" t="-7614" b="-1827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/>
              <p:cNvSpPr/>
              <p:nvPr/>
            </p:nvSpPr>
            <p:spPr>
              <a:xfrm>
                <a:off x="7625132" y="3565620"/>
                <a:ext cx="3647869" cy="6907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6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s-ES" sz="3600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s-ES" sz="3600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s-ES" sz="3600" dirty="0"/>
                  <a:t> valor final</a:t>
                </a:r>
                <a:endParaRPr lang="es-CL" sz="3600" dirty="0"/>
              </a:p>
            </p:txBody>
          </p:sp>
        </mc:Choice>
        <mc:Fallback xmlns=""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132" y="3565620"/>
                <a:ext cx="3647869" cy="690702"/>
              </a:xfrm>
              <a:prstGeom prst="rect">
                <a:avLst/>
              </a:prstGeom>
              <a:blipFill>
                <a:blip r:embed="rId8"/>
                <a:stretch>
                  <a:fillRect t="-15044" b="-2566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647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1679</TotalTime>
  <Words>282</Words>
  <Application>Microsoft Office PowerPoint</Application>
  <PresentationFormat>Panorámica</PresentationFormat>
  <Paragraphs>31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Calibri</vt:lpstr>
      <vt:lpstr>Cambria Math</vt:lpstr>
      <vt:lpstr>Gill Sans MT</vt:lpstr>
      <vt:lpstr>Wingdings 2</vt:lpstr>
      <vt:lpstr>Dividendo</vt:lpstr>
      <vt:lpstr>Presentación de PowerPoint</vt:lpstr>
      <vt:lpstr>Interés</vt:lpstr>
      <vt:lpstr>Reto 6.1: Simulación arriendo.</vt:lpstr>
      <vt:lpstr>Formalización</vt:lpstr>
      <vt:lpstr>Reto 6.2: Simulación préstamo bancario.</vt:lpstr>
      <vt:lpstr>Fórmula interés simple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pablo espinosa perez</cp:lastModifiedBy>
  <cp:revision>240</cp:revision>
  <cp:lastPrinted>2024-05-16T15:08:50Z</cp:lastPrinted>
  <dcterms:created xsi:type="dcterms:W3CDTF">2024-04-22T07:48:57Z</dcterms:created>
  <dcterms:modified xsi:type="dcterms:W3CDTF">2024-05-20T17:49:13Z</dcterms:modified>
</cp:coreProperties>
</file>