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7" r:id="rId3"/>
    <p:sldId id="276" r:id="rId4"/>
    <p:sldId id="278" r:id="rId5"/>
    <p:sldId id="279" r:id="rId6"/>
    <p:sldId id="280" r:id="rId7"/>
    <p:sldId id="281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66FFFF"/>
    <a:srgbClr val="CC99FF"/>
    <a:srgbClr val="FFCCFF"/>
    <a:srgbClr val="FF99FF"/>
    <a:srgbClr val="FFCCCC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11370" y="975644"/>
            <a:ext cx="6935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</a:t>
            </a:r>
            <a:r>
              <a:rPr lang="es-E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temática financiera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38" y="2457945"/>
            <a:ext cx="10563225" cy="1562100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600492" y="1561269"/>
            <a:ext cx="7944796" cy="9883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/>
              <a:t>Interés con y sin amortización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Actividad 1: Amortización	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26138" y="2055513"/>
            <a:ext cx="56352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1. Al simular un crédito de consumo por 1.000.000 de pesos, con una tasa de interés mensual de 2,99%, se propone una forma de pago mensual equivalente a 101.646 pesos mensuales, por 12 meses.</a:t>
            </a:r>
          </a:p>
          <a:p>
            <a:r>
              <a:rPr lang="es-ES" sz="2400" dirty="0"/>
              <a:t>a) Compare el interés total resultante al cabo de los 12 meses, con el interés resultante de pagar una única cuota, tras un año de solicitar el crédito. </a:t>
            </a:r>
          </a:p>
          <a:p>
            <a:r>
              <a:rPr lang="es-ES" sz="2400" dirty="0"/>
              <a:t>¿A qué atribuye la diferencia resultante?</a:t>
            </a:r>
            <a:endParaRPr lang="es-CL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412" y="729658"/>
            <a:ext cx="5644098" cy="585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60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Cálculo amortización	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80518" y="2105234"/>
            <a:ext cx="11390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La cuota mensual anteriormente propuesta se relaciona con el modelo de amortización francés, que responde a la fórmula: </a:t>
            </a:r>
            <a:endParaRPr lang="es-C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994972" y="3323475"/>
                <a:ext cx="3776483" cy="1069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E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72" y="3323475"/>
                <a:ext cx="3776483" cy="10695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679539" y="4995954"/>
                <a:ext cx="56808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𝑐𝑢𝑜𝑡𝑎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𝑎𝑚𝑜𝑟𝑡𝑖𝑧𝑎𝑐𝑖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39" y="4995954"/>
                <a:ext cx="568084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1042883" y="5848976"/>
                <a:ext cx="36478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𝑐𝑎𝑝𝑖𝑡𝑎𝑙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𝑖𝑛𝑖𝑐𝑖𝑎𝑙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883" y="5848976"/>
                <a:ext cx="364786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6758235" y="4995954"/>
                <a:ext cx="36478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𝑡𝑎𝑠𝑎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235" y="4995954"/>
                <a:ext cx="364786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6560210" y="5843417"/>
                <a:ext cx="50453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𝑐𝑎𝑛𝑡𝑖𝑑𝑎𝑑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𝑜𝑑𝑜𝑠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210" y="5843417"/>
                <a:ext cx="50453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85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Actividad 1: Amortización	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26138" y="2055513"/>
            <a:ext cx="56352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b) Describa el estado de la deuda mes a mes, considerando el pago mensual obtenido a partir del modelo de amortización francés, y una tasa de interés del 2,99%. </a:t>
            </a:r>
            <a:endParaRPr lang="es-CL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412" y="729658"/>
            <a:ext cx="5644098" cy="585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3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Actividad 2: Depósito a plazo.	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26137" y="2055513"/>
            <a:ext cx="115135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2. Suponga que usted gana un premio de 170 millones por un sorteo televisado. Tras pagar el 20% del monto por un concepto de impuestos, usted decide depositar la mitad de su dinero restante en una cuenta bancaria, mediante depósitos a plazo con una tasa de interés mensual del 0,47%. </a:t>
            </a:r>
          </a:p>
          <a:p>
            <a:pPr marL="457200" indent="-457200">
              <a:buAutoNum type="alphaLcParenR"/>
            </a:pPr>
            <a:r>
              <a:rPr lang="es-ES" sz="2400" dirty="0"/>
              <a:t>Calcule el capital resultante en la cuenta bancaria, y úselo como base para un nuevo depósito. ¿Cuál es el monto en la cuenta bancaria al cabo de ese segundo mes?</a:t>
            </a:r>
          </a:p>
          <a:p>
            <a:pPr marL="457200" indent="-457200">
              <a:buAutoNum type="alphaLcParenR"/>
            </a:pPr>
            <a:r>
              <a:rPr lang="es-ES" sz="2400" dirty="0"/>
              <a:t>Describa el progreso de su depósito bancario a los largo del primer año, tras actualizar su capital mes a mes.</a:t>
            </a:r>
          </a:p>
          <a:p>
            <a:pPr marL="457200" indent="-457200">
              <a:buAutoNum type="alphaLcParenR"/>
            </a:pPr>
            <a:r>
              <a:rPr lang="es-ES" sz="2400" dirty="0"/>
              <a:t>Imagine que usted decide viajar al extranjero por 2 años, ¿cuál sería el monto a su retorno, considerando que el depósito se renueva indefinidamente?</a:t>
            </a:r>
          </a:p>
          <a:p>
            <a:endParaRPr lang="es-CL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75065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Formalización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1269961" y="2611967"/>
                <a:ext cx="51846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𝑚𝑒𝑠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sub>
                      </m:sSub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=68.000.000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∙(1+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961" y="2611967"/>
                <a:ext cx="518468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524038" y="1918935"/>
            <a:ext cx="10579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Observemos que:  </a:t>
            </a:r>
            <a:endParaRPr lang="es-C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269960" y="3216076"/>
                <a:ext cx="6590137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𝑚𝑒𝑠</m:t>
                        </m:r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sub>
                    </m:sSub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=68.000.000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∙(1+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∙(1+</m:t>
                    </m:r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CL" sz="3200" dirty="0"/>
              </a:p>
              <a:p>
                <a:endParaRPr lang="es-CL" sz="40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960" y="3216076"/>
                <a:ext cx="6590137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269960" y="3794495"/>
                <a:ext cx="8107797" cy="1600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𝑚𝑒𝑠</m:t>
                        </m:r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 3</m:t>
                        </m:r>
                      </m:sub>
                    </m:sSub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=68.000.000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∙(1+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∙(1+</m:t>
                    </m:r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∙(1+</m:t>
                    </m:r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s-E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CL" sz="3200" dirty="0"/>
              </a:p>
              <a:p>
                <a:endParaRPr lang="es-CL" sz="3200" dirty="0"/>
              </a:p>
              <a:p>
                <a:endParaRPr lang="es-CL" sz="40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960" y="3794495"/>
                <a:ext cx="8107797" cy="16004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862305" y="4348492"/>
                <a:ext cx="458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∙∙∙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305" y="4348492"/>
                <a:ext cx="458459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186259" y="4902491"/>
                <a:ext cx="57123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𝑚𝑒𝑠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 36</m:t>
                          </m:r>
                        </m:sub>
                      </m:sSub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=68.000.000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sup>
                      </m:sSup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259" y="4902491"/>
                <a:ext cx="571233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008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Interés Compuesto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524038" y="1918935"/>
            <a:ext cx="10579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En resumen, se tiene que:  </a:t>
            </a:r>
            <a:endParaRPr lang="es-C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5813588" y="5799225"/>
                <a:ext cx="6378412" cy="55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s-ES" sz="2800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ES" sz="2800" dirty="0"/>
                  <a:t> </a:t>
                </a:r>
                <a14:m>
                  <m:oMath xmlns:m="http://schemas.openxmlformats.org/officeDocument/2006/math"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𝑆𝑎𝑙𝑑𝑜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𝑡𝑟𝑎𝑠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𝑓𝑖𝑛𝑎𝑙𝑖𝑧𝑎𝑑𝑜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𝑒𝑙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𝑚𝑒𝑠</m:t>
                    </m:r>
                    <m:r>
                      <a:rPr lang="es-E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s-CL" sz="280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588" y="5799225"/>
                <a:ext cx="6378412" cy="5577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1186259" y="5799225"/>
                <a:ext cx="281572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𝑐𝑎𝑝𝑖𝑡𝑎𝑙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𝑖𝑛𝑖𝑐𝑖𝑎𝑙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259" y="5799225"/>
                <a:ext cx="281572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1186259" y="6243390"/>
                <a:ext cx="2934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𝑡𝑎𝑠𝑎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259" y="6243390"/>
                <a:ext cx="293448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5813588" y="6243390"/>
                <a:ext cx="384105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𝑐𝑎𝑛𝑡𝑖𝑑𝑎𝑑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𝑜𝑑𝑜𝑠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588" y="6243390"/>
                <a:ext cx="384105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4120739" y="2709899"/>
                <a:ext cx="2944524" cy="535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0739" y="2709899"/>
                <a:ext cx="2944524" cy="535852"/>
              </a:xfrm>
              <a:prstGeom prst="rect">
                <a:avLst/>
              </a:prstGeom>
              <a:blipFill>
                <a:blip r:embed="rId6"/>
                <a:stretch>
                  <a:fillRect b="-114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575894" y="4141615"/>
                <a:ext cx="2265044" cy="10233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94" y="4141615"/>
                <a:ext cx="2265044" cy="102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/>
          <p:cNvSpPr/>
          <p:nvPr/>
        </p:nvSpPr>
        <p:spPr>
          <a:xfrm>
            <a:off x="575894" y="3428306"/>
            <a:ext cx="10579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A partir de lo cuál:</a:t>
            </a:r>
            <a:endParaRPr lang="es-C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2653499" y="4134081"/>
                <a:ext cx="5985787" cy="10665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32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func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CL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32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32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E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499" y="4134081"/>
                <a:ext cx="5985787" cy="10665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8061526" y="4211797"/>
                <a:ext cx="3543984" cy="795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s-C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s-CL" sz="3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CL" sz="32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E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3200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s-ES" sz="32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s-CL" sz="3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CL" sz="32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1526" y="4211797"/>
                <a:ext cx="3543984" cy="7957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9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2424</TotalTime>
  <Words>452</Words>
  <Application>Microsoft Office PowerPoint</Application>
  <PresentationFormat>Panorámica</PresentationFormat>
  <Paragraphs>42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Cambria Math</vt:lpstr>
      <vt:lpstr>Gill Sans MT</vt:lpstr>
      <vt:lpstr>Wingdings 2</vt:lpstr>
      <vt:lpstr>Dividendo</vt:lpstr>
      <vt:lpstr>Presentación de PowerPoint</vt:lpstr>
      <vt:lpstr>Actividad 1: Amortización </vt:lpstr>
      <vt:lpstr>Cálculo amortización </vt:lpstr>
      <vt:lpstr>Actividad 1: Amortización </vt:lpstr>
      <vt:lpstr>Actividad 2: Depósito a plazo. </vt:lpstr>
      <vt:lpstr>Formalización</vt:lpstr>
      <vt:lpstr>Interés Compuesto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279</cp:revision>
  <cp:lastPrinted>2024-05-16T15:08:50Z</cp:lastPrinted>
  <dcterms:created xsi:type="dcterms:W3CDTF">2024-04-22T07:48:57Z</dcterms:created>
  <dcterms:modified xsi:type="dcterms:W3CDTF">2024-05-27T22:57:03Z</dcterms:modified>
</cp:coreProperties>
</file>