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C17599-4859-2E95-84E5-957DE7CBBE0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B747540F-F7B9-E5EC-A269-25EC425CC5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E7DCCAEF-59AB-35F5-CF65-1D14AEB450B1}"/>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5" name="Marcador de pie de página 4">
            <a:extLst>
              <a:ext uri="{FF2B5EF4-FFF2-40B4-BE49-F238E27FC236}">
                <a16:creationId xmlns:a16="http://schemas.microsoft.com/office/drawing/2014/main" id="{B3A859B0-19DD-A3F1-1832-DA97BF146C7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EC47AD1-34F5-AEFB-B91A-A2F9EB28DE46}"/>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1625855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474F3D-A689-3407-2743-198A7D622B7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301D37FD-2798-5578-C464-C4F9E3785DD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4EE1D1D-3BDE-A1DD-955C-A4D84AFC3344}"/>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5" name="Marcador de pie de página 4">
            <a:extLst>
              <a:ext uri="{FF2B5EF4-FFF2-40B4-BE49-F238E27FC236}">
                <a16:creationId xmlns:a16="http://schemas.microsoft.com/office/drawing/2014/main" id="{990D7A1B-ACB9-4407-19DC-1714840949C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CDD6C15-2AC2-E6BA-F80F-3D5798D0703F}"/>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381917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80B9302-9C5C-F4FD-83C6-A596B393C09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EEC5718-1BDE-5441-CA6B-2B48B6C0DF1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9155E10-48E2-8762-9CDD-413011C3BFA8}"/>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5" name="Marcador de pie de página 4">
            <a:extLst>
              <a:ext uri="{FF2B5EF4-FFF2-40B4-BE49-F238E27FC236}">
                <a16:creationId xmlns:a16="http://schemas.microsoft.com/office/drawing/2014/main" id="{8B6363DF-CA73-7ACB-C2F8-B9033E4839F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9843055-C075-1179-0EE9-329DB5F838EF}"/>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4294152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7E3C12-4155-610C-7695-4A2023C716A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8EF1D9E-4A51-0EA5-F611-670D71C4DEF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9F5329C-895E-70B9-0830-194A8701AF7E}"/>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5" name="Marcador de pie de página 4">
            <a:extLst>
              <a:ext uri="{FF2B5EF4-FFF2-40B4-BE49-F238E27FC236}">
                <a16:creationId xmlns:a16="http://schemas.microsoft.com/office/drawing/2014/main" id="{AE644399-7FD6-E52A-2570-E5A74F19CE5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CDBD12B-CB6C-7A1B-BF3B-6B459187E11E}"/>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3595820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E54AA-185D-1006-EB0A-90FB3E9738E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34E5391-884D-F86A-2A15-66EA98EEFF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E357B23-2D2D-DFE9-6063-5E29794F1FD4}"/>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5" name="Marcador de pie de página 4">
            <a:extLst>
              <a:ext uri="{FF2B5EF4-FFF2-40B4-BE49-F238E27FC236}">
                <a16:creationId xmlns:a16="http://schemas.microsoft.com/office/drawing/2014/main" id="{10D7F4D6-412E-1D2C-7E53-8B08E072C5B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C268D1F-D8B9-260A-4EA6-946312D99788}"/>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177539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E33317-2311-9AB9-4EC2-4FD4881E5B4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CFAAAF4-E2F3-5328-6DC5-E5357F8EB24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C515C0A8-DFAA-BA37-2059-72BB58424BC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7711C676-D3BE-7BE7-AB3D-A214F1059FFD}"/>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6" name="Marcador de pie de página 5">
            <a:extLst>
              <a:ext uri="{FF2B5EF4-FFF2-40B4-BE49-F238E27FC236}">
                <a16:creationId xmlns:a16="http://schemas.microsoft.com/office/drawing/2014/main" id="{E33D5C66-9FBB-C3F6-A5B1-C4D927DED670}"/>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A4FFAF1-F5C9-C102-9709-1AFBF0565094}"/>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3155438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3776B3-483B-1900-E3E0-2C9817CE2EF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0DDF75B-165D-921C-2D11-C1DA53EE0D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D80F7CC-5DC7-E6E7-ACA7-126234EC8B4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56034A31-16EA-04EF-5F51-2CD3170314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CD3A74A-21BE-574A-26F3-EF2A3DEF72E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A8A05FEB-ADD3-5B51-6378-08912A11CA3C}"/>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8" name="Marcador de pie de página 7">
            <a:extLst>
              <a:ext uri="{FF2B5EF4-FFF2-40B4-BE49-F238E27FC236}">
                <a16:creationId xmlns:a16="http://schemas.microsoft.com/office/drawing/2014/main" id="{71CAC028-E802-25BE-8123-F83A34633F8E}"/>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4A0B6552-9929-530D-48DD-397D93B60C54}"/>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1102123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0E3EFF-2562-E968-DEFB-E41B464EAC8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9E476E0A-0D16-486C-48C3-EA4EBCF74B2D}"/>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4" name="Marcador de pie de página 3">
            <a:extLst>
              <a:ext uri="{FF2B5EF4-FFF2-40B4-BE49-F238E27FC236}">
                <a16:creationId xmlns:a16="http://schemas.microsoft.com/office/drawing/2014/main" id="{DED3BAF5-1E50-5DD9-9EC5-33797EC494FC}"/>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3E4C1A0C-FF07-071D-703B-202EBE1D3504}"/>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82288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AC116BA-771A-2DD7-874F-E279F3A0340B}"/>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3" name="Marcador de pie de página 2">
            <a:extLst>
              <a:ext uri="{FF2B5EF4-FFF2-40B4-BE49-F238E27FC236}">
                <a16:creationId xmlns:a16="http://schemas.microsoft.com/office/drawing/2014/main" id="{F4AE573C-0B5E-A96E-B4A7-F8A4B9E0B810}"/>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89E8F176-F00C-432B-B0C3-BAA78D42F1C1}"/>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349971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E5786E-30E1-3158-F108-625A7B8818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F5C1588-182D-1493-D58D-8AF23586D4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AB859D4C-E900-75B3-EA9C-FBAC546E1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579EED3-3EEF-6809-2DF4-DF33DCAD2EC3}"/>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6" name="Marcador de pie de página 5">
            <a:extLst>
              <a:ext uri="{FF2B5EF4-FFF2-40B4-BE49-F238E27FC236}">
                <a16:creationId xmlns:a16="http://schemas.microsoft.com/office/drawing/2014/main" id="{82240369-C8A7-FCB2-2E76-9D536C667A8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D6532ED-605B-14D8-8F93-481980AEC1BF}"/>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2914248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4EEE23-3444-70B1-1688-556F6344A5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40DA3014-77BA-2770-678E-83B4058CF1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AE243106-0E5E-6366-B35C-5747694306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E10C692-6F8D-0D28-09D1-73BEDF19EEE5}"/>
              </a:ext>
            </a:extLst>
          </p:cNvPr>
          <p:cNvSpPr>
            <a:spLocks noGrp="1"/>
          </p:cNvSpPr>
          <p:nvPr>
            <p:ph type="dt" sz="half" idx="10"/>
          </p:nvPr>
        </p:nvSpPr>
        <p:spPr/>
        <p:txBody>
          <a:bodyPr/>
          <a:lstStyle/>
          <a:p>
            <a:fld id="{A95151AE-E374-4A9C-AC8D-FEC724BB42D5}" type="datetimeFigureOut">
              <a:rPr lang="es-CL" smtClean="0"/>
              <a:t>24-07-2024</a:t>
            </a:fld>
            <a:endParaRPr lang="es-CL"/>
          </a:p>
        </p:txBody>
      </p:sp>
      <p:sp>
        <p:nvSpPr>
          <p:cNvPr id="6" name="Marcador de pie de página 5">
            <a:extLst>
              <a:ext uri="{FF2B5EF4-FFF2-40B4-BE49-F238E27FC236}">
                <a16:creationId xmlns:a16="http://schemas.microsoft.com/office/drawing/2014/main" id="{0ABFE5DA-17EE-946E-E550-A2748D1E764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7B06921-9E45-B268-501D-3559285FF530}"/>
              </a:ext>
            </a:extLst>
          </p:cNvPr>
          <p:cNvSpPr>
            <a:spLocks noGrp="1"/>
          </p:cNvSpPr>
          <p:nvPr>
            <p:ph type="sldNum" sz="quarter" idx="12"/>
          </p:nvPr>
        </p:nvSpPr>
        <p:spPr/>
        <p:txBody>
          <a:bodyPr/>
          <a:lstStyle/>
          <a:p>
            <a:fld id="{B781F44B-473A-4131-9123-95A574909915}" type="slidenum">
              <a:rPr lang="es-CL" smtClean="0"/>
              <a:t>‹Nº›</a:t>
            </a:fld>
            <a:endParaRPr lang="es-CL"/>
          </a:p>
        </p:txBody>
      </p:sp>
    </p:spTree>
    <p:extLst>
      <p:ext uri="{BB962C8B-B14F-4D97-AF65-F5344CB8AC3E}">
        <p14:creationId xmlns:p14="http://schemas.microsoft.com/office/powerpoint/2010/main" val="137138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FA995FB-1BFF-2EBD-F1AB-8B47636AB0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A29A3F44-8A6B-5808-CADF-856D122F87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84D3653-5D96-028E-410B-CB149B359F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151AE-E374-4A9C-AC8D-FEC724BB42D5}" type="datetimeFigureOut">
              <a:rPr lang="es-CL" smtClean="0"/>
              <a:t>24-07-2024</a:t>
            </a:fld>
            <a:endParaRPr lang="es-CL"/>
          </a:p>
        </p:txBody>
      </p:sp>
      <p:sp>
        <p:nvSpPr>
          <p:cNvPr id="5" name="Marcador de pie de página 4">
            <a:extLst>
              <a:ext uri="{FF2B5EF4-FFF2-40B4-BE49-F238E27FC236}">
                <a16:creationId xmlns:a16="http://schemas.microsoft.com/office/drawing/2014/main" id="{5D083E61-6D68-4B2D-81FA-DDB21B5C9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F00F7D3E-872F-25E8-F150-08517FA49B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1F44B-473A-4131-9123-95A574909915}" type="slidenum">
              <a:rPr lang="es-CL" smtClean="0"/>
              <a:t>‹Nº›</a:t>
            </a:fld>
            <a:endParaRPr lang="es-CL"/>
          </a:p>
        </p:txBody>
      </p:sp>
    </p:spTree>
    <p:extLst>
      <p:ext uri="{BB962C8B-B14F-4D97-AF65-F5344CB8AC3E}">
        <p14:creationId xmlns:p14="http://schemas.microsoft.com/office/powerpoint/2010/main" val="306981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4D31B5-A549-14C4-0600-74E507ED3B2A}"/>
              </a:ext>
            </a:extLst>
          </p:cNvPr>
          <p:cNvSpPr>
            <a:spLocks noGrp="1"/>
          </p:cNvSpPr>
          <p:nvPr>
            <p:ph type="ctrTitle"/>
          </p:nvPr>
        </p:nvSpPr>
        <p:spPr/>
        <p:txBody>
          <a:bodyPr/>
          <a:lstStyle/>
          <a:p>
            <a:r>
              <a:rPr lang="es-CL" dirty="0"/>
              <a:t>TALLER DE COMPRENSIÓN 18</a:t>
            </a:r>
          </a:p>
        </p:txBody>
      </p:sp>
      <p:sp>
        <p:nvSpPr>
          <p:cNvPr id="3" name="Subtítulo 2">
            <a:extLst>
              <a:ext uri="{FF2B5EF4-FFF2-40B4-BE49-F238E27FC236}">
                <a16:creationId xmlns:a16="http://schemas.microsoft.com/office/drawing/2014/main" id="{697B3D21-6E5D-0EAC-C04B-C91BC569230B}"/>
              </a:ext>
            </a:extLst>
          </p:cNvPr>
          <p:cNvSpPr>
            <a:spLocks noGrp="1"/>
          </p:cNvSpPr>
          <p:nvPr>
            <p:ph type="subTitle" idx="1"/>
          </p:nvPr>
        </p:nvSpPr>
        <p:spPr/>
        <p:txBody>
          <a:bodyPr/>
          <a:lstStyle/>
          <a:p>
            <a:r>
              <a:rPr lang="es-CL" dirty="0"/>
              <a:t>SECUENCIO  UNA FÁBULA</a:t>
            </a:r>
          </a:p>
          <a:p>
            <a:r>
              <a:rPr lang="es-CL" dirty="0"/>
              <a:t>24-07-2024</a:t>
            </a:r>
          </a:p>
          <a:p>
            <a:r>
              <a:rPr lang="es-CL" dirty="0"/>
              <a:t>3° BÁSICO</a:t>
            </a:r>
          </a:p>
        </p:txBody>
      </p:sp>
    </p:spTree>
    <p:extLst>
      <p:ext uri="{BB962C8B-B14F-4D97-AF65-F5344CB8AC3E}">
        <p14:creationId xmlns:p14="http://schemas.microsoft.com/office/powerpoint/2010/main" val="2265948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2D7B20-1827-EC92-38B4-DD2D4B8B7A58}"/>
              </a:ext>
            </a:extLst>
          </p:cNvPr>
          <p:cNvSpPr>
            <a:spLocks noGrp="1"/>
          </p:cNvSpPr>
          <p:nvPr>
            <p:ph type="title"/>
          </p:nvPr>
        </p:nvSpPr>
        <p:spPr>
          <a:xfrm>
            <a:off x="0" y="0"/>
            <a:ext cx="9687339" cy="907084"/>
          </a:xfrm>
        </p:spPr>
        <p:txBody>
          <a:bodyPr/>
          <a:lstStyle/>
          <a:p>
            <a:r>
              <a:rPr lang="es-CL" dirty="0"/>
              <a:t>Leamos la siguiente fábula:</a:t>
            </a:r>
          </a:p>
        </p:txBody>
      </p:sp>
      <p:sp>
        <p:nvSpPr>
          <p:cNvPr id="3" name="Marcador de contenido 2">
            <a:extLst>
              <a:ext uri="{FF2B5EF4-FFF2-40B4-BE49-F238E27FC236}">
                <a16:creationId xmlns:a16="http://schemas.microsoft.com/office/drawing/2014/main" id="{6C7B7BA6-6A9B-7787-BB48-3D42D1EC9F51}"/>
              </a:ext>
            </a:extLst>
          </p:cNvPr>
          <p:cNvSpPr>
            <a:spLocks noGrp="1"/>
          </p:cNvSpPr>
          <p:nvPr>
            <p:ph idx="1"/>
          </p:nvPr>
        </p:nvSpPr>
        <p:spPr>
          <a:xfrm>
            <a:off x="241852" y="907084"/>
            <a:ext cx="11736788" cy="5585156"/>
          </a:xfrm>
        </p:spPr>
        <p:txBody>
          <a:bodyPr>
            <a:noAutofit/>
          </a:bodyPr>
          <a:lstStyle/>
          <a:p>
            <a:pPr marL="0" indent="0" algn="ctr">
              <a:lnSpc>
                <a:spcPct val="100000"/>
              </a:lnSpc>
              <a:buNone/>
            </a:pPr>
            <a:r>
              <a:rPr lang="es-MX" sz="2000" b="1" dirty="0"/>
              <a:t>EL VIEJO TRUCO</a:t>
            </a:r>
            <a:endParaRPr lang="es-MX" sz="2000" dirty="0"/>
          </a:p>
          <a:p>
            <a:pPr marL="0" indent="0" algn="just">
              <a:lnSpc>
                <a:spcPct val="100000"/>
              </a:lnSpc>
              <a:buNone/>
            </a:pPr>
            <a:r>
              <a:rPr lang="es-MX" sz="2400" dirty="0">
                <a:highlight>
                  <a:srgbClr val="FFFF00"/>
                </a:highlight>
                <a:latin typeface="Cambria" panose="02040503050406030204" pitchFamily="18" charset="0"/>
                <a:ea typeface="Cambria" panose="02040503050406030204" pitchFamily="18" charset="0"/>
              </a:rPr>
              <a:t>El </a:t>
            </a:r>
            <a:r>
              <a:rPr lang="es-MX" sz="2400" b="1" dirty="0">
                <a:solidFill>
                  <a:srgbClr val="FF0000"/>
                </a:solidFill>
                <a:highlight>
                  <a:srgbClr val="FFFF00"/>
                </a:highlight>
                <a:latin typeface="Cambria" panose="02040503050406030204" pitchFamily="18" charset="0"/>
                <a:ea typeface="Cambria" panose="02040503050406030204" pitchFamily="18" charset="0"/>
              </a:rPr>
              <a:t>zorzal</a:t>
            </a:r>
            <a:r>
              <a:rPr lang="es-MX" sz="2400" dirty="0">
                <a:highlight>
                  <a:srgbClr val="FFFF00"/>
                </a:highlight>
                <a:latin typeface="Cambria" panose="02040503050406030204" pitchFamily="18" charset="0"/>
                <a:ea typeface="Cambria" panose="02040503050406030204" pitchFamily="18" charset="0"/>
              </a:rPr>
              <a:t> estaba muerto de sed. De repente encontró una botella con agua. Pero la botella no estaba llena. </a:t>
            </a:r>
          </a:p>
          <a:p>
            <a:pPr marL="0" indent="0" algn="just">
              <a:lnSpc>
                <a:spcPct val="100000"/>
              </a:lnSpc>
              <a:buNone/>
            </a:pPr>
            <a:r>
              <a:rPr lang="es-MX" sz="2400" dirty="0">
                <a:highlight>
                  <a:srgbClr val="00FF00"/>
                </a:highlight>
                <a:latin typeface="Cambria" panose="02040503050406030204" pitchFamily="18" charset="0"/>
                <a:ea typeface="Cambria" panose="02040503050406030204" pitchFamily="18" charset="0"/>
              </a:rPr>
              <a:t>De repente, el zorzal tuvo una buena idea. Voló hasta un montón de piedras. Tomó una piedra chica y luego la dejó caer adentro de la botella. Repitió varias veces la operación. Al cabo de un rato, la botella estaba llena de piedras al fondo. El agua llegaba hasta arriba. El zorzal pudo tomar toda el agua que quiso. </a:t>
            </a:r>
          </a:p>
          <a:p>
            <a:pPr marL="0" indent="0" algn="just">
              <a:lnSpc>
                <a:spcPct val="100000"/>
              </a:lnSpc>
              <a:buNone/>
            </a:pPr>
            <a:r>
              <a:rPr lang="es-MX" sz="2400" dirty="0">
                <a:highlight>
                  <a:srgbClr val="00FFFF"/>
                </a:highlight>
                <a:latin typeface="Cambria" panose="02040503050406030204" pitchFamily="18" charset="0"/>
                <a:ea typeface="Cambria" panose="02040503050406030204" pitchFamily="18" charset="0"/>
              </a:rPr>
              <a:t>Un </a:t>
            </a:r>
            <a:r>
              <a:rPr lang="es-MX" sz="2400" b="1" dirty="0">
                <a:solidFill>
                  <a:srgbClr val="FF0000"/>
                </a:solidFill>
                <a:highlight>
                  <a:srgbClr val="00FFFF"/>
                </a:highlight>
                <a:latin typeface="Cambria" panose="02040503050406030204" pitchFamily="18" charset="0"/>
                <a:ea typeface="Cambria" panose="02040503050406030204" pitchFamily="18" charset="0"/>
              </a:rPr>
              <a:t>gorrión</a:t>
            </a:r>
            <a:r>
              <a:rPr lang="es-MX" sz="2400" dirty="0">
                <a:highlight>
                  <a:srgbClr val="00FFFF"/>
                </a:highlight>
                <a:latin typeface="Cambria" panose="02040503050406030204" pitchFamily="18" charset="0"/>
                <a:ea typeface="Cambria" panose="02040503050406030204" pitchFamily="18" charset="0"/>
              </a:rPr>
              <a:t> que pasaba por ahí quiso burlarse del zorzal. - ¿Con que usando el viejo truco de las piedrecitas? Eso es más conocido que los perros nuevos. - Pero se me ocurrió a mí solo respondió el zorzal, tomando un buen trago de agua. </a:t>
            </a:r>
          </a:p>
          <a:p>
            <a:pPr marL="0" indent="0" algn="just">
              <a:lnSpc>
                <a:spcPct val="100000"/>
              </a:lnSpc>
              <a:buNone/>
            </a:pPr>
            <a:r>
              <a:rPr lang="es-MX" sz="2400" dirty="0">
                <a:highlight>
                  <a:srgbClr val="FF00FF"/>
                </a:highlight>
                <a:latin typeface="Cambria" panose="02040503050406030204" pitchFamily="18" charset="0"/>
                <a:ea typeface="Cambria" panose="02040503050406030204" pitchFamily="18" charset="0"/>
              </a:rPr>
              <a:t>Moraleja: No desmerecer los logros de los demás ni ser envidiosos.</a:t>
            </a:r>
          </a:p>
          <a:p>
            <a:pPr marL="0" indent="0" algn="just">
              <a:lnSpc>
                <a:spcPct val="100000"/>
              </a:lnSpc>
              <a:buNone/>
            </a:pPr>
            <a:endParaRPr lang="es-MX" sz="2000" dirty="0">
              <a:highlight>
                <a:srgbClr val="FF00FF"/>
              </a:highlight>
            </a:endParaRPr>
          </a:p>
        </p:txBody>
      </p:sp>
      <p:sp>
        <p:nvSpPr>
          <p:cNvPr id="7" name="Marcador de contenido 2">
            <a:extLst>
              <a:ext uri="{FF2B5EF4-FFF2-40B4-BE49-F238E27FC236}">
                <a16:creationId xmlns:a16="http://schemas.microsoft.com/office/drawing/2014/main" id="{2487A9F4-2268-B018-E9B8-26CC48DCB9D5}"/>
              </a:ext>
            </a:extLst>
          </p:cNvPr>
          <p:cNvSpPr txBox="1">
            <a:spLocks/>
          </p:cNvSpPr>
          <p:nvPr/>
        </p:nvSpPr>
        <p:spPr>
          <a:xfrm>
            <a:off x="394252" y="1059484"/>
            <a:ext cx="10515600" cy="45130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CL" dirty="0">
              <a:highlight>
                <a:srgbClr val="FF00FF"/>
              </a:highlight>
            </a:endParaRPr>
          </a:p>
          <a:p>
            <a:pPr marL="0" indent="0" algn="just">
              <a:buFont typeface="Arial" panose="020B0604020202020204" pitchFamily="34" charset="0"/>
              <a:buNone/>
            </a:pPr>
            <a:endParaRPr lang="es-CL" dirty="0"/>
          </a:p>
        </p:txBody>
      </p:sp>
    </p:spTree>
    <p:extLst>
      <p:ext uri="{BB962C8B-B14F-4D97-AF65-F5344CB8AC3E}">
        <p14:creationId xmlns:p14="http://schemas.microsoft.com/office/powerpoint/2010/main" val="401182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1144576D-737C-3D28-FD85-436DBA915A30}"/>
              </a:ext>
            </a:extLst>
          </p:cNvPr>
          <p:cNvSpPr>
            <a:spLocks noGrp="1"/>
          </p:cNvSpPr>
          <p:nvPr>
            <p:ph type="title"/>
          </p:nvPr>
        </p:nvSpPr>
        <p:spPr>
          <a:xfrm>
            <a:off x="838200" y="1162594"/>
            <a:ext cx="10515600" cy="3069771"/>
          </a:xfrm>
        </p:spPr>
        <p:txBody>
          <a:bodyPr>
            <a:noAutofit/>
          </a:bodyPr>
          <a:lstStyle/>
          <a:p>
            <a:pPr algn="ctr"/>
            <a:br>
              <a:rPr lang="es-CL" sz="4000" dirty="0"/>
            </a:br>
            <a:br>
              <a:rPr lang="es-CL" sz="4000" dirty="0"/>
            </a:br>
            <a:r>
              <a:rPr lang="es-CL" sz="4000" dirty="0"/>
              <a:t>¿A qué corresponde lo destacado en rojo?</a:t>
            </a:r>
            <a:br>
              <a:rPr lang="es-CL" sz="4000" dirty="0"/>
            </a:br>
            <a:r>
              <a:rPr lang="es-CL" sz="4000" dirty="0"/>
              <a:t>¿Qué es lo que está destacado en amarillo?</a:t>
            </a:r>
            <a:br>
              <a:rPr lang="es-CL" sz="4000" dirty="0"/>
            </a:br>
            <a:r>
              <a:rPr lang="es-CL" sz="4000" dirty="0"/>
              <a:t>¿Qué está destacado en verde?</a:t>
            </a:r>
            <a:br>
              <a:rPr lang="es-CL" sz="4000" dirty="0"/>
            </a:br>
            <a:r>
              <a:rPr lang="es-CL" sz="4000" dirty="0"/>
              <a:t>¿Qué está destacado en celeste?</a:t>
            </a:r>
            <a:br>
              <a:rPr lang="es-CL" sz="4000" dirty="0"/>
            </a:br>
            <a:r>
              <a:rPr lang="es-CL" sz="4000" dirty="0"/>
              <a:t>¿Qué está destacado en morado?</a:t>
            </a:r>
            <a:br>
              <a:rPr lang="es-CL" sz="4000" dirty="0"/>
            </a:br>
            <a:endParaRPr lang="es-CL" sz="4000" dirty="0"/>
          </a:p>
        </p:txBody>
      </p:sp>
    </p:spTree>
    <p:extLst>
      <p:ext uri="{BB962C8B-B14F-4D97-AF65-F5344CB8AC3E}">
        <p14:creationId xmlns:p14="http://schemas.microsoft.com/office/powerpoint/2010/main" val="1901821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96D99B-DBAA-9D2B-6376-20A2B3956FB4}"/>
              </a:ext>
            </a:extLst>
          </p:cNvPr>
          <p:cNvSpPr>
            <a:spLocks noGrp="1"/>
          </p:cNvSpPr>
          <p:nvPr>
            <p:ph type="title"/>
          </p:nvPr>
        </p:nvSpPr>
        <p:spPr>
          <a:xfrm>
            <a:off x="1" y="1441174"/>
            <a:ext cx="2323322" cy="952467"/>
          </a:xfrm>
        </p:spPr>
        <p:txBody>
          <a:bodyPr>
            <a:normAutofit fontScale="90000"/>
          </a:bodyPr>
          <a:lstStyle/>
          <a:p>
            <a:r>
              <a:rPr lang="es-CL" dirty="0"/>
              <a:t>Leamos la siguiente fábula:</a:t>
            </a:r>
          </a:p>
        </p:txBody>
      </p:sp>
      <p:pic>
        <p:nvPicPr>
          <p:cNvPr id="5" name="Imagen 4">
            <a:extLst>
              <a:ext uri="{FF2B5EF4-FFF2-40B4-BE49-F238E27FC236}">
                <a16:creationId xmlns:a16="http://schemas.microsoft.com/office/drawing/2014/main" id="{B6B1590C-29E2-6274-789C-A47F90689497}"/>
              </a:ext>
            </a:extLst>
          </p:cNvPr>
          <p:cNvPicPr>
            <a:picLocks noChangeAspect="1"/>
          </p:cNvPicPr>
          <p:nvPr/>
        </p:nvPicPr>
        <p:blipFill rotWithShape="1">
          <a:blip r:embed="rId2"/>
          <a:srcRect l="27447" t="20831" r="28265" b="10899"/>
          <a:stretch/>
        </p:blipFill>
        <p:spPr>
          <a:xfrm>
            <a:off x="4338734" y="303583"/>
            <a:ext cx="7553131" cy="6452865"/>
          </a:xfrm>
          <a:prstGeom prst="rect">
            <a:avLst/>
          </a:prstGeom>
        </p:spPr>
      </p:pic>
      <p:sp>
        <p:nvSpPr>
          <p:cNvPr id="8" name="CuadroTexto 7">
            <a:extLst>
              <a:ext uri="{FF2B5EF4-FFF2-40B4-BE49-F238E27FC236}">
                <a16:creationId xmlns:a16="http://schemas.microsoft.com/office/drawing/2014/main" id="{14F13406-6593-E361-ACAC-01E5189CED03}"/>
              </a:ext>
            </a:extLst>
          </p:cNvPr>
          <p:cNvSpPr txBox="1"/>
          <p:nvPr/>
        </p:nvSpPr>
        <p:spPr>
          <a:xfrm>
            <a:off x="236415" y="3225399"/>
            <a:ext cx="3750367" cy="1477328"/>
          </a:xfrm>
          <a:prstGeom prst="rect">
            <a:avLst/>
          </a:prstGeom>
          <a:noFill/>
          <a:ln>
            <a:solidFill>
              <a:schemeClr val="accent1"/>
            </a:solidFill>
            <a:prstDash val="sysDash"/>
          </a:ln>
        </p:spPr>
        <p:txBody>
          <a:bodyPr wrap="square" rtlCol="0">
            <a:spAutoFit/>
          </a:bodyPr>
          <a:lstStyle/>
          <a:p>
            <a:pPr marL="285750" indent="-285750">
              <a:buFont typeface="Wingdings" panose="05000000000000000000" pitchFamily="2" charset="2"/>
              <a:buChar char="ü"/>
            </a:pPr>
            <a:r>
              <a:rPr lang="es-CL" dirty="0"/>
              <a:t>Destaca de rojo a los personajes.</a:t>
            </a:r>
          </a:p>
          <a:p>
            <a:pPr marL="285750" indent="-285750">
              <a:buFont typeface="Wingdings" panose="05000000000000000000" pitchFamily="2" charset="2"/>
              <a:buChar char="ü"/>
            </a:pPr>
            <a:r>
              <a:rPr lang="es-CL" dirty="0"/>
              <a:t>Destaca de amarillo el inicio.</a:t>
            </a:r>
          </a:p>
          <a:p>
            <a:pPr marL="285750" indent="-285750">
              <a:buFont typeface="Wingdings" panose="05000000000000000000" pitchFamily="2" charset="2"/>
              <a:buChar char="ü"/>
            </a:pPr>
            <a:r>
              <a:rPr lang="es-CL" dirty="0"/>
              <a:t>Destaca de verde el desarrollo.</a:t>
            </a:r>
          </a:p>
          <a:p>
            <a:pPr marL="285750" indent="-285750">
              <a:buFont typeface="Wingdings" panose="05000000000000000000" pitchFamily="2" charset="2"/>
              <a:buChar char="ü"/>
            </a:pPr>
            <a:r>
              <a:rPr lang="es-CL" dirty="0"/>
              <a:t>Destaca de celeste el desenlace.</a:t>
            </a:r>
          </a:p>
          <a:p>
            <a:pPr marL="285750" indent="-285750">
              <a:buFont typeface="Wingdings" panose="05000000000000000000" pitchFamily="2" charset="2"/>
              <a:buChar char="ü"/>
            </a:pPr>
            <a:r>
              <a:rPr lang="es-CL" dirty="0"/>
              <a:t>Destaca de rosado la moraleja.</a:t>
            </a:r>
          </a:p>
        </p:txBody>
      </p:sp>
    </p:spTree>
    <p:extLst>
      <p:ext uri="{BB962C8B-B14F-4D97-AF65-F5344CB8AC3E}">
        <p14:creationId xmlns:p14="http://schemas.microsoft.com/office/powerpoint/2010/main" val="1165624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01309-4F1B-00A4-386C-77D2E05EBC22}"/>
              </a:ext>
            </a:extLst>
          </p:cNvPr>
          <p:cNvSpPr>
            <a:spLocks noGrp="1"/>
          </p:cNvSpPr>
          <p:nvPr>
            <p:ph type="title"/>
          </p:nvPr>
        </p:nvSpPr>
        <p:spPr>
          <a:xfrm>
            <a:off x="0" y="0"/>
            <a:ext cx="10515600" cy="695049"/>
          </a:xfrm>
        </p:spPr>
        <p:txBody>
          <a:bodyPr/>
          <a:lstStyle/>
          <a:p>
            <a:r>
              <a:rPr lang="es-CL" dirty="0"/>
              <a:t>Responde:</a:t>
            </a:r>
          </a:p>
        </p:txBody>
      </p:sp>
      <p:pic>
        <p:nvPicPr>
          <p:cNvPr id="7" name="Imagen 6">
            <a:extLst>
              <a:ext uri="{FF2B5EF4-FFF2-40B4-BE49-F238E27FC236}">
                <a16:creationId xmlns:a16="http://schemas.microsoft.com/office/drawing/2014/main" id="{F33402A2-08E4-BDE3-DAE1-CB18C0BD8FA5}"/>
              </a:ext>
            </a:extLst>
          </p:cNvPr>
          <p:cNvPicPr>
            <a:picLocks noChangeAspect="1"/>
          </p:cNvPicPr>
          <p:nvPr/>
        </p:nvPicPr>
        <p:blipFill rotWithShape="1">
          <a:blip r:embed="rId2"/>
          <a:srcRect l="28587" t="15442" r="28478" b="17472"/>
          <a:stretch/>
        </p:blipFill>
        <p:spPr>
          <a:xfrm>
            <a:off x="198783" y="695048"/>
            <a:ext cx="9519050" cy="5937309"/>
          </a:xfrm>
          <a:prstGeom prst="rect">
            <a:avLst/>
          </a:prstGeom>
        </p:spPr>
      </p:pic>
    </p:spTree>
    <p:extLst>
      <p:ext uri="{BB962C8B-B14F-4D97-AF65-F5344CB8AC3E}">
        <p14:creationId xmlns:p14="http://schemas.microsoft.com/office/powerpoint/2010/main" val="103612626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258</Words>
  <Application>Microsoft Office PowerPoint</Application>
  <PresentationFormat>Panorámica</PresentationFormat>
  <Paragraphs>18</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Calibri Light</vt:lpstr>
      <vt:lpstr>Cambria</vt:lpstr>
      <vt:lpstr>Wingdings</vt:lpstr>
      <vt:lpstr>Tema de Office</vt:lpstr>
      <vt:lpstr>TALLER DE COMPRENSIÓN 18</vt:lpstr>
      <vt:lpstr>Leamos la siguiente fábula:</vt:lpstr>
      <vt:lpstr>  ¿A qué corresponde lo destacado en rojo? ¿Qué es lo que está destacado en amarillo? ¿Qué está destacado en verde? ¿Qué está destacado en celeste? ¿Qué está destacado en morado? </vt:lpstr>
      <vt:lpstr>Leamos la siguiente fábula:</vt:lpstr>
      <vt:lpstr>Responde: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Vale Tobar</dc:creator>
  <cp:lastModifiedBy>pablo espinosa perez</cp:lastModifiedBy>
  <cp:revision>1</cp:revision>
  <dcterms:created xsi:type="dcterms:W3CDTF">2024-07-23T21:16:13Z</dcterms:created>
  <dcterms:modified xsi:type="dcterms:W3CDTF">2024-07-24T14:12:43Z</dcterms:modified>
</cp:coreProperties>
</file>