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69" r:id="rId3"/>
    <p:sldId id="267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80729" y="1542296"/>
            <a:ext cx="855554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Introducción a la probabilidad</a:t>
            </a:r>
            <a:endParaRPr lang="es-ES" sz="11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7. Al lanzar tres monedas, 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saldrá al menos una cara.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2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636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91914" y="1065703"/>
            <a:ext cx="922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Segunda ronda: dados (36 fichas en premios)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1. Al lanzar un dado, el resultado será el número 1.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5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336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2. Al lanzar un dado, el resultado será un par.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2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40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3. Al lanzar un dado, el resultado será mayor de 2.</a:t>
            </a:r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2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132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4. Al lanzar un dado, el resultado será mayor de 3.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5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39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5. Al lanzar un dado, el resultado será mayor de 4.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3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27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6. Al lanzar un dado, el resultado será mayor de 5.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5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400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7. Al lanzar dos dados, la suma de los resultados será par.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2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17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8. Al lanzar dos dados, la suma de los resultados será impar.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2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21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9. Al lanzar dos dados, la suma de los resultados será 10 o más.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10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47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74558" y="2208702"/>
            <a:ext cx="103952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Si el experimento conduce a un espacio </a:t>
            </a:r>
            <a:r>
              <a:rPr lang="es-ES" sz="28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muestral</a:t>
            </a:r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finito con n resultados posibles, Ω = {ω1, ω2, . . . , </a:t>
            </a:r>
            <a:r>
              <a:rPr lang="es-ES" sz="28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ωn</a:t>
            </a: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}, todos ellos igualmente probables,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la probabilidad de un suceso A que contiene m de estos resultados se obtiene mediante la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Fórmula: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799051" y="1101608"/>
            <a:ext cx="496161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Regla de </a:t>
            </a:r>
            <a:r>
              <a:rPr lang="es-CL" sz="4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LaPlace</a:t>
            </a:r>
            <a:endParaRPr lang="es-ES" sz="11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749550" y="4954257"/>
                <a:ext cx="9060616" cy="14012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4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s-ES" sz="4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𝐶𝑎𝑠𝑜𝑠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𝑓𝑎𝑣𝑜𝑟𝑎𝑏𝑙𝑒𝑠</m:t>
                          </m:r>
                        </m:num>
                        <m:den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𝐶𝑎𝑠𝑜𝑠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𝑝𝑜𝑠𝑖𝑏𝑙𝑒𝑠</m:t>
                          </m:r>
                        </m:den>
                      </m:f>
                    </m:oMath>
                  </m:oMathPara>
                </a14:m>
                <a:endParaRPr lang="es-CL" sz="44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550" y="4954257"/>
                <a:ext cx="9060616" cy="14012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7115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10. Al lanzar dos dados, la suma de los resultados será 9 o más.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5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57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11. Al lanzar dos dados, la suma de los resultados será 8 o más.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3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305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91914" y="1065703"/>
            <a:ext cx="92282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Regla de la multiplicación 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(o producto de probabilidades)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94062" y="2429216"/>
                <a:ext cx="6008416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800" u="sng" dirty="0">
                    <a:solidFill>
                      <a:schemeClr val="accent2">
                        <a:lumMod val="50000"/>
                      </a:schemeClr>
                    </a:solidFill>
                    <a:latin typeface="Kristen ITC" panose="03050502040202030202" pitchFamily="66" charset="0"/>
                  </a:rPr>
                  <a:t>Eventos independientes</a:t>
                </a:r>
              </a:p>
              <a:p>
                <a:pPr algn="ctr"/>
                <a:r>
                  <a:rPr lang="es-ES" sz="2800" b="1" dirty="0"/>
                  <a:t>Dos eventos A y B son independientes,</a:t>
                </a:r>
                <a:r>
                  <a:rPr lang="es-ES" sz="2800" dirty="0"/>
                  <a:t> si la ocurrencia de uno de ellos no afecta la ocurrencia del otro, es decir, cuando </a:t>
                </a:r>
                <a:r>
                  <a:rPr lang="es-ES" sz="2800" b="1" dirty="0"/>
                  <a:t>los eventos A y B no están relacionados</a:t>
                </a:r>
                <a:r>
                  <a:rPr lang="es-ES" sz="2800" dirty="0"/>
                  <a:t>. Para eventos independientes, la regla de la multiplicación establece que: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2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ES" sz="2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s-ES" sz="2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ES" sz="2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sz="2800" dirty="0">
                  <a:solidFill>
                    <a:schemeClr val="accent2">
                      <a:lumMod val="50000"/>
                    </a:schemeClr>
                  </a:solidFill>
                  <a:latin typeface="Kristen ITC" panose="03050502040202030202" pitchFamily="66" charset="0"/>
                </a:endParaRPr>
              </a:p>
              <a:p>
                <a:pPr algn="ctr"/>
                <a:endParaRPr lang="es-CL" sz="2800" dirty="0">
                  <a:solidFill>
                    <a:schemeClr val="accent2">
                      <a:lumMod val="50000"/>
                    </a:schemeClr>
                  </a:solidFill>
                  <a:latin typeface="Kristen ITC" panose="03050502040202030202" pitchFamily="66" charset="0"/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62" y="2429216"/>
                <a:ext cx="6008416" cy="4832092"/>
              </a:xfrm>
              <a:prstGeom prst="rect">
                <a:avLst/>
              </a:prstGeom>
              <a:blipFill>
                <a:blip r:embed="rId2"/>
                <a:stretch>
                  <a:fillRect l="-1623" t="-1261" r="-334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6184361" y="2429216"/>
            <a:ext cx="52217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Eventos dependientes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?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677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543352" y="1158360"/>
            <a:ext cx="79069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Verificación de aprendizaje:</a:t>
            </a:r>
          </a:p>
          <a:p>
            <a:pPr algn="ctr"/>
            <a:endParaRPr lang="es-ES" sz="36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36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Determine la probabilidad de que al lanzar 5 dados no se obtenga ningún número 6.</a:t>
            </a:r>
            <a:endParaRPr lang="es-CL" sz="36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64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05372" y="933166"/>
            <a:ext cx="29690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Concurso:</a:t>
            </a:r>
            <a:endParaRPr lang="es-ES" sz="11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36293" y="2076355"/>
            <a:ext cx="92282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A cada grupo se le entregarán 3 fichas. Luego se harán algunas afirmaciones, y el grupo debe decidir en cada caso si participa o no participa, señalando que la </a:t>
            </a:r>
            <a:r>
              <a:rPr lang="es-ES" sz="280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afirmación será certera </a:t>
            </a:r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- Para participar se debe entregar una ficha.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903994" y="5130065"/>
            <a:ext cx="82356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Ejemplo: El resultado del siguiente lanzamiento de moneda será cara.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2 fichas. </a:t>
            </a:r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8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91914" y="1065703"/>
            <a:ext cx="922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Primera ronda: monedas (21 fichas en premios)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070811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1. El resultado del siguiente lanzamiento será sello. </a:t>
            </a:r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2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81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2. Al lanzar dos monedas, ambas serán cara.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3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55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3. Al lanzar dos monedas, se obtendrá una cara y un sello.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3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89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4. Al lanzar tres monedas, 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las 3 serán cara.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4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15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5. Al lanzar tres monedas, 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saldrá una cara y dos sellos.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4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34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0811" y="2714028"/>
            <a:ext cx="5221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6. Al lanzar tres monedas, 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saldrán dos caras y un sello.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77263" y="2714028"/>
            <a:ext cx="522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Premio: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3 fichas.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585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770</TotalTime>
  <Words>625</Words>
  <Application>Microsoft Office PowerPoint</Application>
  <PresentationFormat>Panorámica</PresentationFormat>
  <Paragraphs>143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9" baseType="lpstr">
      <vt:lpstr>Calibri</vt:lpstr>
      <vt:lpstr>Cambria Math</vt:lpstr>
      <vt:lpstr>Gill Sans MT</vt:lpstr>
      <vt:lpstr>Kristen ITC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60</cp:revision>
  <dcterms:created xsi:type="dcterms:W3CDTF">2024-04-22T07:48:57Z</dcterms:created>
  <dcterms:modified xsi:type="dcterms:W3CDTF">2024-07-08T19:16:01Z</dcterms:modified>
</cp:coreProperties>
</file>