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96" r:id="rId3"/>
    <p:sldId id="269" r:id="rId4"/>
    <p:sldId id="294" r:id="rId5"/>
    <p:sldId id="297" r:id="rId6"/>
    <p:sldId id="298" r:id="rId7"/>
    <p:sldId id="299" r:id="rId8"/>
    <p:sldId id="301" r:id="rId9"/>
    <p:sldId id="300" r:id="rId10"/>
    <p:sldId id="302" r:id="rId11"/>
    <p:sldId id="304" r:id="rId12"/>
    <p:sldId id="295" r:id="rId13"/>
    <p:sldId id="30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0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A34598-5220-43C2-925B-ECBD39EB68ED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7905FB-E7B6-4C44-8E65-76C3A93A0CB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545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74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4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649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67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154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897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259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99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113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507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610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39550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png"/><Relationship Id="rId4" Type="http://schemas.openxmlformats.org/officeDocument/2006/relationships/slide" Target="slide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png"/><Relationship Id="rId4" Type="http://schemas.openxmlformats.org/officeDocument/2006/relationships/slide" Target="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927100" y="5321300"/>
            <a:ext cx="718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chemeClr val="bg1"/>
                </a:solidFill>
              </a:rPr>
              <a:t>Asignatura: Matemáticas</a:t>
            </a:r>
          </a:p>
          <a:p>
            <a:r>
              <a:rPr lang="es-MX" dirty="0">
                <a:solidFill>
                  <a:schemeClr val="bg1"/>
                </a:solidFill>
              </a:rPr>
              <a:t>Profesor: Víctor Chávez Aninat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2915229" y="1542296"/>
            <a:ext cx="588654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L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Distribución binomial</a:t>
            </a:r>
            <a:endParaRPr lang="es-ES" sz="115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374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3350874" y="990480"/>
            <a:ext cx="52217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Distribución binomial</a:t>
            </a: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/>
              <p:cNvSpPr txBox="1"/>
              <p:nvPr/>
            </p:nvSpPr>
            <p:spPr>
              <a:xfrm>
                <a:off x="1668796" y="1840675"/>
                <a:ext cx="8585860" cy="12014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4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s-ES" sz="4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sz="4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ES" sz="4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s-ES" sz="4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s-ES" sz="4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s-ES" sz="48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s-ES" sz="48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</m:m>
                        </m:e>
                      </m:d>
                      <m:r>
                        <a:rPr lang="es-ES" sz="4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s-ES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s-ES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s-ES" sz="4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s-ES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(1−</m:t>
                          </m:r>
                          <m:r>
                            <a:rPr lang="es-ES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es-ES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s-ES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s-ES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ES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s-CL" sz="3600" dirty="0"/>
              </a:p>
            </p:txBody>
          </p:sp>
        </mc:Choice>
        <mc:Fallback xmlns="">
          <p:sp>
            <p:nvSpPr>
              <p:cNvPr id="2" name="Cuadro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8796" y="1840675"/>
                <a:ext cx="8585860" cy="120141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uadroTexto 3"/>
          <p:cNvSpPr txBox="1"/>
          <p:nvPr/>
        </p:nvSpPr>
        <p:spPr>
          <a:xfrm>
            <a:off x="3825887" y="3892289"/>
            <a:ext cx="5221705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n: número de pruebas</a:t>
            </a:r>
          </a:p>
          <a:p>
            <a:r>
              <a:rPr lang="es-ES" sz="32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x: número de éxitos</a:t>
            </a:r>
          </a:p>
          <a:p>
            <a:r>
              <a:rPr lang="es-ES" sz="32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p: probabilidad de éxito</a:t>
            </a: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39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453" y="470245"/>
            <a:ext cx="10837486" cy="5986048"/>
          </a:xfrm>
          <a:prstGeom prst="rect">
            <a:avLst/>
          </a:prstGeom>
        </p:spPr>
      </p:pic>
      <p:pic>
        <p:nvPicPr>
          <p:cNvPr id="28" name="Imagen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68888" y="6224379"/>
            <a:ext cx="219075" cy="190500"/>
          </a:xfrm>
          <a:prstGeom prst="rect">
            <a:avLst/>
          </a:prstGeom>
        </p:spPr>
      </p:pic>
      <p:pic>
        <p:nvPicPr>
          <p:cNvPr id="30" name="Imagen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7336" y="6214440"/>
            <a:ext cx="219075" cy="190500"/>
          </a:xfrm>
          <a:prstGeom prst="rect">
            <a:avLst/>
          </a:prstGeom>
        </p:spPr>
      </p:pic>
      <p:pic>
        <p:nvPicPr>
          <p:cNvPr id="34" name="Imagen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6149" y="5407715"/>
            <a:ext cx="219075" cy="190500"/>
          </a:xfrm>
          <a:prstGeom prst="rect">
            <a:avLst/>
          </a:prstGeom>
        </p:spPr>
      </p:pic>
      <p:pic>
        <p:nvPicPr>
          <p:cNvPr id="29" name="Imagen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93961" y="4596742"/>
            <a:ext cx="219075" cy="190500"/>
          </a:xfrm>
          <a:prstGeom prst="rect">
            <a:avLst/>
          </a:prstGeom>
        </p:spPr>
      </p:pic>
      <p:pic>
        <p:nvPicPr>
          <p:cNvPr id="27" name="Imagen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3982" y="5407715"/>
            <a:ext cx="219075" cy="190500"/>
          </a:xfrm>
          <a:prstGeom prst="rect">
            <a:avLst/>
          </a:prstGeom>
        </p:spPr>
      </p:pic>
      <p:pic>
        <p:nvPicPr>
          <p:cNvPr id="31" name="Imagen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9012" y="6213612"/>
            <a:ext cx="219075" cy="19050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5988" y="6220239"/>
            <a:ext cx="219075" cy="190500"/>
          </a:xfrm>
          <a:prstGeom prst="rect">
            <a:avLst/>
          </a:prstGeom>
        </p:spPr>
      </p:pic>
      <p:pic>
        <p:nvPicPr>
          <p:cNvPr id="26" name="Imagen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0210" y="5407715"/>
            <a:ext cx="219075" cy="190500"/>
          </a:xfrm>
          <a:prstGeom prst="rect">
            <a:avLst/>
          </a:prstGeom>
        </p:spPr>
      </p:pic>
      <p:pic>
        <p:nvPicPr>
          <p:cNvPr id="37" name="Imagen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5492" y="4602645"/>
            <a:ext cx="219075" cy="190500"/>
          </a:xfrm>
          <a:prstGeom prst="rect">
            <a:avLst/>
          </a:prstGeom>
        </p:spPr>
      </p:pic>
      <p:pic>
        <p:nvPicPr>
          <p:cNvPr id="25" name="Imagen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0462" y="3790950"/>
            <a:ext cx="219075" cy="190500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5492" y="2975941"/>
            <a:ext cx="219075" cy="190500"/>
          </a:xfrm>
          <a:prstGeom prst="rect">
            <a:avLst/>
          </a:prstGeom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0210" y="3787637"/>
            <a:ext cx="219075" cy="19050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1787" y="4602645"/>
            <a:ext cx="219075" cy="190500"/>
          </a:xfrm>
          <a:prstGeom prst="rect">
            <a:avLst/>
          </a:prstGeom>
        </p:spPr>
      </p:pic>
      <p:pic>
        <p:nvPicPr>
          <p:cNvPr id="36" name="Imagen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5658" y="5407715"/>
            <a:ext cx="219075" cy="190500"/>
          </a:xfrm>
          <a:prstGeom prst="rect">
            <a:avLst/>
          </a:prstGeom>
        </p:spPr>
      </p:pic>
      <p:pic>
        <p:nvPicPr>
          <p:cNvPr id="32" name="Imagen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8078" y="6213612"/>
            <a:ext cx="219075" cy="190500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4663" y="6214440"/>
            <a:ext cx="219075" cy="190500"/>
          </a:xfrm>
          <a:prstGeom prst="rect">
            <a:avLst/>
          </a:prstGeom>
        </p:spPr>
      </p:pic>
      <p:pic>
        <p:nvPicPr>
          <p:cNvPr id="33" name="Imagen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5956" y="5407715"/>
            <a:ext cx="219075" cy="190500"/>
          </a:xfrm>
          <a:prstGeom prst="rect">
            <a:avLst/>
          </a:prstGeom>
        </p:spPr>
      </p:pic>
      <p:pic>
        <p:nvPicPr>
          <p:cNvPr id="38" name="Imagen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8077" y="4594776"/>
            <a:ext cx="219075" cy="190500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078" y="3787637"/>
            <a:ext cx="219075" cy="190500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5038" y="2975941"/>
            <a:ext cx="219075" cy="1905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1509" y="2171130"/>
            <a:ext cx="219075" cy="190500"/>
          </a:xfrm>
          <a:prstGeom prst="rect">
            <a:avLst/>
          </a:prstGeom>
        </p:spPr>
      </p:pic>
      <p:pic>
        <p:nvPicPr>
          <p:cNvPr id="14" name="Imagen 13">
            <a:hlinkClick r:id="" action="ppaction://noaction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1787" y="1349237"/>
            <a:ext cx="219075" cy="19050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5658" y="2171130"/>
            <a:ext cx="219075" cy="1905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8079" y="2975941"/>
            <a:ext cx="219075" cy="190500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5957" y="3776041"/>
            <a:ext cx="219075" cy="190500"/>
          </a:xfrm>
          <a:prstGeom prst="rect">
            <a:avLst/>
          </a:prstGeom>
        </p:spPr>
      </p:pic>
      <p:pic>
        <p:nvPicPr>
          <p:cNvPr id="39" name="Imagen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4662" y="4602645"/>
            <a:ext cx="219075" cy="190500"/>
          </a:xfrm>
          <a:prstGeom prst="rect">
            <a:avLst/>
          </a:prstGeom>
        </p:spPr>
      </p:pic>
      <p:pic>
        <p:nvPicPr>
          <p:cNvPr id="35" name="Imagen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8671" y="5407715"/>
            <a:ext cx="219075" cy="190500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6339" y="6214440"/>
            <a:ext cx="219075" cy="190500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713" y="6214440"/>
            <a:ext cx="219075" cy="190500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592" y="5407715"/>
            <a:ext cx="219075" cy="190500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6340" y="4596742"/>
            <a:ext cx="219075" cy="190500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9120" y="3787637"/>
            <a:ext cx="219075" cy="190500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7625" y="2974440"/>
            <a:ext cx="219075" cy="19050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5957" y="2171130"/>
            <a:ext cx="219075" cy="190500"/>
          </a:xfrm>
          <a:prstGeom prst="rect">
            <a:avLst/>
          </a:prstGeom>
        </p:spPr>
      </p:pic>
      <p:pic>
        <p:nvPicPr>
          <p:cNvPr id="4" name="Imagen 3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5383" y="1357831"/>
            <a:ext cx="219075" cy="190500"/>
          </a:xfrm>
          <a:prstGeom prst="rect">
            <a:avLst/>
          </a:prstGeom>
        </p:spPr>
      </p:pic>
      <p:sp>
        <p:nvSpPr>
          <p:cNvPr id="43" name="Elipse 42"/>
          <p:cNvSpPr/>
          <p:nvPr/>
        </p:nvSpPr>
        <p:spPr>
          <a:xfrm>
            <a:off x="5771362" y="418012"/>
            <a:ext cx="547666" cy="460151"/>
          </a:xfrm>
          <a:prstGeom prst="ellipse">
            <a:avLst/>
          </a:prstGeom>
          <a:blipFill rotWithShape="1">
            <a:blip r:embed="rId5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4" name="Rectángulo 43"/>
          <p:cNvSpPr/>
          <p:nvPr/>
        </p:nvSpPr>
        <p:spPr>
          <a:xfrm>
            <a:off x="8091868" y="634556"/>
            <a:ext cx="329609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La Hormiga</a:t>
            </a:r>
          </a:p>
          <a:p>
            <a:pPr algn="ctr"/>
            <a:r>
              <a:rPr lang="es-ES" sz="4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Coja</a:t>
            </a:r>
          </a:p>
        </p:txBody>
      </p:sp>
      <p:sp>
        <p:nvSpPr>
          <p:cNvPr id="41" name="Rectángulo redondeado 40"/>
          <p:cNvSpPr/>
          <p:nvPr/>
        </p:nvSpPr>
        <p:spPr>
          <a:xfrm>
            <a:off x="6525056" y="533652"/>
            <a:ext cx="778113" cy="344511"/>
          </a:xfrm>
          <a:prstGeom prst="round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s-CL" dirty="0"/>
              <a:t>2187</a:t>
            </a:r>
          </a:p>
        </p:txBody>
      </p:sp>
    </p:spTree>
    <p:extLst>
      <p:ext uri="{BB962C8B-B14F-4D97-AF65-F5344CB8AC3E}">
        <p14:creationId xmlns:p14="http://schemas.microsoft.com/office/powerpoint/2010/main" val="2694957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451" y="650944"/>
            <a:ext cx="10348862" cy="5716159"/>
          </a:xfrm>
          <a:prstGeom prst="rect">
            <a:avLst/>
          </a:prstGeom>
        </p:spPr>
      </p:pic>
      <p:sp>
        <p:nvSpPr>
          <p:cNvPr id="15" name="Elipse 4"/>
          <p:cNvSpPr/>
          <p:nvPr/>
        </p:nvSpPr>
        <p:spPr>
          <a:xfrm>
            <a:off x="1251538" y="4537318"/>
            <a:ext cx="490332" cy="49033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9050" tIns="19050" rIns="19050" bIns="19050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L" sz="1500" kern="1200" dirty="0"/>
          </a:p>
        </p:txBody>
      </p:sp>
      <p:sp>
        <p:nvSpPr>
          <p:cNvPr id="25" name="Elipse 24"/>
          <p:cNvSpPr/>
          <p:nvPr/>
        </p:nvSpPr>
        <p:spPr>
          <a:xfrm>
            <a:off x="5329020" y="386152"/>
            <a:ext cx="911059" cy="896137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>
              <a:lnSpc>
                <a:spcPct val="200000"/>
              </a:lnSpc>
              <a:spcBef>
                <a:spcPts val="1200"/>
              </a:spcBef>
            </a:pPr>
            <a:endParaRPr lang="es-CL" dirty="0"/>
          </a:p>
        </p:txBody>
      </p:sp>
      <p:grpSp>
        <p:nvGrpSpPr>
          <p:cNvPr id="28" name="Grupo 27"/>
          <p:cNvGrpSpPr/>
          <p:nvPr/>
        </p:nvGrpSpPr>
        <p:grpSpPr>
          <a:xfrm>
            <a:off x="4352347" y="1429382"/>
            <a:ext cx="2616702" cy="2624149"/>
            <a:chOff x="3720215" y="-8005499"/>
            <a:chExt cx="9408808" cy="9770360"/>
          </a:xfrm>
        </p:grpSpPr>
        <p:sp>
          <p:nvSpPr>
            <p:cNvPr id="29" name="Rectángulo redondeado 28"/>
            <p:cNvSpPr/>
            <p:nvPr/>
          </p:nvSpPr>
          <p:spPr>
            <a:xfrm>
              <a:off x="10331182" y="-8005499"/>
              <a:ext cx="2797841" cy="1282700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r>
                <a:rPr lang="es-CL" dirty="0"/>
                <a:t>1458</a:t>
              </a:r>
            </a:p>
          </p:txBody>
        </p:sp>
        <p:sp>
          <p:nvSpPr>
            <p:cNvPr id="30" name="Rectángulo 29"/>
            <p:cNvSpPr/>
            <p:nvPr/>
          </p:nvSpPr>
          <p:spPr>
            <a:xfrm>
              <a:off x="3720215" y="607393"/>
              <a:ext cx="3396901" cy="11574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01930" tIns="201930" rIns="201930" bIns="201930" numCol="1" spcCol="1270" anchor="ctr" anchorCtr="0">
              <a:noAutofit/>
            </a:bodyPr>
            <a:lstStyle/>
            <a:p>
              <a:pPr lvl="0" algn="ctr" defTabSz="2355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L" sz="5300" kern="1200"/>
            </a:p>
          </p:txBody>
        </p:sp>
      </p:grpSp>
      <p:sp>
        <p:nvSpPr>
          <p:cNvPr id="31" name="Rectángulo redondeado 30"/>
          <p:cNvSpPr/>
          <p:nvPr/>
        </p:nvSpPr>
        <p:spPr>
          <a:xfrm>
            <a:off x="6859065" y="2194617"/>
            <a:ext cx="778113" cy="344511"/>
          </a:xfrm>
          <a:prstGeom prst="round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s-CL" dirty="0"/>
              <a:t>972</a:t>
            </a:r>
          </a:p>
        </p:txBody>
      </p:sp>
      <p:sp>
        <p:nvSpPr>
          <p:cNvPr id="32" name="Rectángulo redondeado 31"/>
          <p:cNvSpPr/>
          <p:nvPr/>
        </p:nvSpPr>
        <p:spPr>
          <a:xfrm>
            <a:off x="4702632" y="1431378"/>
            <a:ext cx="778113" cy="344511"/>
          </a:xfrm>
          <a:prstGeom prst="round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s-CL" dirty="0"/>
              <a:t>729</a:t>
            </a:r>
          </a:p>
        </p:txBody>
      </p:sp>
      <p:sp>
        <p:nvSpPr>
          <p:cNvPr id="33" name="Rectángulo redondeado 32"/>
          <p:cNvSpPr/>
          <p:nvPr/>
        </p:nvSpPr>
        <p:spPr>
          <a:xfrm>
            <a:off x="4687134" y="4570666"/>
            <a:ext cx="778113" cy="344511"/>
          </a:xfrm>
          <a:prstGeom prst="round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s-CL" dirty="0"/>
              <a:t> 360</a:t>
            </a:r>
          </a:p>
        </p:txBody>
      </p:sp>
      <p:sp>
        <p:nvSpPr>
          <p:cNvPr id="34" name="Rectángulo redondeado 33"/>
          <p:cNvSpPr/>
          <p:nvPr/>
        </p:nvSpPr>
        <p:spPr>
          <a:xfrm>
            <a:off x="8957815" y="6017168"/>
            <a:ext cx="778113" cy="344511"/>
          </a:xfrm>
          <a:prstGeom prst="round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es-CL" dirty="0"/>
              <a:t>448</a:t>
            </a:r>
          </a:p>
        </p:txBody>
      </p:sp>
      <p:sp>
        <p:nvSpPr>
          <p:cNvPr id="35" name="Rectángulo redondeado 34"/>
          <p:cNvSpPr/>
          <p:nvPr/>
        </p:nvSpPr>
        <p:spPr>
          <a:xfrm>
            <a:off x="5406850" y="2207820"/>
            <a:ext cx="778113" cy="344511"/>
          </a:xfrm>
          <a:prstGeom prst="round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s-CL" dirty="0"/>
              <a:t>972</a:t>
            </a:r>
          </a:p>
        </p:txBody>
      </p:sp>
      <p:sp>
        <p:nvSpPr>
          <p:cNvPr id="36" name="Rectángulo redondeado 35"/>
          <p:cNvSpPr/>
          <p:nvPr/>
        </p:nvSpPr>
        <p:spPr>
          <a:xfrm>
            <a:off x="10417286" y="6022592"/>
            <a:ext cx="778113" cy="344511"/>
          </a:xfrm>
          <a:prstGeom prst="round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s-CL" dirty="0"/>
              <a:t>128</a:t>
            </a:r>
          </a:p>
        </p:txBody>
      </p:sp>
      <p:sp>
        <p:nvSpPr>
          <p:cNvPr id="37" name="Rectángulo redondeado 36"/>
          <p:cNvSpPr/>
          <p:nvPr/>
        </p:nvSpPr>
        <p:spPr>
          <a:xfrm>
            <a:off x="9735928" y="5293926"/>
            <a:ext cx="778113" cy="344511"/>
          </a:xfrm>
          <a:prstGeom prst="round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s-CL" dirty="0"/>
              <a:t>192</a:t>
            </a:r>
          </a:p>
        </p:txBody>
      </p:sp>
      <p:sp>
        <p:nvSpPr>
          <p:cNvPr id="38" name="Rectángulo redondeado 37"/>
          <p:cNvSpPr/>
          <p:nvPr/>
        </p:nvSpPr>
        <p:spPr>
          <a:xfrm>
            <a:off x="8957815" y="4515505"/>
            <a:ext cx="778113" cy="344511"/>
          </a:xfrm>
          <a:prstGeom prst="round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s-CL" dirty="0"/>
              <a:t>288</a:t>
            </a:r>
          </a:p>
        </p:txBody>
      </p:sp>
      <p:sp>
        <p:nvSpPr>
          <p:cNvPr id="39" name="Rectángulo redondeado 38"/>
          <p:cNvSpPr/>
          <p:nvPr/>
        </p:nvSpPr>
        <p:spPr>
          <a:xfrm>
            <a:off x="8309973" y="3742654"/>
            <a:ext cx="778113" cy="344511"/>
          </a:xfrm>
          <a:prstGeom prst="round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s-CL" dirty="0"/>
              <a:t>432</a:t>
            </a:r>
          </a:p>
        </p:txBody>
      </p:sp>
      <p:sp>
        <p:nvSpPr>
          <p:cNvPr id="40" name="Rectángulo redondeado 39"/>
          <p:cNvSpPr/>
          <p:nvPr/>
        </p:nvSpPr>
        <p:spPr>
          <a:xfrm>
            <a:off x="7531859" y="2934041"/>
            <a:ext cx="778113" cy="344511"/>
          </a:xfrm>
          <a:prstGeom prst="round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s-CL" dirty="0"/>
              <a:t>648</a:t>
            </a:r>
          </a:p>
        </p:txBody>
      </p:sp>
      <p:sp>
        <p:nvSpPr>
          <p:cNvPr id="41" name="Rectángulo redondeado 40"/>
          <p:cNvSpPr/>
          <p:nvPr/>
        </p:nvSpPr>
        <p:spPr>
          <a:xfrm>
            <a:off x="8309972" y="5299496"/>
            <a:ext cx="778113" cy="344511"/>
          </a:xfrm>
          <a:prstGeom prst="round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s-CL" dirty="0"/>
              <a:t>576</a:t>
            </a:r>
          </a:p>
        </p:txBody>
      </p:sp>
      <p:sp>
        <p:nvSpPr>
          <p:cNvPr id="42" name="Rectángulo redondeado 41"/>
          <p:cNvSpPr/>
          <p:nvPr/>
        </p:nvSpPr>
        <p:spPr>
          <a:xfrm>
            <a:off x="7531859" y="4539271"/>
            <a:ext cx="778113" cy="344511"/>
          </a:xfrm>
          <a:prstGeom prst="round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s-CL" dirty="0"/>
              <a:t>720</a:t>
            </a:r>
          </a:p>
        </p:txBody>
      </p:sp>
      <p:sp>
        <p:nvSpPr>
          <p:cNvPr id="43" name="Rectángulo redondeado 42"/>
          <p:cNvSpPr/>
          <p:nvPr/>
        </p:nvSpPr>
        <p:spPr>
          <a:xfrm>
            <a:off x="6891203" y="3738150"/>
            <a:ext cx="778113" cy="344511"/>
          </a:xfrm>
          <a:prstGeom prst="round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s-CL" dirty="0"/>
              <a:t>864</a:t>
            </a:r>
          </a:p>
        </p:txBody>
      </p:sp>
      <p:sp>
        <p:nvSpPr>
          <p:cNvPr id="44" name="Rectángulo redondeado 43"/>
          <p:cNvSpPr/>
          <p:nvPr/>
        </p:nvSpPr>
        <p:spPr>
          <a:xfrm>
            <a:off x="6113090" y="2964216"/>
            <a:ext cx="778113" cy="344511"/>
          </a:xfrm>
          <a:prstGeom prst="round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s-CL" dirty="0"/>
              <a:t>972</a:t>
            </a:r>
          </a:p>
        </p:txBody>
      </p:sp>
      <p:sp>
        <p:nvSpPr>
          <p:cNvPr id="45" name="Rectángulo redondeado 44"/>
          <p:cNvSpPr/>
          <p:nvPr/>
        </p:nvSpPr>
        <p:spPr>
          <a:xfrm>
            <a:off x="3998023" y="2215693"/>
            <a:ext cx="778113" cy="344511"/>
          </a:xfrm>
          <a:prstGeom prst="round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s-CL" dirty="0"/>
              <a:t>243</a:t>
            </a:r>
          </a:p>
        </p:txBody>
      </p:sp>
      <p:sp>
        <p:nvSpPr>
          <p:cNvPr id="46" name="Rectángulo redondeado 45"/>
          <p:cNvSpPr/>
          <p:nvPr/>
        </p:nvSpPr>
        <p:spPr>
          <a:xfrm>
            <a:off x="4697410" y="2976139"/>
            <a:ext cx="778113" cy="344511"/>
          </a:xfrm>
          <a:prstGeom prst="round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s-CL" dirty="0"/>
              <a:t>486</a:t>
            </a:r>
          </a:p>
        </p:txBody>
      </p:sp>
      <p:sp>
        <p:nvSpPr>
          <p:cNvPr id="47" name="Rectángulo redondeado 46"/>
          <p:cNvSpPr/>
          <p:nvPr/>
        </p:nvSpPr>
        <p:spPr>
          <a:xfrm>
            <a:off x="5403705" y="3744650"/>
            <a:ext cx="778113" cy="344511"/>
          </a:xfrm>
          <a:prstGeom prst="round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s-CL" dirty="0"/>
              <a:t> 648</a:t>
            </a:r>
          </a:p>
        </p:txBody>
      </p:sp>
      <p:sp>
        <p:nvSpPr>
          <p:cNvPr id="48" name="Rectángulo redondeado 47"/>
          <p:cNvSpPr/>
          <p:nvPr/>
        </p:nvSpPr>
        <p:spPr>
          <a:xfrm>
            <a:off x="5403705" y="5289411"/>
            <a:ext cx="778113" cy="344511"/>
          </a:xfrm>
          <a:prstGeom prst="round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s-CL" dirty="0"/>
              <a:t> 480</a:t>
            </a:r>
          </a:p>
        </p:txBody>
      </p:sp>
      <p:sp>
        <p:nvSpPr>
          <p:cNvPr id="49" name="Rectángulo redondeado 48"/>
          <p:cNvSpPr/>
          <p:nvPr/>
        </p:nvSpPr>
        <p:spPr>
          <a:xfrm>
            <a:off x="6113090" y="4537011"/>
            <a:ext cx="778113" cy="344511"/>
          </a:xfrm>
          <a:prstGeom prst="round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s-CL" dirty="0"/>
              <a:t> 720</a:t>
            </a:r>
          </a:p>
        </p:txBody>
      </p:sp>
      <p:sp>
        <p:nvSpPr>
          <p:cNvPr id="50" name="Rectángulo redondeado 49"/>
          <p:cNvSpPr/>
          <p:nvPr/>
        </p:nvSpPr>
        <p:spPr>
          <a:xfrm>
            <a:off x="6114825" y="6022591"/>
            <a:ext cx="778113" cy="344511"/>
          </a:xfrm>
          <a:prstGeom prst="round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s-CL" dirty="0"/>
              <a:t> 560</a:t>
            </a:r>
          </a:p>
        </p:txBody>
      </p:sp>
      <p:sp>
        <p:nvSpPr>
          <p:cNvPr id="51" name="Rectángulo redondeado 50"/>
          <p:cNvSpPr/>
          <p:nvPr/>
        </p:nvSpPr>
        <p:spPr>
          <a:xfrm>
            <a:off x="6859065" y="5283840"/>
            <a:ext cx="778113" cy="344511"/>
          </a:xfrm>
          <a:prstGeom prst="round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s-CL" dirty="0"/>
              <a:t> 720</a:t>
            </a:r>
          </a:p>
        </p:txBody>
      </p:sp>
      <p:sp>
        <p:nvSpPr>
          <p:cNvPr id="52" name="Rectángulo redondeado 51"/>
          <p:cNvSpPr/>
          <p:nvPr/>
        </p:nvSpPr>
        <p:spPr>
          <a:xfrm>
            <a:off x="7533594" y="6022591"/>
            <a:ext cx="778113" cy="344511"/>
          </a:xfrm>
          <a:prstGeom prst="round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s-CL" dirty="0"/>
              <a:t> 672</a:t>
            </a:r>
          </a:p>
        </p:txBody>
      </p:sp>
      <p:sp>
        <p:nvSpPr>
          <p:cNvPr id="53" name="Rectángulo redondeado 52"/>
          <p:cNvSpPr/>
          <p:nvPr/>
        </p:nvSpPr>
        <p:spPr>
          <a:xfrm>
            <a:off x="4693330" y="6037453"/>
            <a:ext cx="778113" cy="344511"/>
          </a:xfrm>
          <a:prstGeom prst="round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s-CL" dirty="0"/>
              <a:t> 280</a:t>
            </a:r>
          </a:p>
        </p:txBody>
      </p:sp>
      <p:sp>
        <p:nvSpPr>
          <p:cNvPr id="54" name="Rectángulo redondeado 53"/>
          <p:cNvSpPr/>
          <p:nvPr/>
        </p:nvSpPr>
        <p:spPr>
          <a:xfrm>
            <a:off x="3993943" y="3738150"/>
            <a:ext cx="778113" cy="344511"/>
          </a:xfrm>
          <a:prstGeom prst="round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s-CL" dirty="0"/>
              <a:t>216</a:t>
            </a:r>
          </a:p>
        </p:txBody>
      </p:sp>
      <p:sp>
        <p:nvSpPr>
          <p:cNvPr id="55" name="Rectángulo redondeado 54"/>
          <p:cNvSpPr/>
          <p:nvPr/>
        </p:nvSpPr>
        <p:spPr>
          <a:xfrm>
            <a:off x="4000387" y="5283839"/>
            <a:ext cx="778113" cy="344511"/>
          </a:xfrm>
          <a:prstGeom prst="round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s-CL" dirty="0"/>
              <a:t> 180</a:t>
            </a:r>
          </a:p>
        </p:txBody>
      </p:sp>
      <p:sp>
        <p:nvSpPr>
          <p:cNvPr id="56" name="Rectángulo redondeado 55"/>
          <p:cNvSpPr/>
          <p:nvPr/>
        </p:nvSpPr>
        <p:spPr>
          <a:xfrm>
            <a:off x="3264187" y="2964215"/>
            <a:ext cx="778113" cy="344511"/>
          </a:xfrm>
          <a:prstGeom prst="round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s-CL" dirty="0"/>
              <a:t>81</a:t>
            </a:r>
          </a:p>
        </p:txBody>
      </p:sp>
      <p:sp>
        <p:nvSpPr>
          <p:cNvPr id="57" name="Rectángulo redondeado 56"/>
          <p:cNvSpPr/>
          <p:nvPr/>
        </p:nvSpPr>
        <p:spPr>
          <a:xfrm>
            <a:off x="3261178" y="4530225"/>
            <a:ext cx="778113" cy="344511"/>
          </a:xfrm>
          <a:prstGeom prst="round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s-CL" dirty="0"/>
              <a:t>90</a:t>
            </a:r>
          </a:p>
        </p:txBody>
      </p:sp>
      <p:sp>
        <p:nvSpPr>
          <p:cNvPr id="58" name="Rectángulo redondeado 57"/>
          <p:cNvSpPr/>
          <p:nvPr/>
        </p:nvSpPr>
        <p:spPr>
          <a:xfrm>
            <a:off x="3257901" y="6010840"/>
            <a:ext cx="778113" cy="344511"/>
          </a:xfrm>
          <a:prstGeom prst="round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s-CL" dirty="0"/>
              <a:t> 84</a:t>
            </a:r>
          </a:p>
        </p:txBody>
      </p:sp>
      <p:sp>
        <p:nvSpPr>
          <p:cNvPr id="59" name="Rectángulo redondeado 58"/>
          <p:cNvSpPr/>
          <p:nvPr/>
        </p:nvSpPr>
        <p:spPr>
          <a:xfrm>
            <a:off x="2562711" y="3738322"/>
            <a:ext cx="778113" cy="344511"/>
          </a:xfrm>
          <a:prstGeom prst="round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s-CL" dirty="0"/>
              <a:t>27</a:t>
            </a:r>
          </a:p>
        </p:txBody>
      </p:sp>
      <p:sp>
        <p:nvSpPr>
          <p:cNvPr id="60" name="Rectángulo redondeado 59"/>
          <p:cNvSpPr/>
          <p:nvPr/>
        </p:nvSpPr>
        <p:spPr>
          <a:xfrm>
            <a:off x="1835222" y="4530683"/>
            <a:ext cx="778113" cy="344511"/>
          </a:xfrm>
          <a:prstGeom prst="round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s-CL" dirty="0"/>
              <a:t>9</a:t>
            </a:r>
          </a:p>
        </p:txBody>
      </p:sp>
      <p:sp>
        <p:nvSpPr>
          <p:cNvPr id="61" name="Rectángulo redondeado 60"/>
          <p:cNvSpPr/>
          <p:nvPr/>
        </p:nvSpPr>
        <p:spPr>
          <a:xfrm>
            <a:off x="2561103" y="5283838"/>
            <a:ext cx="778113" cy="344511"/>
          </a:xfrm>
          <a:prstGeom prst="round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s-CL" dirty="0"/>
              <a:t>36</a:t>
            </a:r>
          </a:p>
        </p:txBody>
      </p:sp>
      <p:sp>
        <p:nvSpPr>
          <p:cNvPr id="62" name="Rectángulo redondeado 61"/>
          <p:cNvSpPr/>
          <p:nvPr/>
        </p:nvSpPr>
        <p:spPr>
          <a:xfrm>
            <a:off x="1126235" y="5267902"/>
            <a:ext cx="778113" cy="344511"/>
          </a:xfrm>
          <a:prstGeom prst="round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s-CL" dirty="0"/>
              <a:t>3</a:t>
            </a:r>
          </a:p>
        </p:txBody>
      </p:sp>
      <p:sp>
        <p:nvSpPr>
          <p:cNvPr id="63" name="Rectángulo redondeado 62"/>
          <p:cNvSpPr/>
          <p:nvPr/>
        </p:nvSpPr>
        <p:spPr>
          <a:xfrm>
            <a:off x="1836406" y="6042443"/>
            <a:ext cx="778113" cy="344511"/>
          </a:xfrm>
          <a:prstGeom prst="round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s-CL" dirty="0"/>
              <a:t>14</a:t>
            </a:r>
          </a:p>
        </p:txBody>
      </p:sp>
      <p:sp>
        <p:nvSpPr>
          <p:cNvPr id="64" name="Rectángulo redondeado 63"/>
          <p:cNvSpPr/>
          <p:nvPr/>
        </p:nvSpPr>
        <p:spPr>
          <a:xfrm>
            <a:off x="417637" y="6045239"/>
            <a:ext cx="778113" cy="344511"/>
          </a:xfrm>
          <a:prstGeom prst="round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s-CL" dirty="0"/>
              <a:t>1</a:t>
            </a:r>
          </a:p>
        </p:txBody>
      </p:sp>
      <p:sp>
        <p:nvSpPr>
          <p:cNvPr id="65" name="Rectángulo redondeado 64"/>
          <p:cNvSpPr/>
          <p:nvPr/>
        </p:nvSpPr>
        <p:spPr>
          <a:xfrm>
            <a:off x="5395494" y="658998"/>
            <a:ext cx="778113" cy="344511"/>
          </a:xfrm>
          <a:prstGeom prst="round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s-CL" dirty="0"/>
              <a:t>2187</a:t>
            </a:r>
          </a:p>
        </p:txBody>
      </p:sp>
      <p:sp>
        <p:nvSpPr>
          <p:cNvPr id="67" name="Rectángulo 66"/>
          <p:cNvSpPr/>
          <p:nvPr/>
        </p:nvSpPr>
        <p:spPr>
          <a:xfrm>
            <a:off x="7323412" y="792710"/>
            <a:ext cx="43620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La Hormiga Coja</a:t>
            </a:r>
          </a:p>
        </p:txBody>
      </p:sp>
    </p:spTree>
    <p:extLst>
      <p:ext uri="{BB962C8B-B14F-4D97-AF65-F5344CB8AC3E}">
        <p14:creationId xmlns:p14="http://schemas.microsoft.com/office/powerpoint/2010/main" val="3413834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350874" y="990480"/>
            <a:ext cx="522170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Pregunta: </a:t>
            </a: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¿Cuál es la probabilidad que al 7 dados se obtengan cuatro dados con los números 5 o 6?</a:t>
            </a: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8435907" y="4247937"/>
            <a:ext cx="282160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Ticket de </a:t>
            </a:r>
          </a:p>
          <a:p>
            <a:pPr algn="ctr"/>
            <a:r>
              <a:rPr lang="es-ES" sz="4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salida</a:t>
            </a:r>
          </a:p>
        </p:txBody>
      </p:sp>
    </p:spTree>
    <p:extLst>
      <p:ext uri="{BB962C8B-B14F-4D97-AF65-F5344CB8AC3E}">
        <p14:creationId xmlns:p14="http://schemas.microsoft.com/office/powerpoint/2010/main" val="2692518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453" y="470245"/>
            <a:ext cx="10837486" cy="5986048"/>
          </a:xfrm>
          <a:prstGeom prst="rect">
            <a:avLst/>
          </a:prstGeom>
        </p:spPr>
      </p:pic>
      <p:sp>
        <p:nvSpPr>
          <p:cNvPr id="96" name="Elipse 95"/>
          <p:cNvSpPr/>
          <p:nvPr/>
        </p:nvSpPr>
        <p:spPr>
          <a:xfrm>
            <a:off x="7249670" y="5223572"/>
            <a:ext cx="534895" cy="523914"/>
          </a:xfrm>
          <a:prstGeom prst="ellipse">
            <a:avLst/>
          </a:prstGeom>
          <a:blipFill rotWithShape="1">
            <a:blip r:embed="rId3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5" name="Elipse 94"/>
          <p:cNvSpPr/>
          <p:nvPr/>
        </p:nvSpPr>
        <p:spPr>
          <a:xfrm>
            <a:off x="4268326" y="5214970"/>
            <a:ext cx="534895" cy="523914"/>
          </a:xfrm>
          <a:prstGeom prst="ellipse">
            <a:avLst/>
          </a:prstGeom>
          <a:blipFill rotWithShape="1">
            <a:blip r:embed="rId3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7" name="Elipse 96"/>
          <p:cNvSpPr/>
          <p:nvPr/>
        </p:nvSpPr>
        <p:spPr>
          <a:xfrm>
            <a:off x="4268228" y="5241474"/>
            <a:ext cx="534895" cy="523914"/>
          </a:xfrm>
          <a:prstGeom prst="ellipse">
            <a:avLst/>
          </a:prstGeom>
          <a:blipFill rotWithShape="1">
            <a:blip r:embed="rId3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4" name="Elipse 93"/>
          <p:cNvSpPr/>
          <p:nvPr/>
        </p:nvSpPr>
        <p:spPr>
          <a:xfrm>
            <a:off x="5792194" y="5219033"/>
            <a:ext cx="534895" cy="523914"/>
          </a:xfrm>
          <a:prstGeom prst="ellipse">
            <a:avLst/>
          </a:prstGeom>
          <a:blipFill rotWithShape="1">
            <a:blip r:embed="rId4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3" name="Elipse 92"/>
          <p:cNvSpPr/>
          <p:nvPr/>
        </p:nvSpPr>
        <p:spPr>
          <a:xfrm>
            <a:off x="2781763" y="5219033"/>
            <a:ext cx="534895" cy="523914"/>
          </a:xfrm>
          <a:prstGeom prst="ellipse">
            <a:avLst/>
          </a:prstGeom>
          <a:blipFill rotWithShape="1">
            <a:blip r:embed="rId5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1" name="Elipse 90"/>
          <p:cNvSpPr/>
          <p:nvPr/>
        </p:nvSpPr>
        <p:spPr>
          <a:xfrm>
            <a:off x="2779810" y="5214970"/>
            <a:ext cx="534895" cy="523914"/>
          </a:xfrm>
          <a:prstGeom prst="ellipse">
            <a:avLst/>
          </a:prstGeom>
          <a:blipFill rotWithShape="1">
            <a:blip r:embed="rId5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2" name="Elipse 91"/>
          <p:cNvSpPr/>
          <p:nvPr/>
        </p:nvSpPr>
        <p:spPr>
          <a:xfrm>
            <a:off x="8760203" y="5228222"/>
            <a:ext cx="534895" cy="523914"/>
          </a:xfrm>
          <a:prstGeom prst="ellipse">
            <a:avLst/>
          </a:prstGeom>
          <a:blipFill rotWithShape="1">
            <a:blip r:embed="rId5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0" name="Elipse 89"/>
          <p:cNvSpPr/>
          <p:nvPr/>
        </p:nvSpPr>
        <p:spPr>
          <a:xfrm>
            <a:off x="1270587" y="5220876"/>
            <a:ext cx="534895" cy="523914"/>
          </a:xfrm>
          <a:prstGeom prst="ellipse">
            <a:avLst/>
          </a:prstGeom>
          <a:blipFill rotWithShape="1">
            <a:blip r:embed="rId6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3" name="Elipse 72"/>
          <p:cNvSpPr/>
          <p:nvPr/>
        </p:nvSpPr>
        <p:spPr>
          <a:xfrm>
            <a:off x="9534103" y="4438746"/>
            <a:ext cx="534894" cy="523914"/>
          </a:xfrm>
          <a:prstGeom prst="ellipse">
            <a:avLst/>
          </a:prstGeom>
          <a:blipFill rotWithShape="1">
            <a:blip r:embed="rId7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Elipse 12"/>
          <p:cNvSpPr/>
          <p:nvPr/>
        </p:nvSpPr>
        <p:spPr>
          <a:xfrm>
            <a:off x="5777748" y="468937"/>
            <a:ext cx="534895" cy="523914"/>
          </a:xfrm>
          <a:prstGeom prst="ellipse">
            <a:avLst/>
          </a:prstGeom>
          <a:blipFill rotWithShape="1">
            <a:blip r:embed="rId8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Elipse 13"/>
          <p:cNvSpPr/>
          <p:nvPr/>
        </p:nvSpPr>
        <p:spPr>
          <a:xfrm>
            <a:off x="6548549" y="1235188"/>
            <a:ext cx="534895" cy="523913"/>
          </a:xfrm>
          <a:prstGeom prst="ellipse">
            <a:avLst/>
          </a:prstGeom>
          <a:blipFill rotWithShape="1">
            <a:blip r:embed="rId9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5" name="Elipse 24"/>
          <p:cNvSpPr/>
          <p:nvPr/>
        </p:nvSpPr>
        <p:spPr>
          <a:xfrm>
            <a:off x="5017860" y="1235798"/>
            <a:ext cx="534895" cy="523913"/>
          </a:xfrm>
          <a:prstGeom prst="ellipse">
            <a:avLst/>
          </a:prstGeom>
          <a:blipFill rotWithShape="1">
            <a:blip r:embed="rId9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7" name="Elipse 26"/>
          <p:cNvSpPr/>
          <p:nvPr/>
        </p:nvSpPr>
        <p:spPr>
          <a:xfrm>
            <a:off x="5789805" y="1978567"/>
            <a:ext cx="537284" cy="523914"/>
          </a:xfrm>
          <a:prstGeom prst="ellipse">
            <a:avLst/>
          </a:prstGeom>
          <a:blipFill rotWithShape="1">
            <a:blip r:embed="rId10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Elipse 15"/>
          <p:cNvSpPr/>
          <p:nvPr/>
        </p:nvSpPr>
        <p:spPr>
          <a:xfrm>
            <a:off x="4286148" y="1998898"/>
            <a:ext cx="534895" cy="523914"/>
          </a:xfrm>
          <a:prstGeom prst="ellipse">
            <a:avLst/>
          </a:prstGeom>
          <a:blipFill rotWithShape="1">
            <a:blip r:embed="rId11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Elipse 16"/>
          <p:cNvSpPr/>
          <p:nvPr/>
        </p:nvSpPr>
        <p:spPr>
          <a:xfrm>
            <a:off x="4277238" y="1998898"/>
            <a:ext cx="534895" cy="523914"/>
          </a:xfrm>
          <a:prstGeom prst="ellipse">
            <a:avLst/>
          </a:prstGeom>
          <a:blipFill rotWithShape="1">
            <a:blip r:embed="rId11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Elipse 18"/>
          <p:cNvSpPr/>
          <p:nvPr/>
        </p:nvSpPr>
        <p:spPr>
          <a:xfrm>
            <a:off x="7264568" y="2044827"/>
            <a:ext cx="534895" cy="523914"/>
          </a:xfrm>
          <a:prstGeom prst="ellipse">
            <a:avLst/>
          </a:prstGeom>
          <a:blipFill rotWithShape="1">
            <a:blip r:embed="rId11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6" name="Elipse 25"/>
          <p:cNvSpPr/>
          <p:nvPr/>
        </p:nvSpPr>
        <p:spPr>
          <a:xfrm>
            <a:off x="4286148" y="1998898"/>
            <a:ext cx="537284" cy="523914"/>
          </a:xfrm>
          <a:prstGeom prst="ellipse">
            <a:avLst/>
          </a:prstGeom>
          <a:blipFill rotWithShape="1">
            <a:blip r:embed="rId10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Elipse 14"/>
          <p:cNvSpPr/>
          <p:nvPr/>
        </p:nvSpPr>
        <p:spPr>
          <a:xfrm>
            <a:off x="5775358" y="1975952"/>
            <a:ext cx="537284" cy="523914"/>
          </a:xfrm>
          <a:prstGeom prst="ellipse">
            <a:avLst/>
          </a:prstGeom>
          <a:blipFill rotWithShape="1">
            <a:blip r:embed="rId10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Elipse 11"/>
          <p:cNvSpPr/>
          <p:nvPr/>
        </p:nvSpPr>
        <p:spPr>
          <a:xfrm>
            <a:off x="5789805" y="1974644"/>
            <a:ext cx="537284" cy="523914"/>
          </a:xfrm>
          <a:prstGeom prst="ellipse">
            <a:avLst/>
          </a:prstGeom>
          <a:blipFill rotWithShape="1">
            <a:blip r:embed="rId10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1" name="Elipse 30"/>
          <p:cNvSpPr/>
          <p:nvPr/>
        </p:nvSpPr>
        <p:spPr>
          <a:xfrm>
            <a:off x="5777747" y="1977260"/>
            <a:ext cx="534895" cy="523913"/>
          </a:xfrm>
          <a:prstGeom prst="ellipse">
            <a:avLst/>
          </a:prstGeom>
          <a:blipFill rotWithShape="1">
            <a:blip r:embed="rId9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Elipse 17"/>
          <p:cNvSpPr/>
          <p:nvPr/>
        </p:nvSpPr>
        <p:spPr>
          <a:xfrm>
            <a:off x="7255989" y="2044827"/>
            <a:ext cx="534895" cy="523914"/>
          </a:xfrm>
          <a:prstGeom prst="ellipse">
            <a:avLst/>
          </a:prstGeom>
          <a:blipFill rotWithShape="1">
            <a:blip r:embed="rId11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8" name="Elipse 27"/>
          <p:cNvSpPr/>
          <p:nvPr/>
        </p:nvSpPr>
        <p:spPr>
          <a:xfrm>
            <a:off x="7266958" y="2044827"/>
            <a:ext cx="537284" cy="523914"/>
          </a:xfrm>
          <a:prstGeom prst="ellipse">
            <a:avLst/>
          </a:prstGeom>
          <a:blipFill rotWithShape="1">
            <a:blip r:embed="rId10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3" name="Elipse 32"/>
          <p:cNvSpPr/>
          <p:nvPr/>
        </p:nvSpPr>
        <p:spPr>
          <a:xfrm>
            <a:off x="5018467" y="2808664"/>
            <a:ext cx="531345" cy="526097"/>
          </a:xfrm>
          <a:prstGeom prst="ellipse">
            <a:avLst/>
          </a:prstGeom>
          <a:blipFill rotWithShape="1">
            <a:blip r:embed="rId12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5" name="Elipse 34"/>
          <p:cNvSpPr/>
          <p:nvPr/>
        </p:nvSpPr>
        <p:spPr>
          <a:xfrm>
            <a:off x="5016691" y="2806481"/>
            <a:ext cx="534895" cy="526097"/>
          </a:xfrm>
          <a:prstGeom prst="ellipse">
            <a:avLst/>
          </a:prstGeom>
          <a:blipFill rotWithShape="1">
            <a:blip r:embed="rId12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Elipse 21"/>
          <p:cNvSpPr/>
          <p:nvPr/>
        </p:nvSpPr>
        <p:spPr>
          <a:xfrm>
            <a:off x="5016693" y="2808664"/>
            <a:ext cx="534895" cy="523914"/>
          </a:xfrm>
          <a:prstGeom prst="ellipse">
            <a:avLst/>
          </a:prstGeom>
          <a:blipFill rotWithShape="1">
            <a:blip r:embed="rId13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0" name="Elipse 29"/>
          <p:cNvSpPr/>
          <p:nvPr/>
        </p:nvSpPr>
        <p:spPr>
          <a:xfrm>
            <a:off x="6544953" y="2807572"/>
            <a:ext cx="537889" cy="526097"/>
          </a:xfrm>
          <a:prstGeom prst="ellipse">
            <a:avLst/>
          </a:prstGeom>
          <a:blipFill rotWithShape="1">
            <a:blip r:embed="rId12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6" name="Elipse 35"/>
          <p:cNvSpPr/>
          <p:nvPr/>
        </p:nvSpPr>
        <p:spPr>
          <a:xfrm>
            <a:off x="6549648" y="2808664"/>
            <a:ext cx="537390" cy="526097"/>
          </a:xfrm>
          <a:prstGeom prst="ellipse">
            <a:avLst/>
          </a:prstGeom>
          <a:blipFill rotWithShape="1">
            <a:blip r:embed="rId12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3" name="Elipse 22"/>
          <p:cNvSpPr/>
          <p:nvPr/>
        </p:nvSpPr>
        <p:spPr>
          <a:xfrm>
            <a:off x="6548548" y="2808664"/>
            <a:ext cx="534895" cy="523914"/>
          </a:xfrm>
          <a:prstGeom prst="ellipse">
            <a:avLst/>
          </a:prstGeom>
          <a:blipFill rotWithShape="1">
            <a:blip r:embed="rId13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0" name="Elipse 39"/>
          <p:cNvSpPr/>
          <p:nvPr/>
        </p:nvSpPr>
        <p:spPr>
          <a:xfrm>
            <a:off x="7997675" y="2814759"/>
            <a:ext cx="534894" cy="523914"/>
          </a:xfrm>
          <a:prstGeom prst="ellipse">
            <a:avLst/>
          </a:prstGeom>
          <a:blipFill rotWithShape="1">
            <a:blip r:embed="rId14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1" name="Elipse 40"/>
          <p:cNvSpPr/>
          <p:nvPr/>
        </p:nvSpPr>
        <p:spPr>
          <a:xfrm>
            <a:off x="3511777" y="2808664"/>
            <a:ext cx="534894" cy="523914"/>
          </a:xfrm>
          <a:prstGeom prst="ellipse">
            <a:avLst/>
          </a:prstGeom>
          <a:blipFill rotWithShape="1">
            <a:blip r:embed="rId14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" name="Elipse 19"/>
          <p:cNvSpPr/>
          <p:nvPr/>
        </p:nvSpPr>
        <p:spPr>
          <a:xfrm>
            <a:off x="3515973" y="2808664"/>
            <a:ext cx="534895" cy="523914"/>
          </a:xfrm>
          <a:prstGeom prst="ellipse">
            <a:avLst/>
          </a:prstGeom>
          <a:blipFill rotWithShape="1">
            <a:blip r:embed="rId11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Elipse 20"/>
          <p:cNvSpPr/>
          <p:nvPr/>
        </p:nvSpPr>
        <p:spPr>
          <a:xfrm>
            <a:off x="8010178" y="2808664"/>
            <a:ext cx="534895" cy="523914"/>
          </a:xfrm>
          <a:prstGeom prst="ellipse">
            <a:avLst/>
          </a:prstGeom>
          <a:blipFill rotWithShape="1">
            <a:blip r:embed="rId11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4" name="Elipse 43"/>
          <p:cNvSpPr/>
          <p:nvPr/>
        </p:nvSpPr>
        <p:spPr>
          <a:xfrm>
            <a:off x="8007381" y="2820854"/>
            <a:ext cx="534894" cy="523914"/>
          </a:xfrm>
          <a:prstGeom prst="ellipse">
            <a:avLst/>
          </a:prstGeom>
          <a:blipFill rotWithShape="1">
            <a:blip r:embed="rId14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5" name="Elipse 44"/>
          <p:cNvSpPr/>
          <p:nvPr/>
        </p:nvSpPr>
        <p:spPr>
          <a:xfrm>
            <a:off x="3506268" y="2809726"/>
            <a:ext cx="534894" cy="522852"/>
          </a:xfrm>
          <a:prstGeom prst="ellipse">
            <a:avLst/>
          </a:prstGeom>
          <a:blipFill rotWithShape="1">
            <a:blip r:embed="rId14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6" name="Elipse 45"/>
          <p:cNvSpPr/>
          <p:nvPr/>
        </p:nvSpPr>
        <p:spPr>
          <a:xfrm>
            <a:off x="3514011" y="2807602"/>
            <a:ext cx="534895" cy="523914"/>
          </a:xfrm>
          <a:prstGeom prst="ellipse">
            <a:avLst/>
          </a:prstGeom>
          <a:blipFill rotWithShape="1">
            <a:blip r:embed="rId11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7" name="Elipse 46"/>
          <p:cNvSpPr/>
          <p:nvPr/>
        </p:nvSpPr>
        <p:spPr>
          <a:xfrm>
            <a:off x="8007380" y="2826949"/>
            <a:ext cx="534895" cy="523914"/>
          </a:xfrm>
          <a:prstGeom prst="ellipse">
            <a:avLst/>
          </a:prstGeom>
          <a:blipFill rotWithShape="1">
            <a:blip r:embed="rId11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9" name="Elipse 48"/>
          <p:cNvSpPr/>
          <p:nvPr/>
        </p:nvSpPr>
        <p:spPr>
          <a:xfrm>
            <a:off x="2801281" y="3638850"/>
            <a:ext cx="534894" cy="523914"/>
          </a:xfrm>
          <a:prstGeom prst="ellipse">
            <a:avLst/>
          </a:prstGeom>
          <a:blipFill rotWithShape="1">
            <a:blip r:embed="rId15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0" name="Elipse 49"/>
          <p:cNvSpPr/>
          <p:nvPr/>
        </p:nvSpPr>
        <p:spPr>
          <a:xfrm>
            <a:off x="2773905" y="3625598"/>
            <a:ext cx="534894" cy="523914"/>
          </a:xfrm>
          <a:prstGeom prst="ellipse">
            <a:avLst/>
          </a:prstGeom>
          <a:blipFill rotWithShape="1">
            <a:blip r:embed="rId15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9" name="Elipse 38"/>
          <p:cNvSpPr/>
          <p:nvPr/>
        </p:nvSpPr>
        <p:spPr>
          <a:xfrm>
            <a:off x="2787593" y="3634787"/>
            <a:ext cx="534894" cy="523914"/>
          </a:xfrm>
          <a:prstGeom prst="ellipse">
            <a:avLst/>
          </a:prstGeom>
          <a:blipFill rotWithShape="1">
            <a:blip r:embed="rId14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0" name="Elipse 59"/>
          <p:cNvSpPr/>
          <p:nvPr/>
        </p:nvSpPr>
        <p:spPr>
          <a:xfrm>
            <a:off x="4282451" y="3620443"/>
            <a:ext cx="534895" cy="523914"/>
          </a:xfrm>
          <a:prstGeom prst="ellipse">
            <a:avLst/>
          </a:prstGeom>
          <a:blipFill rotWithShape="1">
            <a:blip r:embed="rId11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1" name="Elipse 60"/>
          <p:cNvSpPr/>
          <p:nvPr/>
        </p:nvSpPr>
        <p:spPr>
          <a:xfrm>
            <a:off x="7265761" y="3620443"/>
            <a:ext cx="534895" cy="523914"/>
          </a:xfrm>
          <a:prstGeom prst="ellipse">
            <a:avLst/>
          </a:prstGeom>
          <a:blipFill rotWithShape="1">
            <a:blip r:embed="rId11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4" name="Elipse 63"/>
          <p:cNvSpPr/>
          <p:nvPr/>
        </p:nvSpPr>
        <p:spPr>
          <a:xfrm>
            <a:off x="4268327" y="3619351"/>
            <a:ext cx="534895" cy="523914"/>
          </a:xfrm>
          <a:prstGeom prst="ellipse">
            <a:avLst/>
          </a:prstGeom>
          <a:blipFill rotWithShape="1">
            <a:blip r:embed="rId11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5" name="Elipse 64"/>
          <p:cNvSpPr/>
          <p:nvPr/>
        </p:nvSpPr>
        <p:spPr>
          <a:xfrm>
            <a:off x="7277820" y="3619409"/>
            <a:ext cx="534895" cy="523914"/>
          </a:xfrm>
          <a:prstGeom prst="ellipse">
            <a:avLst/>
          </a:prstGeom>
          <a:blipFill rotWithShape="1">
            <a:blip r:embed="rId11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7" name="Elipse 36"/>
          <p:cNvSpPr/>
          <p:nvPr/>
        </p:nvSpPr>
        <p:spPr>
          <a:xfrm>
            <a:off x="7277820" y="3621535"/>
            <a:ext cx="537284" cy="523914"/>
          </a:xfrm>
          <a:prstGeom prst="ellipse">
            <a:avLst/>
          </a:prstGeom>
          <a:blipFill rotWithShape="1">
            <a:blip r:embed="rId10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8" name="Elipse 47"/>
          <p:cNvSpPr/>
          <p:nvPr/>
        </p:nvSpPr>
        <p:spPr>
          <a:xfrm>
            <a:off x="8753778" y="3621535"/>
            <a:ext cx="534894" cy="523914"/>
          </a:xfrm>
          <a:prstGeom prst="ellipse">
            <a:avLst/>
          </a:prstGeom>
          <a:blipFill rotWithShape="1">
            <a:blip r:embed="rId15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3" name="Elipse 42"/>
          <p:cNvSpPr/>
          <p:nvPr/>
        </p:nvSpPr>
        <p:spPr>
          <a:xfrm>
            <a:off x="8753778" y="3634787"/>
            <a:ext cx="534894" cy="523914"/>
          </a:xfrm>
          <a:prstGeom prst="ellipse">
            <a:avLst/>
          </a:prstGeom>
          <a:blipFill rotWithShape="1">
            <a:blip r:embed="rId15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2" name="Elipse 41"/>
          <p:cNvSpPr/>
          <p:nvPr/>
        </p:nvSpPr>
        <p:spPr>
          <a:xfrm>
            <a:off x="8753778" y="3621535"/>
            <a:ext cx="534894" cy="523914"/>
          </a:xfrm>
          <a:prstGeom prst="ellipse">
            <a:avLst/>
          </a:prstGeom>
          <a:blipFill rotWithShape="1">
            <a:blip r:embed="rId14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9" name="Elipse 58"/>
          <p:cNvSpPr/>
          <p:nvPr/>
        </p:nvSpPr>
        <p:spPr>
          <a:xfrm>
            <a:off x="5763623" y="3634787"/>
            <a:ext cx="534895" cy="526097"/>
          </a:xfrm>
          <a:prstGeom prst="ellipse">
            <a:avLst/>
          </a:prstGeom>
          <a:blipFill rotWithShape="1">
            <a:blip r:embed="rId12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8" name="Elipse 57"/>
          <p:cNvSpPr/>
          <p:nvPr/>
        </p:nvSpPr>
        <p:spPr>
          <a:xfrm>
            <a:off x="5777746" y="3619352"/>
            <a:ext cx="534895" cy="526097"/>
          </a:xfrm>
          <a:prstGeom prst="ellipse">
            <a:avLst/>
          </a:prstGeom>
          <a:blipFill rotWithShape="1">
            <a:blip r:embed="rId12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8" name="Elipse 37"/>
          <p:cNvSpPr/>
          <p:nvPr/>
        </p:nvSpPr>
        <p:spPr>
          <a:xfrm>
            <a:off x="5777747" y="3634787"/>
            <a:ext cx="534895" cy="523914"/>
          </a:xfrm>
          <a:prstGeom prst="ellipse">
            <a:avLst/>
          </a:prstGeom>
          <a:blipFill rotWithShape="1">
            <a:blip r:embed="rId13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2" name="Elipse 31"/>
          <p:cNvSpPr/>
          <p:nvPr/>
        </p:nvSpPr>
        <p:spPr>
          <a:xfrm>
            <a:off x="4274849" y="3621535"/>
            <a:ext cx="537284" cy="523914"/>
          </a:xfrm>
          <a:prstGeom prst="ellipse">
            <a:avLst/>
          </a:prstGeom>
          <a:blipFill rotWithShape="1">
            <a:blip r:embed="rId10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3" name="Elipse 62"/>
          <p:cNvSpPr/>
          <p:nvPr/>
        </p:nvSpPr>
        <p:spPr>
          <a:xfrm>
            <a:off x="3518701" y="4418048"/>
            <a:ext cx="534895" cy="523914"/>
          </a:xfrm>
          <a:prstGeom prst="ellipse">
            <a:avLst/>
          </a:prstGeom>
          <a:blipFill rotWithShape="1">
            <a:blip r:embed="rId16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8" name="Elipse 67"/>
          <p:cNvSpPr/>
          <p:nvPr/>
        </p:nvSpPr>
        <p:spPr>
          <a:xfrm>
            <a:off x="5035512" y="4438746"/>
            <a:ext cx="534895" cy="523914"/>
          </a:xfrm>
          <a:prstGeom prst="ellipse">
            <a:avLst/>
          </a:prstGeom>
          <a:blipFill rotWithShape="1">
            <a:blip r:embed="rId4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5" name="Elipse 74"/>
          <p:cNvSpPr/>
          <p:nvPr/>
        </p:nvSpPr>
        <p:spPr>
          <a:xfrm>
            <a:off x="6533142" y="4418048"/>
            <a:ext cx="534895" cy="523914"/>
          </a:xfrm>
          <a:prstGeom prst="ellipse">
            <a:avLst/>
          </a:prstGeom>
          <a:blipFill rotWithShape="1">
            <a:blip r:embed="rId4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9" name="Elipse 78"/>
          <p:cNvSpPr/>
          <p:nvPr/>
        </p:nvSpPr>
        <p:spPr>
          <a:xfrm>
            <a:off x="8058534" y="4424143"/>
            <a:ext cx="534895" cy="523914"/>
          </a:xfrm>
          <a:prstGeom prst="ellipse">
            <a:avLst/>
          </a:prstGeom>
          <a:blipFill rotWithShape="1">
            <a:blip r:embed="rId16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7" name="Elipse 76"/>
          <p:cNvSpPr/>
          <p:nvPr/>
        </p:nvSpPr>
        <p:spPr>
          <a:xfrm>
            <a:off x="6544953" y="4418048"/>
            <a:ext cx="534895" cy="523914"/>
          </a:xfrm>
          <a:prstGeom prst="ellipse">
            <a:avLst/>
          </a:prstGeom>
          <a:blipFill rotWithShape="1">
            <a:blip r:embed="rId4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5" name="Elipse 54"/>
          <p:cNvSpPr/>
          <p:nvPr/>
        </p:nvSpPr>
        <p:spPr>
          <a:xfrm>
            <a:off x="6541733" y="4418048"/>
            <a:ext cx="534895" cy="523914"/>
          </a:xfrm>
          <a:prstGeom prst="ellipse">
            <a:avLst/>
          </a:prstGeom>
          <a:blipFill rotWithShape="1">
            <a:blip r:embed="rId17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8" name="Elipse 77"/>
          <p:cNvSpPr/>
          <p:nvPr/>
        </p:nvSpPr>
        <p:spPr>
          <a:xfrm>
            <a:off x="5026921" y="4428397"/>
            <a:ext cx="534895" cy="523914"/>
          </a:xfrm>
          <a:prstGeom prst="ellipse">
            <a:avLst/>
          </a:prstGeom>
          <a:blipFill rotWithShape="1">
            <a:blip r:embed="rId4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6" name="Elipse 55"/>
          <p:cNvSpPr/>
          <p:nvPr/>
        </p:nvSpPr>
        <p:spPr>
          <a:xfrm>
            <a:off x="5026921" y="4418048"/>
            <a:ext cx="534895" cy="523914"/>
          </a:xfrm>
          <a:prstGeom prst="ellipse">
            <a:avLst/>
          </a:prstGeom>
          <a:blipFill rotWithShape="1">
            <a:blip r:embed="rId17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1" name="Elipse 80"/>
          <p:cNvSpPr/>
          <p:nvPr/>
        </p:nvSpPr>
        <p:spPr>
          <a:xfrm>
            <a:off x="8035431" y="4399763"/>
            <a:ext cx="534895" cy="523914"/>
          </a:xfrm>
          <a:prstGeom prst="ellipse">
            <a:avLst/>
          </a:prstGeom>
          <a:blipFill rotWithShape="1">
            <a:blip r:embed="rId16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3" name="Elipse 52"/>
          <p:cNvSpPr/>
          <p:nvPr/>
        </p:nvSpPr>
        <p:spPr>
          <a:xfrm>
            <a:off x="8043625" y="4418048"/>
            <a:ext cx="534895" cy="523914"/>
          </a:xfrm>
          <a:prstGeom prst="ellipse">
            <a:avLst/>
          </a:prstGeom>
          <a:blipFill rotWithShape="1">
            <a:blip r:embed="rId4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4" name="Elipse 53"/>
          <p:cNvSpPr/>
          <p:nvPr/>
        </p:nvSpPr>
        <p:spPr>
          <a:xfrm>
            <a:off x="3502411" y="4418048"/>
            <a:ext cx="534895" cy="523914"/>
          </a:xfrm>
          <a:prstGeom prst="ellipse">
            <a:avLst/>
          </a:prstGeom>
          <a:blipFill rotWithShape="1">
            <a:blip r:embed="rId4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3" name="Elipse 82"/>
          <p:cNvSpPr/>
          <p:nvPr/>
        </p:nvSpPr>
        <p:spPr>
          <a:xfrm>
            <a:off x="2034759" y="4418048"/>
            <a:ext cx="534894" cy="523914"/>
          </a:xfrm>
          <a:prstGeom prst="ellipse">
            <a:avLst/>
          </a:prstGeom>
          <a:blipFill rotWithShape="1">
            <a:blip r:embed="rId7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2" name="Elipse 81"/>
          <p:cNvSpPr/>
          <p:nvPr/>
        </p:nvSpPr>
        <p:spPr>
          <a:xfrm>
            <a:off x="2027835" y="4418048"/>
            <a:ext cx="534894" cy="523914"/>
          </a:xfrm>
          <a:prstGeom prst="ellipse">
            <a:avLst/>
          </a:prstGeom>
          <a:blipFill rotWithShape="1">
            <a:blip r:embed="rId7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1" name="Elipse 50"/>
          <p:cNvSpPr/>
          <p:nvPr/>
        </p:nvSpPr>
        <p:spPr>
          <a:xfrm>
            <a:off x="2031988" y="4418048"/>
            <a:ext cx="534894" cy="523914"/>
          </a:xfrm>
          <a:prstGeom prst="ellipse">
            <a:avLst/>
          </a:prstGeom>
          <a:blipFill rotWithShape="1">
            <a:blip r:embed="rId15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4" name="Elipse 83"/>
          <p:cNvSpPr/>
          <p:nvPr/>
        </p:nvSpPr>
        <p:spPr>
          <a:xfrm>
            <a:off x="9529129" y="4418048"/>
            <a:ext cx="534894" cy="523914"/>
          </a:xfrm>
          <a:prstGeom prst="ellipse">
            <a:avLst/>
          </a:prstGeom>
          <a:blipFill rotWithShape="1">
            <a:blip r:embed="rId7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2" name="Elipse 51"/>
          <p:cNvSpPr/>
          <p:nvPr/>
        </p:nvSpPr>
        <p:spPr>
          <a:xfrm>
            <a:off x="9512839" y="4431300"/>
            <a:ext cx="534894" cy="523914"/>
          </a:xfrm>
          <a:prstGeom prst="ellipse">
            <a:avLst/>
          </a:prstGeom>
          <a:blipFill rotWithShape="1">
            <a:blip r:embed="rId15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6" name="Elipse 75"/>
          <p:cNvSpPr/>
          <p:nvPr/>
        </p:nvSpPr>
        <p:spPr>
          <a:xfrm>
            <a:off x="8766629" y="5241474"/>
            <a:ext cx="534895" cy="523914"/>
          </a:xfrm>
          <a:prstGeom prst="ellipse">
            <a:avLst/>
          </a:prstGeom>
          <a:blipFill rotWithShape="1">
            <a:blip r:embed="rId5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5" name="Elipse 84"/>
          <p:cNvSpPr/>
          <p:nvPr/>
        </p:nvSpPr>
        <p:spPr>
          <a:xfrm>
            <a:off x="7256485" y="5241474"/>
            <a:ext cx="534895" cy="523914"/>
          </a:xfrm>
          <a:prstGeom prst="ellipse">
            <a:avLst/>
          </a:prstGeom>
          <a:blipFill rotWithShape="1">
            <a:blip r:embed="rId3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6" name="Elipse 85"/>
          <p:cNvSpPr/>
          <p:nvPr/>
        </p:nvSpPr>
        <p:spPr>
          <a:xfrm>
            <a:off x="5798620" y="5233045"/>
            <a:ext cx="534895" cy="523914"/>
          </a:xfrm>
          <a:prstGeom prst="ellipse">
            <a:avLst/>
          </a:prstGeom>
          <a:blipFill rotWithShape="1">
            <a:blip r:embed="rId4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7" name="Elipse 86"/>
          <p:cNvSpPr/>
          <p:nvPr/>
        </p:nvSpPr>
        <p:spPr>
          <a:xfrm>
            <a:off x="1264161" y="5226039"/>
            <a:ext cx="534895" cy="523914"/>
          </a:xfrm>
          <a:prstGeom prst="ellipse">
            <a:avLst/>
          </a:prstGeom>
          <a:blipFill rotWithShape="1">
            <a:blip r:embed="rId6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6" name="Elipse 65"/>
          <p:cNvSpPr/>
          <p:nvPr/>
        </p:nvSpPr>
        <p:spPr>
          <a:xfrm>
            <a:off x="1267653" y="5228222"/>
            <a:ext cx="534894" cy="523914"/>
          </a:xfrm>
          <a:prstGeom prst="ellipse">
            <a:avLst/>
          </a:prstGeom>
          <a:blipFill rotWithShape="1">
            <a:blip r:embed="rId7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1" name="Elipse 70"/>
          <p:cNvSpPr/>
          <p:nvPr/>
        </p:nvSpPr>
        <p:spPr>
          <a:xfrm>
            <a:off x="4269198" y="5226039"/>
            <a:ext cx="534895" cy="523914"/>
          </a:xfrm>
          <a:prstGeom prst="ellipse">
            <a:avLst/>
          </a:prstGeom>
          <a:blipFill rotWithShape="1">
            <a:blip r:embed="rId18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4" name="Elipse 73"/>
          <p:cNvSpPr/>
          <p:nvPr/>
        </p:nvSpPr>
        <p:spPr>
          <a:xfrm>
            <a:off x="5792194" y="5226039"/>
            <a:ext cx="534895" cy="523914"/>
          </a:xfrm>
          <a:prstGeom prst="ellipse">
            <a:avLst/>
          </a:prstGeom>
          <a:blipFill rotWithShape="1">
            <a:blip r:embed="rId17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2" name="Elipse 71"/>
          <p:cNvSpPr/>
          <p:nvPr/>
        </p:nvSpPr>
        <p:spPr>
          <a:xfrm>
            <a:off x="7256096" y="5226039"/>
            <a:ext cx="534895" cy="523914"/>
          </a:xfrm>
          <a:prstGeom prst="ellipse">
            <a:avLst/>
          </a:prstGeom>
          <a:blipFill rotWithShape="1">
            <a:blip r:embed="rId18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8" name="Elipse 87"/>
          <p:cNvSpPr/>
          <p:nvPr/>
        </p:nvSpPr>
        <p:spPr>
          <a:xfrm>
            <a:off x="10276931" y="5226039"/>
            <a:ext cx="534895" cy="523914"/>
          </a:xfrm>
          <a:prstGeom prst="ellipse">
            <a:avLst/>
          </a:prstGeom>
          <a:blipFill rotWithShape="1">
            <a:blip r:embed="rId6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9" name="Elipse 88"/>
          <p:cNvSpPr/>
          <p:nvPr/>
        </p:nvSpPr>
        <p:spPr>
          <a:xfrm>
            <a:off x="10276931" y="5226039"/>
            <a:ext cx="534895" cy="523914"/>
          </a:xfrm>
          <a:prstGeom prst="ellipse">
            <a:avLst/>
          </a:prstGeom>
          <a:blipFill rotWithShape="1">
            <a:blip r:embed="rId6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7" name="Elipse 66"/>
          <p:cNvSpPr/>
          <p:nvPr/>
        </p:nvSpPr>
        <p:spPr>
          <a:xfrm>
            <a:off x="10264079" y="5228222"/>
            <a:ext cx="534894" cy="523914"/>
          </a:xfrm>
          <a:prstGeom prst="ellipse">
            <a:avLst/>
          </a:prstGeom>
          <a:blipFill rotWithShape="1">
            <a:blip r:embed="rId7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8" name="Elipse 97"/>
          <p:cNvSpPr/>
          <p:nvPr/>
        </p:nvSpPr>
        <p:spPr>
          <a:xfrm>
            <a:off x="5026920" y="6021280"/>
            <a:ext cx="534895" cy="523914"/>
          </a:xfrm>
          <a:prstGeom prst="ellipse">
            <a:avLst/>
          </a:prstGeom>
          <a:blipFill rotWithShape="1">
            <a:blip r:embed="rId19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9" name="Elipse 98"/>
          <p:cNvSpPr/>
          <p:nvPr/>
        </p:nvSpPr>
        <p:spPr>
          <a:xfrm>
            <a:off x="6541733" y="6021280"/>
            <a:ext cx="534895" cy="523914"/>
          </a:xfrm>
          <a:prstGeom prst="ellipse">
            <a:avLst/>
          </a:prstGeom>
          <a:blipFill rotWithShape="1">
            <a:blip r:embed="rId19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0" name="Elipse 99"/>
          <p:cNvSpPr/>
          <p:nvPr/>
        </p:nvSpPr>
        <p:spPr>
          <a:xfrm>
            <a:off x="9529129" y="6025911"/>
            <a:ext cx="534895" cy="523914"/>
          </a:xfrm>
          <a:prstGeom prst="ellipse">
            <a:avLst/>
          </a:prstGeom>
          <a:blipFill rotWithShape="1">
            <a:blip r:embed="rId20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1" name="Elipse 100"/>
          <p:cNvSpPr/>
          <p:nvPr/>
        </p:nvSpPr>
        <p:spPr>
          <a:xfrm>
            <a:off x="2034759" y="6025911"/>
            <a:ext cx="534895" cy="523914"/>
          </a:xfrm>
          <a:prstGeom prst="ellipse">
            <a:avLst/>
          </a:prstGeom>
          <a:blipFill rotWithShape="1">
            <a:blip r:embed="rId20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2" name="Elipse 101"/>
          <p:cNvSpPr/>
          <p:nvPr/>
        </p:nvSpPr>
        <p:spPr>
          <a:xfrm>
            <a:off x="10929044" y="5976830"/>
            <a:ext cx="534895" cy="523914"/>
          </a:xfrm>
          <a:prstGeom prst="ellipse">
            <a:avLst/>
          </a:prstGeom>
          <a:blipFill rotWithShape="1">
            <a:blip r:embed="rId6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3" name="Elipse 102"/>
          <p:cNvSpPr/>
          <p:nvPr/>
        </p:nvSpPr>
        <p:spPr>
          <a:xfrm>
            <a:off x="626453" y="6021280"/>
            <a:ext cx="534895" cy="523914"/>
          </a:xfrm>
          <a:prstGeom prst="ellipse">
            <a:avLst/>
          </a:prstGeom>
          <a:blipFill rotWithShape="1">
            <a:blip r:embed="rId6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4" name="Elipse 103"/>
          <p:cNvSpPr/>
          <p:nvPr/>
        </p:nvSpPr>
        <p:spPr>
          <a:xfrm>
            <a:off x="8035430" y="6008127"/>
            <a:ext cx="534895" cy="523914"/>
          </a:xfrm>
          <a:prstGeom prst="ellipse">
            <a:avLst/>
          </a:prstGeom>
          <a:blipFill rotWithShape="1">
            <a:blip r:embed="rId21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5" name="Elipse 104"/>
          <p:cNvSpPr/>
          <p:nvPr/>
        </p:nvSpPr>
        <p:spPr>
          <a:xfrm>
            <a:off x="3506268" y="6021280"/>
            <a:ext cx="534895" cy="523914"/>
          </a:xfrm>
          <a:prstGeom prst="ellipse">
            <a:avLst/>
          </a:prstGeom>
          <a:blipFill rotWithShape="1">
            <a:blip r:embed="rId21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CuadroTexto 1"/>
          <p:cNvSpPr txBox="1"/>
          <p:nvPr/>
        </p:nvSpPr>
        <p:spPr>
          <a:xfrm>
            <a:off x="626451" y="600748"/>
            <a:ext cx="1167156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chemeClr val="bg1"/>
                </a:solidFill>
              </a:rPr>
              <a:t>                                                                                         128/128</a:t>
            </a:r>
          </a:p>
          <a:p>
            <a:endParaRPr lang="es-CL" dirty="0">
              <a:solidFill>
                <a:schemeClr val="bg1"/>
              </a:solidFill>
            </a:endParaRPr>
          </a:p>
          <a:p>
            <a:r>
              <a:rPr lang="es-CL" dirty="0">
                <a:solidFill>
                  <a:schemeClr val="bg1"/>
                </a:solidFill>
              </a:rPr>
              <a:t> </a:t>
            </a:r>
          </a:p>
          <a:p>
            <a:r>
              <a:rPr lang="es-CL" dirty="0">
                <a:solidFill>
                  <a:schemeClr val="bg1"/>
                </a:solidFill>
              </a:rPr>
              <a:t>                                                                             1/2                    1/2</a:t>
            </a:r>
          </a:p>
          <a:p>
            <a:endParaRPr lang="es-CL" dirty="0">
              <a:solidFill>
                <a:schemeClr val="bg1"/>
              </a:solidFill>
            </a:endParaRPr>
          </a:p>
          <a:p>
            <a:r>
              <a:rPr lang="es-CL" dirty="0">
                <a:solidFill>
                  <a:schemeClr val="bg1"/>
                </a:solidFill>
              </a:rPr>
              <a:t>                                                                  1/4                   2/4                1/4</a:t>
            </a:r>
          </a:p>
          <a:p>
            <a:endParaRPr lang="es-CL" dirty="0">
              <a:solidFill>
                <a:schemeClr val="bg1"/>
              </a:solidFill>
            </a:endParaRPr>
          </a:p>
          <a:p>
            <a:r>
              <a:rPr lang="es-CL" dirty="0">
                <a:solidFill>
                  <a:schemeClr val="bg1"/>
                </a:solidFill>
              </a:rPr>
              <a:t>                                                       </a:t>
            </a:r>
          </a:p>
          <a:p>
            <a:r>
              <a:rPr lang="es-CL" dirty="0">
                <a:solidFill>
                  <a:schemeClr val="bg1"/>
                </a:solidFill>
              </a:rPr>
              <a:t>                                                      1/8                  3/8                    3/8               1/8</a:t>
            </a:r>
          </a:p>
          <a:p>
            <a:endParaRPr lang="es-CL" dirty="0">
              <a:solidFill>
                <a:schemeClr val="bg1"/>
              </a:solidFill>
            </a:endParaRPr>
          </a:p>
          <a:p>
            <a:r>
              <a:rPr lang="es-CL" dirty="0">
                <a:solidFill>
                  <a:schemeClr val="bg1"/>
                </a:solidFill>
              </a:rPr>
              <a:t>              </a:t>
            </a:r>
          </a:p>
          <a:p>
            <a:r>
              <a:rPr lang="es-CL" dirty="0">
                <a:solidFill>
                  <a:schemeClr val="bg1"/>
                </a:solidFill>
              </a:rPr>
              <a:t>                                           1/16               4/16                  6/16              4/16               1/16 </a:t>
            </a:r>
          </a:p>
          <a:p>
            <a:r>
              <a:rPr lang="es-CL" dirty="0">
                <a:solidFill>
                  <a:schemeClr val="bg1"/>
                </a:solidFill>
              </a:rPr>
              <a:t>                </a:t>
            </a:r>
          </a:p>
          <a:p>
            <a:endParaRPr lang="es-CL" dirty="0">
              <a:solidFill>
                <a:schemeClr val="bg1"/>
              </a:solidFill>
            </a:endParaRPr>
          </a:p>
          <a:p>
            <a:r>
              <a:rPr lang="es-CL" dirty="0">
                <a:solidFill>
                  <a:schemeClr val="bg1"/>
                </a:solidFill>
              </a:rPr>
              <a:t>                              1/32                5/32                10/32              10/32              5/32                1/32</a:t>
            </a:r>
          </a:p>
          <a:p>
            <a:r>
              <a:rPr lang="es-CL" dirty="0">
                <a:solidFill>
                  <a:schemeClr val="bg1"/>
                </a:solidFill>
              </a:rPr>
              <a:t>                              </a:t>
            </a:r>
          </a:p>
          <a:p>
            <a:endParaRPr lang="es-CL" dirty="0">
              <a:solidFill>
                <a:schemeClr val="bg1"/>
              </a:solidFill>
            </a:endParaRPr>
          </a:p>
          <a:p>
            <a:r>
              <a:rPr lang="es-CL" dirty="0">
                <a:solidFill>
                  <a:schemeClr val="bg1"/>
                </a:solidFill>
              </a:rPr>
              <a:t>                   1/64               6/64                15/64              20/64              15/64              6/64                1/64</a:t>
            </a:r>
          </a:p>
          <a:p>
            <a:endParaRPr lang="es-CL" dirty="0">
              <a:solidFill>
                <a:schemeClr val="bg1"/>
              </a:solidFill>
            </a:endParaRPr>
          </a:p>
          <a:p>
            <a:r>
              <a:rPr lang="es-CL" dirty="0">
                <a:solidFill>
                  <a:schemeClr val="bg1"/>
                </a:solidFill>
              </a:rPr>
              <a:t>        </a:t>
            </a:r>
          </a:p>
          <a:p>
            <a:r>
              <a:rPr lang="es-CL" dirty="0">
                <a:solidFill>
                  <a:schemeClr val="bg1"/>
                </a:solidFill>
              </a:rPr>
              <a:t>       /128               /128                /128                /128                /128                /128                /128             /128</a:t>
            </a:r>
          </a:p>
        </p:txBody>
      </p:sp>
      <p:sp>
        <p:nvSpPr>
          <p:cNvPr id="107" name="Rectángulo 106"/>
          <p:cNvSpPr/>
          <p:nvPr/>
        </p:nvSpPr>
        <p:spPr>
          <a:xfrm>
            <a:off x="164839" y="544528"/>
            <a:ext cx="489749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Las 128 Hormigas</a:t>
            </a:r>
          </a:p>
        </p:txBody>
      </p:sp>
    </p:spTree>
    <p:extLst>
      <p:ext uri="{BB962C8B-B14F-4D97-AF65-F5344CB8AC3E}">
        <p14:creationId xmlns:p14="http://schemas.microsoft.com/office/powerpoint/2010/main" val="114307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974558" y="2208702"/>
            <a:ext cx="1039528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Si el experimento conduce a un espacio </a:t>
            </a:r>
            <a:r>
              <a:rPr lang="es-ES" sz="28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muestral</a:t>
            </a:r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finito con n resultados posibles, Ω = {ω1, ω2, . . . , </a:t>
            </a:r>
            <a:r>
              <a:rPr lang="es-ES" sz="28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ωn</a:t>
            </a:r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}, todos ellos igualmente probables,</a:t>
            </a: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la probabilidad de un suceso A que contiene m de estos resultados se obtiene mediante la</a:t>
            </a:r>
          </a:p>
          <a:p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Fórmula:</a:t>
            </a: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799051" y="1101608"/>
            <a:ext cx="496161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L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Regla de </a:t>
            </a:r>
            <a:r>
              <a:rPr lang="es-CL" sz="4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LaPlace</a:t>
            </a:r>
            <a:endParaRPr lang="es-ES" sz="115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1749550" y="4954257"/>
                <a:ext cx="9060616" cy="140128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44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s-ES" sz="44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sz="44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s-ES" sz="44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44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44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# </m:t>
                          </m:r>
                          <m:r>
                            <a:rPr lang="es-ES" sz="44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𝐶𝑎𝑠𝑜𝑠</m:t>
                          </m:r>
                          <m:r>
                            <a:rPr lang="es-ES" sz="44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ES" sz="44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𝑓𝑎𝑣𝑜𝑟𝑎𝑏𝑙𝑒𝑠</m:t>
                          </m:r>
                        </m:num>
                        <m:den>
                          <m:r>
                            <a:rPr lang="es-ES" sz="44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# </m:t>
                          </m:r>
                          <m:r>
                            <a:rPr lang="es-ES" sz="44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𝐶𝑎𝑠𝑜𝑠</m:t>
                          </m:r>
                          <m:r>
                            <a:rPr lang="es-ES" sz="44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ES" sz="44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𝑝𝑜𝑠𝑖𝑏𝑙𝑒𝑠</m:t>
                          </m:r>
                        </m:den>
                      </m:f>
                    </m:oMath>
                  </m:oMathPara>
                </a14:m>
                <a:endParaRPr lang="es-CL" sz="4400" dirty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9550" y="4954257"/>
                <a:ext cx="9060616" cy="140128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7115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3350874" y="990480"/>
            <a:ext cx="522170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Pregunta: </a:t>
            </a: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¿Cuál es la probabilidad que al lanzar 3 monedas se obtengan 2 caras?</a:t>
            </a: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757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3350874" y="990480"/>
            <a:ext cx="522170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Pregunta: </a:t>
            </a: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¿Cuál es la probabilidad que al lanzar 4 monedas se obtengan 2 caras?</a:t>
            </a: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977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3350874" y="990480"/>
            <a:ext cx="522170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Pregunta: </a:t>
            </a: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¿Cuál es la probabilidad que al lanzar 5 monedas se obtengan 2 caras?</a:t>
            </a: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963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3350874" y="990480"/>
            <a:ext cx="522170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Pregunta: </a:t>
            </a: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¿Cuál es la probabilidad que al lanzar 6 monedas se obtengan 2 caras?</a:t>
            </a: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535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3350874" y="990480"/>
            <a:ext cx="522170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Pregunta: </a:t>
            </a: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¿Cuál es la probabilidad que al lanzar 7 monedas se obtengan 2 caras?</a:t>
            </a: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941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453" y="470245"/>
            <a:ext cx="10837486" cy="5986048"/>
          </a:xfrm>
          <a:prstGeom prst="rect">
            <a:avLst/>
          </a:prstGeom>
        </p:spPr>
      </p:pic>
      <p:pic>
        <p:nvPicPr>
          <p:cNvPr id="28" name="Imagen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68888" y="6224379"/>
            <a:ext cx="219075" cy="190500"/>
          </a:xfrm>
          <a:prstGeom prst="rect">
            <a:avLst/>
          </a:prstGeom>
        </p:spPr>
      </p:pic>
      <p:pic>
        <p:nvPicPr>
          <p:cNvPr id="30" name="Imagen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7336" y="6214440"/>
            <a:ext cx="219075" cy="190500"/>
          </a:xfrm>
          <a:prstGeom prst="rect">
            <a:avLst/>
          </a:prstGeom>
        </p:spPr>
      </p:pic>
      <p:pic>
        <p:nvPicPr>
          <p:cNvPr id="34" name="Imagen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6149" y="5407715"/>
            <a:ext cx="219075" cy="190500"/>
          </a:xfrm>
          <a:prstGeom prst="rect">
            <a:avLst/>
          </a:prstGeom>
        </p:spPr>
      </p:pic>
      <p:pic>
        <p:nvPicPr>
          <p:cNvPr id="29" name="Imagen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93961" y="4596742"/>
            <a:ext cx="219075" cy="190500"/>
          </a:xfrm>
          <a:prstGeom prst="rect">
            <a:avLst/>
          </a:prstGeom>
        </p:spPr>
      </p:pic>
      <p:pic>
        <p:nvPicPr>
          <p:cNvPr id="27" name="Imagen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3982" y="5407715"/>
            <a:ext cx="219075" cy="190500"/>
          </a:xfrm>
          <a:prstGeom prst="rect">
            <a:avLst/>
          </a:prstGeom>
        </p:spPr>
      </p:pic>
      <p:pic>
        <p:nvPicPr>
          <p:cNvPr id="31" name="Imagen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9012" y="6213612"/>
            <a:ext cx="219075" cy="19050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5988" y="6220239"/>
            <a:ext cx="219075" cy="190500"/>
          </a:xfrm>
          <a:prstGeom prst="rect">
            <a:avLst/>
          </a:prstGeom>
        </p:spPr>
      </p:pic>
      <p:pic>
        <p:nvPicPr>
          <p:cNvPr id="26" name="Imagen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0210" y="5407715"/>
            <a:ext cx="219075" cy="190500"/>
          </a:xfrm>
          <a:prstGeom prst="rect">
            <a:avLst/>
          </a:prstGeom>
        </p:spPr>
      </p:pic>
      <p:pic>
        <p:nvPicPr>
          <p:cNvPr id="37" name="Imagen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5492" y="4602645"/>
            <a:ext cx="219075" cy="190500"/>
          </a:xfrm>
          <a:prstGeom prst="rect">
            <a:avLst/>
          </a:prstGeom>
        </p:spPr>
      </p:pic>
      <p:pic>
        <p:nvPicPr>
          <p:cNvPr id="25" name="Imagen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0462" y="3790950"/>
            <a:ext cx="219075" cy="190500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5492" y="2975941"/>
            <a:ext cx="219075" cy="190500"/>
          </a:xfrm>
          <a:prstGeom prst="rect">
            <a:avLst/>
          </a:prstGeom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0210" y="3787637"/>
            <a:ext cx="219075" cy="19050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1787" y="4602645"/>
            <a:ext cx="219075" cy="190500"/>
          </a:xfrm>
          <a:prstGeom prst="rect">
            <a:avLst/>
          </a:prstGeom>
        </p:spPr>
      </p:pic>
      <p:pic>
        <p:nvPicPr>
          <p:cNvPr id="36" name="Imagen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5658" y="5407715"/>
            <a:ext cx="219075" cy="190500"/>
          </a:xfrm>
          <a:prstGeom prst="rect">
            <a:avLst/>
          </a:prstGeom>
        </p:spPr>
      </p:pic>
      <p:pic>
        <p:nvPicPr>
          <p:cNvPr id="32" name="Imagen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8078" y="6213612"/>
            <a:ext cx="219075" cy="190500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4663" y="6214440"/>
            <a:ext cx="219075" cy="190500"/>
          </a:xfrm>
          <a:prstGeom prst="rect">
            <a:avLst/>
          </a:prstGeom>
        </p:spPr>
      </p:pic>
      <p:pic>
        <p:nvPicPr>
          <p:cNvPr id="33" name="Imagen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5956" y="5407715"/>
            <a:ext cx="219075" cy="190500"/>
          </a:xfrm>
          <a:prstGeom prst="rect">
            <a:avLst/>
          </a:prstGeom>
        </p:spPr>
      </p:pic>
      <p:pic>
        <p:nvPicPr>
          <p:cNvPr id="38" name="Imagen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8077" y="4594776"/>
            <a:ext cx="219075" cy="190500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078" y="3787637"/>
            <a:ext cx="219075" cy="190500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5038" y="2975941"/>
            <a:ext cx="219075" cy="1905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1509" y="2171130"/>
            <a:ext cx="219075" cy="190500"/>
          </a:xfrm>
          <a:prstGeom prst="rect">
            <a:avLst/>
          </a:prstGeom>
        </p:spPr>
      </p:pic>
      <p:pic>
        <p:nvPicPr>
          <p:cNvPr id="14" name="Imagen 13">
            <a:hlinkClick r:id="" action="ppaction://noaction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1787" y="1349237"/>
            <a:ext cx="219075" cy="19050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5658" y="2171130"/>
            <a:ext cx="219075" cy="1905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8079" y="2975941"/>
            <a:ext cx="219075" cy="190500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5957" y="3776041"/>
            <a:ext cx="219075" cy="190500"/>
          </a:xfrm>
          <a:prstGeom prst="rect">
            <a:avLst/>
          </a:prstGeom>
        </p:spPr>
      </p:pic>
      <p:pic>
        <p:nvPicPr>
          <p:cNvPr id="39" name="Imagen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4662" y="4602645"/>
            <a:ext cx="219075" cy="190500"/>
          </a:xfrm>
          <a:prstGeom prst="rect">
            <a:avLst/>
          </a:prstGeom>
        </p:spPr>
      </p:pic>
      <p:pic>
        <p:nvPicPr>
          <p:cNvPr id="35" name="Imagen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8671" y="5407715"/>
            <a:ext cx="219075" cy="190500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6339" y="6214440"/>
            <a:ext cx="219075" cy="190500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713" y="6214440"/>
            <a:ext cx="219075" cy="190500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592" y="5407715"/>
            <a:ext cx="219075" cy="190500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6340" y="4596742"/>
            <a:ext cx="219075" cy="190500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9120" y="3787637"/>
            <a:ext cx="219075" cy="190500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7625" y="2974440"/>
            <a:ext cx="219075" cy="19050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5957" y="2171130"/>
            <a:ext cx="219075" cy="190500"/>
          </a:xfrm>
          <a:prstGeom prst="rect">
            <a:avLst/>
          </a:prstGeom>
        </p:spPr>
      </p:pic>
      <p:pic>
        <p:nvPicPr>
          <p:cNvPr id="4" name="Imagen 3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5383" y="1357831"/>
            <a:ext cx="219075" cy="190500"/>
          </a:xfrm>
          <a:prstGeom prst="rect">
            <a:avLst/>
          </a:prstGeom>
        </p:spPr>
      </p:pic>
      <p:sp>
        <p:nvSpPr>
          <p:cNvPr id="43" name="Elipse 42"/>
          <p:cNvSpPr/>
          <p:nvPr/>
        </p:nvSpPr>
        <p:spPr>
          <a:xfrm>
            <a:off x="5771362" y="418012"/>
            <a:ext cx="547666" cy="460151"/>
          </a:xfrm>
          <a:prstGeom prst="ellipse">
            <a:avLst/>
          </a:prstGeom>
          <a:blipFill rotWithShape="1">
            <a:blip r:embed="rId5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4" name="Rectángulo 43"/>
          <p:cNvSpPr/>
          <p:nvPr/>
        </p:nvSpPr>
        <p:spPr>
          <a:xfrm>
            <a:off x="895684" y="648087"/>
            <a:ext cx="329609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La Hormiga</a:t>
            </a:r>
          </a:p>
          <a:p>
            <a:pPr algn="ctr"/>
            <a:r>
              <a:rPr lang="es-ES" sz="4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Atrasada</a:t>
            </a:r>
          </a:p>
        </p:txBody>
      </p:sp>
    </p:spTree>
    <p:extLst>
      <p:ext uri="{BB962C8B-B14F-4D97-AF65-F5344CB8AC3E}">
        <p14:creationId xmlns:p14="http://schemas.microsoft.com/office/powerpoint/2010/main" val="2214326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theme1.xml><?xml version="1.0" encoding="utf-8"?>
<a:theme xmlns:a="http://schemas.openxmlformats.org/drawingml/2006/main" name="Dividendo">
  <a:themeElements>
    <a:clrScheme name="Dividendo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o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o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TM03457464[[fn=Dividendo]]</Template>
  <TotalTime>1540</TotalTime>
  <Words>320</Words>
  <Application>Microsoft Office PowerPoint</Application>
  <PresentationFormat>Panorámica</PresentationFormat>
  <Paragraphs>98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9" baseType="lpstr">
      <vt:lpstr>Calibri</vt:lpstr>
      <vt:lpstr>Cambria Math</vt:lpstr>
      <vt:lpstr>Gill Sans MT</vt:lpstr>
      <vt:lpstr>Kristen ITC</vt:lpstr>
      <vt:lpstr>Wingdings 2</vt:lpstr>
      <vt:lpstr>Dividendo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pablo espinosa perez</cp:lastModifiedBy>
  <cp:revision>61</cp:revision>
  <dcterms:created xsi:type="dcterms:W3CDTF">2024-04-22T07:48:57Z</dcterms:created>
  <dcterms:modified xsi:type="dcterms:W3CDTF">2024-07-17T22:21:11Z</dcterms:modified>
</cp:coreProperties>
</file>