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7" r:id="rId3"/>
    <p:sldId id="304" r:id="rId4"/>
    <p:sldId id="282" r:id="rId5"/>
    <p:sldId id="285" r:id="rId6"/>
    <p:sldId id="286" r:id="rId7"/>
    <p:sldId id="293" r:id="rId8"/>
    <p:sldId id="294" r:id="rId9"/>
    <p:sldId id="303" r:id="rId10"/>
    <p:sldId id="275" r:id="rId11"/>
    <p:sldId id="277" r:id="rId12"/>
    <p:sldId id="302" r:id="rId13"/>
    <p:sldId id="278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5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45624" y="432305"/>
            <a:ext cx="113084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Desafío 11, ejercicios de distribución</a:t>
            </a:r>
          </a:p>
          <a:p>
            <a:pPr algn="ctr"/>
            <a:r>
              <a:rPr lang="es-CL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binomial y normal.</a:t>
            </a:r>
            <a:endParaRPr lang="es-E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82588" y="0"/>
            <a:ext cx="8533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1. </a:t>
            </a: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Desviación respecto a la media. </a:t>
            </a:r>
          </a:p>
          <a:p>
            <a:pPr algn="ctr"/>
            <a:endParaRPr lang="es-MX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50900" y="887227"/>
            <a:ext cx="10528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La </a:t>
            </a:r>
            <a:r>
              <a:rPr lang="es-MX" b="1" dirty="0"/>
              <a:t>desviación respecto a la media</a:t>
            </a:r>
            <a:r>
              <a:rPr lang="es-MX" dirty="0"/>
              <a:t> es una medida que indica cuánto se aleja cada valor de un conjunto de datos de la media del conjunto. En otras palabras, te muestra la distancia entre cada dato y el valor promedio de todos los datos. Es una forma de evaluar la variabilidad o dispersión de los datos individuales respecto a su media.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850900" y="2307428"/>
                <a:ext cx="10528300" cy="3369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b="1" dirty="0"/>
                  <a:t>Cálculo de la Desviación Respecto a la Media</a:t>
                </a:r>
              </a:p>
              <a:p>
                <a:r>
                  <a:rPr lang="es-MX" dirty="0"/>
                  <a:t>Para calcular la desviación respecto a la media para cada dato en un conjunto de datos, sigue estos pasos:</a:t>
                </a:r>
              </a:p>
              <a:p>
                <a:pPr>
                  <a:buFont typeface="+mj-lt"/>
                  <a:buAutoNum type="arabicPeriod"/>
                </a:pPr>
                <a:r>
                  <a:rPr lang="es-MX" b="1" dirty="0"/>
                  <a:t> Calcular la Media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r>
                  <a:rPr lang="es-MX" b="1" dirty="0"/>
                  <a:t>):</a:t>
                </a:r>
                <a:r>
                  <a:rPr lang="es-MX" dirty="0"/>
                  <a:t> Encuentra el promedio de todos los valores en el conjunto de datos.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b="1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𝐍</m:t>
                          </m:r>
                        </m:den>
                      </m:f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sSub>
                            <m:sSubPr>
                              <m:ctrlP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MX" dirty="0"/>
              </a:p>
              <a:p>
                <a:r>
                  <a:rPr lang="es-MX" dirty="0"/>
                  <a:t>​Donde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​ es cada valor individual y </a:t>
                </a:r>
                <a14:m>
                  <m:oMath xmlns:m="http://schemas.openxmlformats.org/officeDocument/2006/math">
                    <m:r>
                      <a:rPr lang="es-MX" b="1" dirty="0">
                        <a:latin typeface="Cambria Math" panose="02040503050406030204" pitchFamily="18" charset="0"/>
                      </a:rPr>
                      <m:t>𝐍</m:t>
                    </m:r>
                  </m:oMath>
                </a14:m>
                <a:r>
                  <a:rPr lang="es-MX" dirty="0"/>
                  <a:t> es el número total de datos.</a:t>
                </a:r>
              </a:p>
              <a:p>
                <a:r>
                  <a:rPr lang="es-MX" b="1" dirty="0"/>
                  <a:t>2. Calcular la Desviación para Cada Valor:</a:t>
                </a:r>
                <a:r>
                  <a:rPr lang="es-MX" dirty="0"/>
                  <a:t> Resta la media de cada valor individual para encontrar la desviación.</a:t>
                </a:r>
              </a:p>
              <a:p>
                <a:r>
                  <a:rPr lang="es-MX" dirty="0"/>
                  <a:t>Desviación de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−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endParaRPr lang="es-MX" dirty="0"/>
              </a:p>
              <a:p>
                <a:r>
                  <a:rPr lang="es-MX" dirty="0"/>
                  <a:t>Aquí,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 es el valor individual 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r>
                  <a:rPr lang="es-MX" dirty="0"/>
                  <a:t> es la media del conjunto de datos.</a:t>
                </a: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00" y="2307428"/>
                <a:ext cx="10528300" cy="3369640"/>
              </a:xfrm>
              <a:prstGeom prst="rect">
                <a:avLst/>
              </a:prstGeom>
              <a:blipFill>
                <a:blip r:embed="rId2"/>
                <a:stretch>
                  <a:fillRect l="-637" t="-906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2684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78220" y="0"/>
            <a:ext cx="8533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2. </a:t>
            </a: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Desviación media (DM). </a:t>
            </a:r>
          </a:p>
          <a:p>
            <a:pPr algn="ctr"/>
            <a:endParaRPr lang="es-MX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977680" y="765050"/>
                <a:ext cx="10363420" cy="5815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dirty="0"/>
                  <a:t>La </a:t>
                </a:r>
                <a:r>
                  <a:rPr lang="es-MX" b="1" dirty="0"/>
                  <a:t>desviación media</a:t>
                </a:r>
                <a:r>
                  <a:rPr lang="es-MX" dirty="0"/>
                  <a:t> es una medida de dispersión que cuantifica el promedio de las desviaciones absolutas de los datos con respecto a la media del conjunto. Es una forma de expresar cuánto se desvían, en promedio, los datos individuales de la media. A diferencia de la varianza, que mide la dispersión mediante el cuadrado de las desviaciones, la desviación media usa las desviaciones absolutas, lo que proporciona una interpretación más directa y fácil de entender.</a:t>
                </a:r>
              </a:p>
              <a:p>
                <a:endParaRPr lang="es-MX" dirty="0"/>
              </a:p>
              <a:p>
                <a:r>
                  <a:rPr lang="es-MX" b="1" dirty="0"/>
                  <a:t>Cálculo de la Desviación Media</a:t>
                </a:r>
              </a:p>
              <a:p>
                <a:r>
                  <a:rPr lang="es-MX" dirty="0"/>
                  <a:t>Para calcular la desviación media, sigue estos pasos:</a:t>
                </a:r>
              </a:p>
              <a:p>
                <a:pPr>
                  <a:buFont typeface="+mj-lt"/>
                  <a:buAutoNum type="arabicPeriod"/>
                </a:pPr>
                <a:r>
                  <a:rPr lang="es-MX" b="1" dirty="0"/>
                  <a:t> Calcular la Media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r>
                  <a:rPr lang="es-MX" b="1" dirty="0"/>
                  <a:t>):</a:t>
                </a:r>
                <a:r>
                  <a:rPr lang="es-MX" dirty="0"/>
                  <a:t> Encuentra la media aritmética de los datos.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𝐍</m:t>
                          </m:r>
                        </m:den>
                      </m:f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sSub>
                            <m:sSubPr>
                              <m:ctrlP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MX" dirty="0"/>
              </a:p>
              <a:p>
                <a:r>
                  <a:rPr lang="es-MX" dirty="0"/>
                  <a:t>Donde: </a:t>
                </a:r>
                <a14:m>
                  <m:oMath xmlns:m="http://schemas.openxmlformats.org/officeDocument/2006/math">
                    <m:r>
                      <a:rPr lang="es-MX" b="1" dirty="0">
                        <a:latin typeface="Cambria Math" panose="02040503050406030204" pitchFamily="18" charset="0"/>
                      </a:rPr>
                      <m:t>𝐍</m:t>
                    </m:r>
                  </m:oMath>
                </a14:m>
                <a:r>
                  <a:rPr lang="es-MX" dirty="0"/>
                  <a:t> es el número de datos,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​ es cada valor individual 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r>
                  <a:rPr lang="es-MX" dirty="0"/>
                  <a:t> es la media del conjunto de datos.</a:t>
                </a:r>
              </a:p>
              <a:p>
                <a:r>
                  <a:rPr lang="es-MX" b="1" dirty="0"/>
                  <a:t>2. Calcular las Desviaciones Absolutas:</a:t>
                </a:r>
                <a:r>
                  <a:rPr lang="es-MX" dirty="0"/>
                  <a:t> Resta la media de cada valor individual y toma el valor absoluto de esa diferencia.</a:t>
                </a:r>
              </a:p>
              <a:p>
                <a:pPr algn="ctr"/>
                <a:r>
                  <a:rPr lang="es-MX" dirty="0">
                    <a:ea typeface="Cambria Math" panose="02040503050406030204" pitchFamily="18" charset="0"/>
                  </a:rPr>
                  <a:t>Desviación absoluta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MX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MX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s-MX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MX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s-MX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s-MX" b="0" i="1" dirty="0"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acc>
                            <m:r>
                              <a:rPr lang="es-MX" b="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MX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MX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s-MX" dirty="0"/>
              </a:p>
              <a:p>
                <a:r>
                  <a:rPr lang="es-MX" b="1" dirty="0"/>
                  <a:t>3. Calcular el Promedio de las Desviaciones Absolutas:</a:t>
                </a:r>
                <a:r>
                  <a:rPr lang="es-MX" dirty="0"/>
                  <a:t> Encuentra el promedio de las desviaciones absolutas.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dirty="0">
                          <a:latin typeface="Cambria Math" panose="02040503050406030204" pitchFamily="18" charset="0"/>
                        </a:rPr>
                        <m:t>𝑫𝑴</m:t>
                      </m:r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𝐍</m:t>
                          </m:r>
                        </m:den>
                      </m:f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s-MX" b="1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MX" b="1" dirty="0">
                                          <a:latin typeface="Cambria Math" panose="02040503050406030204" pitchFamily="18" charset="0"/>
                                        </a:rPr>
                                        <m:t>𝐱</m:t>
                                      </m:r>
                                    </m:e>
                                  </m:acc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680" y="765050"/>
                <a:ext cx="10363420" cy="5815951"/>
              </a:xfrm>
              <a:prstGeom prst="rect">
                <a:avLst/>
              </a:prstGeom>
              <a:blipFill>
                <a:blip r:embed="rId2"/>
                <a:stretch>
                  <a:fillRect l="-647" t="-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193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1917920" y="0"/>
                <a:ext cx="8533960" cy="96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8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3. </a:t>
                </a:r>
                <a:r>
                  <a:rPr lang="es-ES" sz="28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Varianza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𝛔</m:t>
                        </m:r>
                      </m:e>
                      <m:sup>
                        <m:r>
                          <a:rPr lang="es-MX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s-ES" sz="28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) </a:t>
                </a:r>
              </a:p>
              <a:p>
                <a:pPr algn="ctr"/>
                <a:endParaRPr lang="es-MX" sz="28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920" y="0"/>
                <a:ext cx="8533960" cy="963854"/>
              </a:xfrm>
              <a:prstGeom prst="rect">
                <a:avLst/>
              </a:prstGeom>
              <a:blipFill>
                <a:blip r:embed="rId2"/>
                <a:stretch>
                  <a:fillRect t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ángulo 1"/>
          <p:cNvSpPr/>
          <p:nvPr/>
        </p:nvSpPr>
        <p:spPr>
          <a:xfrm>
            <a:off x="723900" y="771436"/>
            <a:ext cx="10985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La </a:t>
            </a:r>
            <a:r>
              <a:rPr lang="es-MX" b="1" dirty="0"/>
              <a:t>varianza</a:t>
            </a:r>
            <a:r>
              <a:rPr lang="es-MX" dirty="0"/>
              <a:t> es una medida de cómo se distribuyen los valores de un conjunto de datos alrededor de su media. Específicamente, calcula el promedio de las diferencias cuadradas entre cada valor y la media del conjunto de datos.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723900" y="1862290"/>
                <a:ext cx="10985500" cy="38831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dirty="0"/>
                  <a:t>Para calcular la varianza, sigue estos pasos:</a:t>
                </a:r>
              </a:p>
              <a:p>
                <a:pPr>
                  <a:buFont typeface="+mj-lt"/>
                  <a:buAutoNum type="arabicPeriod"/>
                </a:pPr>
                <a:r>
                  <a:rPr lang="es-MX" b="1" dirty="0"/>
                  <a:t> Calcular la Media:</a:t>
                </a:r>
                <a:r>
                  <a:rPr lang="es-MX" dirty="0"/>
                  <a:t> Encuentra la media aritmética de los datos.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acc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𝐍</m:t>
                          </m:r>
                        </m:den>
                      </m:f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sSub>
                            <m:sSubPr>
                              <m:ctrlP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MX" dirty="0"/>
              </a:p>
              <a:p>
                <a:r>
                  <a:rPr lang="es-MX" dirty="0"/>
                  <a:t>Donde: </a:t>
                </a:r>
                <a14:m>
                  <m:oMath xmlns:m="http://schemas.openxmlformats.org/officeDocument/2006/math">
                    <m:r>
                      <a:rPr lang="es-MX" b="1" dirty="0">
                        <a:latin typeface="Cambria Math" panose="02040503050406030204" pitchFamily="18" charset="0"/>
                      </a:rPr>
                      <m:t>𝐍</m:t>
                    </m:r>
                  </m:oMath>
                </a14:m>
                <a:r>
                  <a:rPr lang="es-MX" dirty="0"/>
                  <a:t> es el número de datos,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​ es cada valor individual 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r>
                  <a:rPr lang="es-MX" dirty="0"/>
                  <a:t> es la media del conjunto de datos.</a:t>
                </a:r>
              </a:p>
              <a:p>
                <a:r>
                  <a:rPr lang="es-MX" b="1" dirty="0"/>
                  <a:t>2. Calcular las Diferencias Cuadradas:</a:t>
                </a:r>
                <a:r>
                  <a:rPr lang="es-MX" dirty="0"/>
                  <a:t> Resta la media de cada valor y eleva al cuadrado la diferencia.</a:t>
                </a:r>
              </a:p>
              <a:p>
                <a:r>
                  <a:rPr lang="es-MX" dirty="0"/>
                  <a:t>Desviación de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MX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s-MX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s-MX" dirty="0"/>
                          <m:t>−</m:t>
                        </m:r>
                        <m:acc>
                          <m:accPr>
                            <m:chr m:val="̅"/>
                            <m:ctrlPr>
                              <a:rPr lang="es-MX" b="1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MX" b="1" dirty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acc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s-MX" dirty="0"/>
              </a:p>
              <a:p>
                <a:r>
                  <a:rPr lang="es-MX" b="1" dirty="0"/>
                  <a:t>3. Promediar las Diferencias Cuadradas:</a:t>
                </a:r>
                <a:r>
                  <a:rPr lang="es-MX" dirty="0"/>
                  <a:t> Encuentra el promedio de estas diferencias cuadradas. Esto es la varianza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𝛔</m:t>
                        </m:r>
                      </m:e>
                      <m:sup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s-MX" dirty="0"/>
                  <a:t>) y se calcula como: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𝛔</m:t>
                          </m:r>
                        </m:e>
                        <m:sup>
                          <m:r>
                            <a:rPr lang="es-MX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𝐍</m:t>
                          </m:r>
                        </m:den>
                      </m:f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sSup>
                            <m:sSupPr>
                              <m:ctrlPr>
                                <a:rPr lang="es-MX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s-MX" dirty="0"/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MX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MX" b="1" dirty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</m:acc>
                              <m:r>
                                <a:rPr lang="es-MX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MX" dirty="0"/>
              </a:p>
              <a:p>
                <a:r>
                  <a:rPr lang="es-MX" dirty="0"/>
                  <a:t>Donde: </a:t>
                </a:r>
                <a14:m>
                  <m:oMath xmlns:m="http://schemas.openxmlformats.org/officeDocument/2006/math">
                    <m:r>
                      <a:rPr lang="es-MX" b="1" dirty="0">
                        <a:latin typeface="Cambria Math" panose="02040503050406030204" pitchFamily="18" charset="0"/>
                      </a:rPr>
                      <m:t>𝐍</m:t>
                    </m:r>
                  </m:oMath>
                </a14:m>
                <a:r>
                  <a:rPr lang="es-MX" dirty="0"/>
                  <a:t> es el número de datos,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MX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s-MX" dirty="0"/>
                  <a:t>​ es cada valor individual 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b="1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acc>
                  </m:oMath>
                </a14:m>
                <a:r>
                  <a:rPr lang="es-MX" dirty="0"/>
                  <a:t> es la media del conjunto de datos.</a:t>
                </a:r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1862290"/>
                <a:ext cx="10985500" cy="3883179"/>
              </a:xfrm>
              <a:prstGeom prst="rect">
                <a:avLst/>
              </a:prstGeom>
              <a:blipFill>
                <a:blip r:embed="rId3"/>
                <a:stretch>
                  <a:fillRect l="-610" t="-628" b="-172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588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02020" y="0"/>
            <a:ext cx="8533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4. </a:t>
            </a: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Desviación estándar. </a:t>
            </a:r>
          </a:p>
          <a:p>
            <a:pPr algn="ctr"/>
            <a:endParaRPr lang="es-MX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762220" y="794246"/>
                <a:ext cx="10921780" cy="37185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dirty="0"/>
                  <a:t>La </a:t>
                </a:r>
                <a:r>
                  <a:rPr lang="es-MX" b="1" dirty="0"/>
                  <a:t>desviación estándar</a:t>
                </a:r>
                <a:r>
                  <a:rPr lang="es-MX" dirty="0"/>
                  <a:t> es una medida estadística que indica cuánto se dispersan o se desvían los valores de un conjunto de datos con respecto a su media. Es una medida de la variabilidad o dispersión de los datos y se usa ampliamente en estadística y análisis de datos para entender la distribución de los datos.</a:t>
                </a:r>
              </a:p>
              <a:p>
                <a:endParaRPr lang="es-MX" dirty="0"/>
              </a:p>
              <a:p>
                <a:r>
                  <a:rPr lang="es-MX" b="1" dirty="0"/>
                  <a:t>Cálculo de la Desviación Estándar</a:t>
                </a:r>
              </a:p>
              <a:p>
                <a:r>
                  <a:rPr lang="es-MX" dirty="0"/>
                  <a:t>Para calcular la desviación estándar, sigue estos pasos:</a:t>
                </a:r>
              </a:p>
              <a:p>
                <a:r>
                  <a:rPr lang="es-MX" b="1" dirty="0"/>
                  <a:t>1. Calcular la Varianza:</a:t>
                </a:r>
                <a:r>
                  <a:rPr lang="es-MX" dirty="0"/>
                  <a:t> Encuentra el promedio de estas diferencias cuadradas. Esto se llama varianza.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𝛔</m:t>
                          </m:r>
                        </m:e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MX" b="1" dirty="0">
                              <a:latin typeface="Cambria Math" panose="02040503050406030204" pitchFamily="18" charset="0"/>
                            </a:rPr>
                            <m:t>𝐍</m:t>
                          </m:r>
                        </m:den>
                      </m:f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sSup>
                            <m:sSupPr>
                              <m:ctrlP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s-MX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s-MX" dirty="0"/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MX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MX" b="1" dirty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</m:acc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MX" dirty="0"/>
              </a:p>
              <a:p>
                <a:r>
                  <a:rPr lang="es-MX" b="1" dirty="0"/>
                  <a:t>2. Calcular la Desviación Estándar:</a:t>
                </a:r>
                <a:r>
                  <a:rPr lang="es-MX" dirty="0"/>
                  <a:t> Toma la raíz cuadrada de la varianza para obtener la desviación estándar.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𝛔</m:t>
                      </m:r>
                      <m:r>
                        <a:rPr lang="es-MX" b="1" dirty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1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𝛔</m:t>
                              </m:r>
                            </m:e>
                            <m:sup>
                              <m:r>
                                <a:rPr lang="es-MX" b="1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20" y="794246"/>
                <a:ext cx="10921780" cy="3718582"/>
              </a:xfrm>
              <a:prstGeom prst="rect">
                <a:avLst/>
              </a:prstGeom>
              <a:blipFill>
                <a:blip r:embed="rId3"/>
                <a:stretch>
                  <a:fillRect l="-446" t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924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0" y="225287"/>
            <a:ext cx="12013015" cy="63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29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831160"/>
            <a:ext cx="7448550" cy="56197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-802641" y="0"/>
            <a:ext cx="8533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 general consideraremos que…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MX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2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44387" y="0"/>
            <a:ext cx="9122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 normal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959781" y="778013"/>
            <a:ext cx="107266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Problema 1: 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Una fábrica produce piezas mecánicas con un diámetro que sigue una distribución normal con una media de 50 mm y una desviación estándar de 2 </a:t>
            </a:r>
            <a:r>
              <a:rPr lang="es-ES" sz="28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mm.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a) Calcular la probabilidad de que una pieza seleccionada al azar tenga un diámetro entre 48 mm y 52 </a:t>
            </a:r>
            <a:r>
              <a:rPr lang="es-ES" sz="28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mm.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b) Determinar el menor diámetro posible por debajo del cual se encuentra el 93% de las piezas.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C) Si se seleccionan 10 piezas al azar, ¿cuál es la probabilidad de que al menos 7 tengan un diámetro mayor que 49 mm?</a:t>
            </a:r>
          </a:p>
          <a:p>
            <a:pPr algn="ctr"/>
            <a:endParaRPr lang="es-MX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54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5181" y="1013037"/>
            <a:ext cx="11674549" cy="454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Media: La media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el valor central de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normal, la media divide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dos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partes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iguales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0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Mediana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: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mediana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el valor que divide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dos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partes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iguales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normal,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mediana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está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misma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posición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que la media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debido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a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simetría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0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Moda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: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moda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es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el valor que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ocurre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con mayor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frecuencia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normal,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moda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también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se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encuentra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el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mismo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punto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que la media y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mediana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porque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la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tiene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única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"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cima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"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su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</a:t>
            </a:r>
            <a:r>
              <a:rPr lang="en-US" altLang="en-US" sz="2000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centro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altLang="en-US" sz="20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 una distribución normal, la media, la mediana y la moda son iguales. Esta propiedad es una característica fundamental de la distribución normal, también conocida como “distribución gaussiana”. </a:t>
            </a:r>
            <a:endParaRPr lang="en-US" altLang="en-US" sz="20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44387" y="0"/>
            <a:ext cx="9122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Medidas de tendencia central:</a:t>
            </a:r>
          </a:p>
        </p:txBody>
      </p:sp>
    </p:spTree>
    <p:extLst>
      <p:ext uri="{BB962C8B-B14F-4D97-AF65-F5344CB8AC3E}">
        <p14:creationId xmlns:p14="http://schemas.microsoft.com/office/powerpoint/2010/main" val="129132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702020" y="0"/>
                <a:ext cx="853396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8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Tipificación o estandarización (</a:t>
                </a:r>
                <a14:m>
                  <m:oMath xmlns:m="http://schemas.openxmlformats.org/officeDocument/2006/math">
                    <m:r>
                      <a:rPr lang="es-MX" sz="28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s-MX" sz="28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)</a:t>
                </a:r>
                <a:endParaRPr lang="es-ES" sz="28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  <a:p>
                <a:pPr algn="ctr"/>
                <a:endParaRPr lang="es-MX" sz="28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020" y="0"/>
                <a:ext cx="8533960" cy="954107"/>
              </a:xfrm>
              <a:prstGeom prst="rect">
                <a:avLst/>
              </a:prstGeom>
              <a:blipFill>
                <a:blip r:embed="rId3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1155146" y="4782543"/>
                <a:ext cx="10640909" cy="1463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24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Para convertir un valor en un Puntaje Estándar:</a:t>
                </a:r>
                <a:br>
                  <a:rPr lang="es-MX" sz="24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</a:br>
                <a:r>
                  <a:rPr lang="es-MX" sz="2400" dirty="0">
                    <a:solidFill>
                      <a:schemeClr val="accent2">
                        <a:lumMod val="50000"/>
                      </a:schemeClr>
                    </a:solidFill>
                    <a:latin typeface="Kristen ITC" panose="03050502040202030202" pitchFamily="66" charset="0"/>
                  </a:rPr>
                  <a:t>primero  se resta la media, y luego se divide por la desviación estándar: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4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MX" sz="240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MX" sz="24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24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240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MX" sz="240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MX" sz="240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sz="240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s-MX" sz="240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s-MX" sz="24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146" y="4782543"/>
                <a:ext cx="10640909" cy="1463478"/>
              </a:xfrm>
              <a:prstGeom prst="rect">
                <a:avLst/>
              </a:prstGeom>
              <a:blipFill>
                <a:blip r:embed="rId4"/>
                <a:stretch>
                  <a:fillRect l="-859" t="-3333" r="-80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305" y="954107"/>
            <a:ext cx="1133475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2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4" y="1493837"/>
            <a:ext cx="9686925" cy="48434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95191" y="0"/>
            <a:ext cx="6961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Tipificaciones distribución normal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4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0" y="225287"/>
            <a:ext cx="12013015" cy="63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2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2064" y="678424"/>
            <a:ext cx="114117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Problema 2: 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 examen estandarizado tiene una distribución normal de puntajes con una media de 75 puntos. Un estudiante que obtuvo 90 puntos se encuentra exactamente en el percentil 95.</a:t>
            </a:r>
          </a:p>
          <a:p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a) Determinar la desviación estándar de los puntajes en el examen.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b) Calcular la probabilidad de que un estudiante seleccionado al azar obtenga un puntaje entre 70 y 85 puntos.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c) Si se seleccionan 8 estudiantes al azar, ¿cuál es la probabilidad de que exactamente 2 de ellos obtengan más de 85 puntos?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44387" y="0"/>
            <a:ext cx="9122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 normal</a:t>
            </a:r>
          </a:p>
        </p:txBody>
      </p:sp>
    </p:spTree>
    <p:extLst>
      <p:ext uri="{BB962C8B-B14F-4D97-AF65-F5344CB8AC3E}">
        <p14:creationId xmlns:p14="http://schemas.microsoft.com/office/powerpoint/2010/main" val="131194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831160"/>
            <a:ext cx="7448550" cy="56197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-802641" y="0"/>
            <a:ext cx="8533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 general consideraremos que…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endParaRPr lang="es-MX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26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44387" y="0"/>
            <a:ext cx="9122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Distribución normal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48694" y="614779"/>
            <a:ext cx="1145977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Problema 3: 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Se han registrado las duraciones en minutos de 10 proyectos de desarrollo de software en una empresa. Los datos son los siguientes: 45,50,55,60,65,70,75,80,85,90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Y se sabe que estos datos siguen una distribución normal:</a:t>
            </a:r>
          </a:p>
          <a:p>
            <a:endParaRPr lang="es-ES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a) Calcular la media y la desviación estándar de las duraciones de los proyectos.</a:t>
            </a:r>
          </a:p>
          <a:p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b) Si un nuevo proyecto tiene una duración de 78 minutos, ¿qué porcentaje de los proyectos tienen una duración inferior a 78 minutos?</a:t>
            </a:r>
          </a:p>
        </p:txBody>
      </p:sp>
    </p:spTree>
    <p:extLst>
      <p:ext uri="{BB962C8B-B14F-4D97-AF65-F5344CB8AC3E}">
        <p14:creationId xmlns:p14="http://schemas.microsoft.com/office/powerpoint/2010/main" val="251676520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2497</TotalTime>
  <Words>1193</Words>
  <Application>Microsoft Office PowerPoint</Application>
  <PresentationFormat>Panorámica</PresentationFormat>
  <Paragraphs>85</Paragraphs>
  <Slides>15</Slides>
  <Notes>1</Notes>
  <HiddenSlides>5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Calibri</vt:lpstr>
      <vt:lpstr>Cambria Math</vt:lpstr>
      <vt:lpstr>Courier New</vt:lpstr>
      <vt:lpstr>Gill Sans MT</vt:lpstr>
      <vt:lpstr>Kristen ITC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152</cp:revision>
  <dcterms:created xsi:type="dcterms:W3CDTF">2024-04-22T07:48:57Z</dcterms:created>
  <dcterms:modified xsi:type="dcterms:W3CDTF">2024-08-09T21:42:35Z</dcterms:modified>
</cp:coreProperties>
</file>