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75" r:id="rId3"/>
    <p:sldId id="284" r:id="rId4"/>
    <p:sldId id="282" r:id="rId5"/>
    <p:sldId id="283" r:id="rId6"/>
    <p:sldId id="285" r:id="rId7"/>
    <p:sldId id="286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7" d="100"/>
          <a:sy n="77" d="100"/>
        </p:scale>
        <p:origin x="806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A34598-5220-43C2-925B-ECBD39EB68ED}" type="datetimeFigureOut">
              <a:rPr lang="en-US" smtClean="0"/>
              <a:t>7/23/2024</a:t>
            </a:fld>
            <a:endParaRPr lang="en-U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7905FB-E7B6-4C44-8E65-76C3A93A0CB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5453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7905FB-E7B6-4C44-8E65-76C3A93A0CB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901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7905FB-E7B6-4C44-8E65-76C3A93A0CB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15657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7905FB-E7B6-4C44-8E65-76C3A93A0CB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1317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7905FB-E7B6-4C44-8E65-76C3A93A0CB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1675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7905FB-E7B6-4C44-8E65-76C3A93A0CB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359578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7905FB-E7B6-4C44-8E65-76C3A93A0CB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5459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F6725271-B1BB-4902-A645-BA4D87262095}" type="datetimeFigureOut">
              <a:rPr lang="en-US" smtClean="0"/>
              <a:t>7/23/2024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70566C01-105F-4185-9A87-889201BE291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8741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25271-B1BB-4902-A645-BA4D87262095}" type="datetimeFigureOut">
              <a:rPr lang="en-US" smtClean="0"/>
              <a:t>7/23/2024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66C01-105F-4185-9A87-889201BE291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2466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F6725271-B1BB-4902-A645-BA4D87262095}" type="datetimeFigureOut">
              <a:rPr lang="en-US" smtClean="0"/>
              <a:t>7/23/2024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70566C01-105F-4185-9A87-889201BE291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6499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25271-B1BB-4902-A645-BA4D87262095}" type="datetimeFigureOut">
              <a:rPr lang="en-US" smtClean="0"/>
              <a:t>7/23/2024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70566C01-105F-4185-9A87-889201BE291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6671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F6725271-B1BB-4902-A645-BA4D87262095}" type="datetimeFigureOut">
              <a:rPr lang="en-US" smtClean="0"/>
              <a:t>7/23/2024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70566C01-105F-4185-9A87-889201BE291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1547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25271-B1BB-4902-A645-BA4D87262095}" type="datetimeFigureOut">
              <a:rPr lang="en-US" smtClean="0"/>
              <a:t>7/23/2024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66C01-105F-4185-9A87-889201BE291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48970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25271-B1BB-4902-A645-BA4D87262095}" type="datetimeFigureOut">
              <a:rPr lang="en-US" smtClean="0"/>
              <a:t>7/23/2024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66C01-105F-4185-9A87-889201BE291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92591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25271-B1BB-4902-A645-BA4D87262095}" type="datetimeFigureOut">
              <a:rPr lang="en-US" smtClean="0"/>
              <a:t>7/23/2024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66C01-105F-4185-9A87-889201BE291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89997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25271-B1BB-4902-A645-BA4D87262095}" type="datetimeFigureOut">
              <a:rPr lang="en-US" smtClean="0"/>
              <a:t>7/23/2024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66C01-105F-4185-9A87-889201BE291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1138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F6725271-B1BB-4902-A645-BA4D87262095}" type="datetimeFigureOut">
              <a:rPr lang="en-US" smtClean="0"/>
              <a:t>7/23/2024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70566C01-105F-4185-9A87-889201BE291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55076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25271-B1BB-4902-A645-BA4D87262095}" type="datetimeFigureOut">
              <a:rPr lang="en-US" smtClean="0"/>
              <a:t>7/23/2024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66C01-105F-4185-9A87-889201BE291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46102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F6725271-B1BB-4902-A645-BA4D87262095}" type="datetimeFigureOut">
              <a:rPr lang="en-US" smtClean="0"/>
              <a:t>7/23/2024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70566C01-105F-4185-9A87-889201BE291C}" type="slidenum">
              <a:rPr lang="en-US" smtClean="0"/>
              <a:t>‹Nº›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1395501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/>
          <p:cNvSpPr/>
          <p:nvPr/>
        </p:nvSpPr>
        <p:spPr>
          <a:xfrm>
            <a:off x="1389615" y="432305"/>
            <a:ext cx="9620454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Reto 9: </a:t>
            </a:r>
          </a:p>
          <a:p>
            <a:pPr algn="ctr"/>
            <a:r>
              <a:rPr lang="es-ES" sz="5400" b="1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Ejercicios distribuci</a:t>
            </a:r>
            <a:r>
              <a:rPr lang="es-ES" sz="54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ón binomial</a:t>
            </a:r>
            <a:endParaRPr lang="es-ES" sz="54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927100" y="5321300"/>
            <a:ext cx="7188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>
                <a:solidFill>
                  <a:schemeClr val="bg1"/>
                </a:solidFill>
              </a:rPr>
              <a:t>Asignatura: Matemáticas</a:t>
            </a:r>
          </a:p>
          <a:p>
            <a:r>
              <a:rPr lang="es-MX" dirty="0">
                <a:solidFill>
                  <a:schemeClr val="bg1"/>
                </a:solidFill>
              </a:rPr>
              <a:t>Profesor: Víctor Chávez Aninat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23742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Refuerzo 9: Grupo 1.</a:t>
            </a:r>
            <a:endParaRPr lang="es-CL" dirty="0"/>
          </a:p>
        </p:txBody>
      </p:sp>
      <p:sp>
        <p:nvSpPr>
          <p:cNvPr id="5" name="Nube 4"/>
          <p:cNvSpPr/>
          <p:nvPr/>
        </p:nvSpPr>
        <p:spPr>
          <a:xfrm>
            <a:off x="369157" y="2320086"/>
            <a:ext cx="11241651" cy="4001201"/>
          </a:xfrm>
          <a:prstGeom prst="cloud">
            <a:avLst/>
          </a:prstGeom>
          <a:solidFill>
            <a:srgbClr val="CC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4" name="CuadroTexto 23"/>
          <p:cNvSpPr txBox="1"/>
          <p:nvPr/>
        </p:nvSpPr>
        <p:spPr>
          <a:xfrm>
            <a:off x="2182525" y="3177878"/>
            <a:ext cx="8145001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2800" b="1" dirty="0">
                <a:solidFill>
                  <a:schemeClr val="accent2">
                    <a:lumMod val="50000"/>
                  </a:schemeClr>
                </a:solidFill>
                <a:latin typeface="Kristen ITC" panose="03050502040202030202" pitchFamily="66" charset="0"/>
              </a:rPr>
              <a:t>Un estudiante contesta al azar 20 preguntas </a:t>
            </a:r>
          </a:p>
          <a:p>
            <a:pPr algn="ctr"/>
            <a:r>
              <a:rPr lang="es-CL" sz="2800" b="1" dirty="0">
                <a:solidFill>
                  <a:schemeClr val="accent2">
                    <a:lumMod val="50000"/>
                  </a:schemeClr>
                </a:solidFill>
                <a:latin typeface="Kristen ITC" panose="03050502040202030202" pitchFamily="66" charset="0"/>
              </a:rPr>
              <a:t>de verdadero o falso, si no omite ninguna:</a:t>
            </a:r>
          </a:p>
          <a:p>
            <a:pPr algn="ctr"/>
            <a:endParaRPr lang="es-CL" sz="2800" b="1" dirty="0">
              <a:solidFill>
                <a:schemeClr val="accent2">
                  <a:lumMod val="50000"/>
                </a:schemeClr>
              </a:solidFill>
              <a:latin typeface="Kristen ITC" panose="03050502040202030202" pitchFamily="66" charset="0"/>
            </a:endParaRPr>
          </a:p>
          <a:p>
            <a:pPr algn="ctr"/>
            <a:r>
              <a:rPr lang="es-CL" sz="2800" b="1" dirty="0">
                <a:solidFill>
                  <a:schemeClr val="accent2">
                    <a:lumMod val="50000"/>
                  </a:schemeClr>
                </a:solidFill>
                <a:latin typeface="Kristen ITC" panose="03050502040202030202" pitchFamily="66" charset="0"/>
              </a:rPr>
              <a:t>¿Cuántas preguntas cree que vaya a acertar?</a:t>
            </a:r>
          </a:p>
        </p:txBody>
      </p:sp>
    </p:spTree>
    <p:extLst>
      <p:ext uri="{BB962C8B-B14F-4D97-AF65-F5344CB8AC3E}">
        <p14:creationId xmlns:p14="http://schemas.microsoft.com/office/powerpoint/2010/main" val="31636707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Refuerzo 9: Grupo 2.</a:t>
            </a:r>
            <a:endParaRPr lang="es-CL" dirty="0"/>
          </a:p>
        </p:txBody>
      </p:sp>
      <p:sp>
        <p:nvSpPr>
          <p:cNvPr id="7" name="Nube 6"/>
          <p:cNvSpPr/>
          <p:nvPr/>
        </p:nvSpPr>
        <p:spPr>
          <a:xfrm>
            <a:off x="369156" y="2320087"/>
            <a:ext cx="11241651" cy="4001199"/>
          </a:xfrm>
          <a:prstGeom prst="cloud">
            <a:avLst/>
          </a:prstGeom>
          <a:solidFill>
            <a:srgbClr val="FF99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4" name="CuadroTexto 23"/>
          <p:cNvSpPr txBox="1"/>
          <p:nvPr/>
        </p:nvSpPr>
        <p:spPr>
          <a:xfrm>
            <a:off x="2008848" y="3087875"/>
            <a:ext cx="7962265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2800" b="1" dirty="0">
                <a:solidFill>
                  <a:schemeClr val="accent2">
                    <a:lumMod val="50000"/>
                  </a:schemeClr>
                </a:solidFill>
                <a:latin typeface="Kristen ITC" panose="03050502040202030202" pitchFamily="66" charset="0"/>
              </a:rPr>
              <a:t>En una evaluación, un estudiante contesta al azar 15 preguntas de selección </a:t>
            </a:r>
            <a:r>
              <a:rPr lang="es-CL" sz="2800" b="1" dirty="0" err="1">
                <a:solidFill>
                  <a:schemeClr val="accent2">
                    <a:lumMod val="50000"/>
                  </a:schemeClr>
                </a:solidFill>
                <a:latin typeface="Kristen ITC" panose="03050502040202030202" pitchFamily="66" charset="0"/>
              </a:rPr>
              <a:t>múltipe</a:t>
            </a:r>
            <a:r>
              <a:rPr lang="es-CL" sz="2800" b="1" dirty="0">
                <a:solidFill>
                  <a:schemeClr val="accent2">
                    <a:lumMod val="50000"/>
                  </a:schemeClr>
                </a:solidFill>
                <a:latin typeface="Kristen ITC" panose="03050502040202030202" pitchFamily="66" charset="0"/>
              </a:rPr>
              <a:t> (de la </a:t>
            </a:r>
            <a:r>
              <a:rPr lang="es-CL" sz="2800" b="1" u="sng" dirty="0">
                <a:solidFill>
                  <a:schemeClr val="accent2">
                    <a:lumMod val="50000"/>
                  </a:schemeClr>
                </a:solidFill>
                <a:latin typeface="Kristen ITC" panose="03050502040202030202" pitchFamily="66" charset="0"/>
              </a:rPr>
              <a:t>a)</a:t>
            </a:r>
            <a:r>
              <a:rPr lang="es-CL" sz="2800" b="1" dirty="0">
                <a:solidFill>
                  <a:schemeClr val="accent2">
                    <a:lumMod val="50000"/>
                  </a:schemeClr>
                </a:solidFill>
                <a:latin typeface="Kristen ITC" panose="03050502040202030202" pitchFamily="66" charset="0"/>
              </a:rPr>
              <a:t> a la </a:t>
            </a:r>
            <a:r>
              <a:rPr lang="es-CL" sz="2800" b="1" u="sng" dirty="0">
                <a:solidFill>
                  <a:schemeClr val="accent2">
                    <a:lumMod val="50000"/>
                  </a:schemeClr>
                </a:solidFill>
                <a:latin typeface="Kristen ITC" panose="03050502040202030202" pitchFamily="66" charset="0"/>
              </a:rPr>
              <a:t>e) )</a:t>
            </a:r>
            <a:r>
              <a:rPr lang="es-CL" sz="2800" b="1" dirty="0">
                <a:solidFill>
                  <a:schemeClr val="accent2">
                    <a:lumMod val="50000"/>
                  </a:schemeClr>
                </a:solidFill>
                <a:latin typeface="Kristen ITC" panose="03050502040202030202" pitchFamily="66" charset="0"/>
              </a:rPr>
              <a:t>, y no omite ninguna:</a:t>
            </a:r>
          </a:p>
          <a:p>
            <a:pPr algn="ctr"/>
            <a:endParaRPr lang="es-CL" sz="2800" b="1" dirty="0">
              <a:solidFill>
                <a:schemeClr val="accent2">
                  <a:lumMod val="50000"/>
                </a:schemeClr>
              </a:solidFill>
              <a:latin typeface="Kristen ITC" panose="03050502040202030202" pitchFamily="66" charset="0"/>
            </a:endParaRPr>
          </a:p>
          <a:p>
            <a:pPr algn="ctr"/>
            <a:r>
              <a:rPr lang="es-CL" sz="2800" b="1" dirty="0">
                <a:solidFill>
                  <a:schemeClr val="accent2">
                    <a:lumMod val="50000"/>
                  </a:schemeClr>
                </a:solidFill>
                <a:latin typeface="Kristen ITC" panose="03050502040202030202" pitchFamily="66" charset="0"/>
              </a:rPr>
              <a:t>¿Cuántas preguntas cree que vaya a acertar?</a:t>
            </a:r>
          </a:p>
        </p:txBody>
      </p:sp>
    </p:spTree>
    <p:extLst>
      <p:ext uri="{BB962C8B-B14F-4D97-AF65-F5344CB8AC3E}">
        <p14:creationId xmlns:p14="http://schemas.microsoft.com/office/powerpoint/2010/main" val="37862277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Refuerzo 9: Grupo 3.</a:t>
            </a:r>
            <a:endParaRPr lang="es-CL" dirty="0"/>
          </a:p>
        </p:txBody>
      </p:sp>
      <p:sp>
        <p:nvSpPr>
          <p:cNvPr id="7" name="Nube 6"/>
          <p:cNvSpPr/>
          <p:nvPr/>
        </p:nvSpPr>
        <p:spPr>
          <a:xfrm>
            <a:off x="369158" y="2320087"/>
            <a:ext cx="11241650" cy="4001200"/>
          </a:xfrm>
          <a:prstGeom prst="cloud">
            <a:avLst/>
          </a:prstGeom>
          <a:solidFill>
            <a:srgbClr val="99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4" name="CuadroTexto 23"/>
          <p:cNvSpPr txBox="1"/>
          <p:nvPr/>
        </p:nvSpPr>
        <p:spPr>
          <a:xfrm>
            <a:off x="1555089" y="3069990"/>
            <a:ext cx="8869787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2800" b="1" dirty="0">
                <a:solidFill>
                  <a:schemeClr val="accent2">
                    <a:lumMod val="50000"/>
                  </a:schemeClr>
                </a:solidFill>
                <a:latin typeface="Kristen ITC" panose="03050502040202030202" pitchFamily="66" charset="0"/>
              </a:rPr>
              <a:t>En una página de citas, la probabilidad de que a cierta persona le respondan es de 1/10. Si esa persona envía mensajes a 8 intereses románticos:</a:t>
            </a:r>
          </a:p>
          <a:p>
            <a:pPr algn="ctr"/>
            <a:endParaRPr lang="es-CL" sz="2800" b="1" dirty="0">
              <a:solidFill>
                <a:schemeClr val="accent2">
                  <a:lumMod val="50000"/>
                </a:schemeClr>
              </a:solidFill>
              <a:latin typeface="Kristen ITC" panose="03050502040202030202" pitchFamily="66" charset="0"/>
            </a:endParaRPr>
          </a:p>
          <a:p>
            <a:pPr algn="ctr"/>
            <a:r>
              <a:rPr lang="es-CL" sz="2800" b="1" dirty="0">
                <a:solidFill>
                  <a:schemeClr val="accent2">
                    <a:lumMod val="50000"/>
                  </a:schemeClr>
                </a:solidFill>
                <a:latin typeface="Kristen ITC" panose="03050502040202030202" pitchFamily="66" charset="0"/>
              </a:rPr>
              <a:t>¿Cuántas respuestas es probable que reciba? </a:t>
            </a:r>
          </a:p>
        </p:txBody>
      </p:sp>
    </p:spTree>
    <p:extLst>
      <p:ext uri="{BB962C8B-B14F-4D97-AF65-F5344CB8AC3E}">
        <p14:creationId xmlns:p14="http://schemas.microsoft.com/office/powerpoint/2010/main" val="6894174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Refuerzo 9: Grupo 4.</a:t>
            </a:r>
            <a:endParaRPr lang="es-CL" dirty="0"/>
          </a:p>
        </p:txBody>
      </p:sp>
      <p:sp>
        <p:nvSpPr>
          <p:cNvPr id="8" name="Nube 7"/>
          <p:cNvSpPr/>
          <p:nvPr/>
        </p:nvSpPr>
        <p:spPr>
          <a:xfrm>
            <a:off x="369156" y="2320087"/>
            <a:ext cx="11241651" cy="4001199"/>
          </a:xfrm>
          <a:prstGeom prst="cloud">
            <a:avLst/>
          </a:prstGeom>
          <a:solidFill>
            <a:srgbClr val="66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4" name="CuadroTexto 23"/>
          <p:cNvSpPr txBox="1"/>
          <p:nvPr/>
        </p:nvSpPr>
        <p:spPr>
          <a:xfrm>
            <a:off x="1780377" y="3197301"/>
            <a:ext cx="8869787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2800" b="1" dirty="0">
                <a:solidFill>
                  <a:schemeClr val="accent2">
                    <a:lumMod val="50000"/>
                  </a:schemeClr>
                </a:solidFill>
                <a:latin typeface="Kristen ITC" panose="03050502040202030202" pitchFamily="66" charset="0"/>
              </a:rPr>
              <a:t>Si un hombre acierta en un blanco de tiro al arco 1 de cada 4 veces. Si dispara 10 veces:</a:t>
            </a:r>
          </a:p>
          <a:p>
            <a:pPr algn="ctr"/>
            <a:endParaRPr lang="es-CL" sz="2800" b="1" dirty="0">
              <a:solidFill>
                <a:schemeClr val="accent2">
                  <a:lumMod val="50000"/>
                </a:schemeClr>
              </a:solidFill>
              <a:latin typeface="Kristen ITC" panose="03050502040202030202" pitchFamily="66" charset="0"/>
            </a:endParaRPr>
          </a:p>
          <a:p>
            <a:pPr algn="ctr"/>
            <a:r>
              <a:rPr lang="es-CL" sz="2800" b="1" dirty="0">
                <a:solidFill>
                  <a:schemeClr val="accent2">
                    <a:lumMod val="50000"/>
                  </a:schemeClr>
                </a:solidFill>
                <a:latin typeface="Kristen ITC" panose="03050502040202030202" pitchFamily="66" charset="0"/>
              </a:rPr>
              <a:t>¿Cuál es la probabilidad de que acierte exactamente en tres ocasiones? </a:t>
            </a:r>
          </a:p>
        </p:txBody>
      </p:sp>
    </p:spTree>
    <p:extLst>
      <p:ext uri="{BB962C8B-B14F-4D97-AF65-F5344CB8AC3E}">
        <p14:creationId xmlns:p14="http://schemas.microsoft.com/office/powerpoint/2010/main" val="22106132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Refuerzo 9: Grupo 5.</a:t>
            </a:r>
            <a:endParaRPr lang="es-CL" dirty="0"/>
          </a:p>
        </p:txBody>
      </p:sp>
      <p:sp>
        <p:nvSpPr>
          <p:cNvPr id="6" name="Nube 5"/>
          <p:cNvSpPr/>
          <p:nvPr/>
        </p:nvSpPr>
        <p:spPr>
          <a:xfrm>
            <a:off x="369156" y="2320087"/>
            <a:ext cx="11241651" cy="4001199"/>
          </a:xfrm>
          <a:prstGeom prst="cloud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4" name="CuadroTexto 23"/>
          <p:cNvSpPr txBox="1"/>
          <p:nvPr/>
        </p:nvSpPr>
        <p:spPr>
          <a:xfrm>
            <a:off x="1180785" y="3170797"/>
            <a:ext cx="983043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2800" b="1" dirty="0">
                <a:solidFill>
                  <a:schemeClr val="accent2">
                    <a:lumMod val="50000"/>
                  </a:schemeClr>
                </a:solidFill>
                <a:latin typeface="Kristen ITC" panose="03050502040202030202" pitchFamily="66" charset="0"/>
              </a:rPr>
              <a:t>Si en un curso de 15 hombres y 10 mujeres se eligen al azar 3 estudiantes:</a:t>
            </a:r>
          </a:p>
          <a:p>
            <a:pPr algn="ctr"/>
            <a:endParaRPr lang="es-CL" sz="2800" b="1" dirty="0">
              <a:solidFill>
                <a:schemeClr val="accent2">
                  <a:lumMod val="50000"/>
                </a:schemeClr>
              </a:solidFill>
              <a:latin typeface="Kristen ITC" panose="03050502040202030202" pitchFamily="66" charset="0"/>
            </a:endParaRPr>
          </a:p>
          <a:p>
            <a:pPr algn="ctr"/>
            <a:r>
              <a:rPr lang="es-CL" sz="2800" b="1" dirty="0">
                <a:solidFill>
                  <a:schemeClr val="accent2">
                    <a:lumMod val="50000"/>
                  </a:schemeClr>
                </a:solidFill>
                <a:latin typeface="Kristen ITC" panose="03050502040202030202" pitchFamily="66" charset="0"/>
              </a:rPr>
              <a:t> ¿Qué tan probable es que el grupo sea mixto?</a:t>
            </a:r>
          </a:p>
          <a:p>
            <a:pPr algn="ctr"/>
            <a:r>
              <a:rPr lang="es-CL" sz="2800" b="1" dirty="0">
                <a:solidFill>
                  <a:schemeClr val="accent2">
                    <a:lumMod val="50000"/>
                  </a:schemeClr>
                </a:solidFill>
                <a:latin typeface="Kristen ITC" panose="03050502040202030202" pitchFamily="66" charset="0"/>
              </a:rPr>
              <a:t>(este compuesto tanto de </a:t>
            </a:r>
          </a:p>
          <a:p>
            <a:pPr algn="ctr"/>
            <a:r>
              <a:rPr lang="es-CL" sz="2800" b="1" dirty="0">
                <a:solidFill>
                  <a:schemeClr val="accent2">
                    <a:lumMod val="50000"/>
                  </a:schemeClr>
                </a:solidFill>
                <a:latin typeface="Kristen ITC" panose="03050502040202030202" pitchFamily="66" charset="0"/>
              </a:rPr>
              <a:t>hombres como de mujeres)</a:t>
            </a:r>
          </a:p>
        </p:txBody>
      </p:sp>
    </p:spTree>
    <p:extLst>
      <p:ext uri="{BB962C8B-B14F-4D97-AF65-F5344CB8AC3E}">
        <p14:creationId xmlns:p14="http://schemas.microsoft.com/office/powerpoint/2010/main" val="9229106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Refuerzo 9: Grupo 6.</a:t>
            </a:r>
            <a:endParaRPr lang="es-CL" dirty="0"/>
          </a:p>
        </p:txBody>
      </p:sp>
      <p:sp>
        <p:nvSpPr>
          <p:cNvPr id="7" name="Nube 6"/>
          <p:cNvSpPr/>
          <p:nvPr/>
        </p:nvSpPr>
        <p:spPr>
          <a:xfrm>
            <a:off x="369156" y="2320087"/>
            <a:ext cx="11241652" cy="4001199"/>
          </a:xfrm>
          <a:prstGeom prst="cloud">
            <a:avLst/>
          </a:prstGeom>
          <a:solidFill>
            <a:srgbClr val="99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4" name="CuadroTexto 23"/>
          <p:cNvSpPr txBox="1"/>
          <p:nvPr/>
        </p:nvSpPr>
        <p:spPr>
          <a:xfrm>
            <a:off x="2142518" y="2985266"/>
            <a:ext cx="7906963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2800" b="1" dirty="0">
                <a:solidFill>
                  <a:schemeClr val="accent2">
                    <a:lumMod val="50000"/>
                  </a:schemeClr>
                </a:solidFill>
                <a:latin typeface="Kristen ITC" panose="03050502040202030202" pitchFamily="66" charset="0"/>
              </a:rPr>
              <a:t>Se desea elegir entre 4 películas de terror, 2 películas románticas y 3 películas de suspenso. Al elegir 3 películas al azar,</a:t>
            </a:r>
          </a:p>
          <a:p>
            <a:pPr algn="ctr"/>
            <a:endParaRPr lang="es-CL" sz="2800" b="1" dirty="0">
              <a:solidFill>
                <a:schemeClr val="accent2">
                  <a:lumMod val="50000"/>
                </a:schemeClr>
              </a:solidFill>
              <a:latin typeface="Kristen ITC" panose="03050502040202030202" pitchFamily="66" charset="0"/>
            </a:endParaRPr>
          </a:p>
          <a:p>
            <a:pPr algn="ctr"/>
            <a:r>
              <a:rPr lang="es-CL" sz="2800" b="1" dirty="0">
                <a:solidFill>
                  <a:schemeClr val="accent2">
                    <a:lumMod val="50000"/>
                  </a:schemeClr>
                </a:solidFill>
                <a:latin typeface="Kristen ITC" panose="03050502040202030202" pitchFamily="66" charset="0"/>
              </a:rPr>
              <a:t> ¿Cuál es la probabilidad de no ver alguno de los géneros?  </a:t>
            </a:r>
          </a:p>
          <a:p>
            <a:pPr algn="ctr"/>
            <a:endParaRPr lang="es-CL" sz="2800" b="1" dirty="0">
              <a:solidFill>
                <a:schemeClr val="accent2">
                  <a:lumMod val="50000"/>
                </a:schemeClr>
              </a:solidFill>
              <a:latin typeface="Kristen ITC" panose="03050502040202030202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5058526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o">
  <a:themeElements>
    <a:clrScheme name="Dividendo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D1434"/>
      </a:accent1>
      <a:accent2>
        <a:srgbClr val="903163"/>
      </a:accent2>
      <a:accent3>
        <a:srgbClr val="B2324B"/>
      </a:accent3>
      <a:accent4>
        <a:srgbClr val="969FA7"/>
      </a:accent4>
      <a:accent5>
        <a:srgbClr val="66B1CE"/>
      </a:accent5>
      <a:accent6>
        <a:srgbClr val="40619D"/>
      </a:accent6>
      <a:hlink>
        <a:srgbClr val="828282"/>
      </a:hlink>
      <a:folHlink>
        <a:srgbClr val="A5A5A5"/>
      </a:folHlink>
    </a:clrScheme>
    <a:fontScheme name="Dividendo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o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C21699FF-00E4-43C8-BBCC-D7E5536C3717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TM03457464[[fn=Dividendo]]</Template>
  <TotalTime>720</TotalTime>
  <Words>270</Words>
  <Application>Microsoft Office PowerPoint</Application>
  <PresentationFormat>Panorámica</PresentationFormat>
  <Paragraphs>37</Paragraphs>
  <Slides>7</Slides>
  <Notes>6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2" baseType="lpstr">
      <vt:lpstr>Calibri</vt:lpstr>
      <vt:lpstr>Gill Sans MT</vt:lpstr>
      <vt:lpstr>Kristen ITC</vt:lpstr>
      <vt:lpstr>Wingdings 2</vt:lpstr>
      <vt:lpstr>Dividendo</vt:lpstr>
      <vt:lpstr>Presentación de PowerPoint</vt:lpstr>
      <vt:lpstr>Refuerzo 9: Grupo 1.</vt:lpstr>
      <vt:lpstr>Refuerzo 9: Grupo 2.</vt:lpstr>
      <vt:lpstr>Refuerzo 9: Grupo 3.</vt:lpstr>
      <vt:lpstr>Refuerzo 9: Grupo 4.</vt:lpstr>
      <vt:lpstr>Refuerzo 9: Grupo 5.</vt:lpstr>
      <vt:lpstr>Refuerzo 9: Grupo 6.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pablo espinosa perez</cp:lastModifiedBy>
  <cp:revision>66</cp:revision>
  <dcterms:created xsi:type="dcterms:W3CDTF">2024-04-22T07:48:57Z</dcterms:created>
  <dcterms:modified xsi:type="dcterms:W3CDTF">2024-07-23T18:50:10Z</dcterms:modified>
</cp:coreProperties>
</file>