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87" r:id="rId3"/>
    <p:sldId id="288" r:id="rId4"/>
    <p:sldId id="289" r:id="rId5"/>
    <p:sldId id="290" r:id="rId6"/>
    <p:sldId id="291" r:id="rId7"/>
    <p:sldId id="292" r:id="rId8"/>
    <p:sldId id="295" r:id="rId9"/>
    <p:sldId id="296" r:id="rId10"/>
    <p:sldId id="297" r:id="rId11"/>
    <p:sldId id="298" r:id="rId12"/>
    <p:sldId id="299" r:id="rId13"/>
    <p:sldId id="300" r:id="rId14"/>
    <p:sldId id="305" r:id="rId15"/>
    <p:sldId id="306" r:id="rId16"/>
    <p:sldId id="30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Estilo claro 3 - Acento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C4B1156A-380E-4F78-BDF5-A606A8083BF9}" styleName="Estilo medio 4 - Énfasis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78" autoAdjust="0"/>
    <p:restoredTop sz="94660"/>
  </p:normalViewPr>
  <p:slideViewPr>
    <p:cSldViewPr snapToGrid="0">
      <p:cViewPr varScale="1">
        <p:scale>
          <a:sx n="77" d="100"/>
          <a:sy n="77" d="100"/>
        </p:scale>
        <p:origin x="87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A34598-5220-43C2-925B-ECBD39EB68ED}" type="datetimeFigureOut">
              <a:rPr lang="en-US" smtClean="0"/>
              <a:t>8/13/2024</a:t>
            </a:fld>
            <a:endParaRPr lang="en-U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7905FB-E7B6-4C44-8E65-76C3A93A0CBA}" type="slidenum">
              <a:rPr lang="en-US" smtClean="0"/>
              <a:t>‹Nº›</a:t>
            </a:fld>
            <a:endParaRPr lang="en-US"/>
          </a:p>
        </p:txBody>
      </p:sp>
    </p:spTree>
    <p:extLst>
      <p:ext uri="{BB962C8B-B14F-4D97-AF65-F5344CB8AC3E}">
        <p14:creationId xmlns:p14="http://schemas.microsoft.com/office/powerpoint/2010/main" val="20475453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557905FB-E7B6-4C44-8E65-76C3A93A0CBA}" type="slidenum">
              <a:rPr lang="en-US" smtClean="0"/>
              <a:t>6</a:t>
            </a:fld>
            <a:endParaRPr lang="en-US"/>
          </a:p>
        </p:txBody>
      </p:sp>
    </p:spTree>
    <p:extLst>
      <p:ext uri="{BB962C8B-B14F-4D97-AF65-F5344CB8AC3E}">
        <p14:creationId xmlns:p14="http://schemas.microsoft.com/office/powerpoint/2010/main" val="2999953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editar el estilo de subtítulo del patrón</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F6725271-B1BB-4902-A645-BA4D87262095}" type="datetimeFigureOut">
              <a:rPr lang="en-US" smtClean="0"/>
              <a:t>8/13/2024</a:t>
            </a:fld>
            <a:endParaRPr lang="en-US"/>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70566C01-105F-4185-9A87-889201BE291C}" type="slidenum">
              <a:rPr lang="en-US" smtClean="0"/>
              <a:t>‹Nº›</a:t>
            </a:fld>
            <a:endParaRPr lang="en-US"/>
          </a:p>
        </p:txBody>
      </p:sp>
    </p:spTree>
    <p:extLst>
      <p:ext uri="{BB962C8B-B14F-4D97-AF65-F5344CB8AC3E}">
        <p14:creationId xmlns:p14="http://schemas.microsoft.com/office/powerpoint/2010/main" val="733874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6725271-B1BB-4902-A645-BA4D87262095}" type="datetimeFigureOut">
              <a:rPr lang="en-US" smtClean="0"/>
              <a:t>8/13/2024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566C01-105F-4185-9A87-889201BE291C}" type="slidenum">
              <a:rPr lang="en-US" smtClean="0"/>
              <a:t>‹Nº›</a:t>
            </a:fld>
            <a:endParaRPr lang="en-US"/>
          </a:p>
        </p:txBody>
      </p:sp>
    </p:spTree>
    <p:extLst>
      <p:ext uri="{BB962C8B-B14F-4D97-AF65-F5344CB8AC3E}">
        <p14:creationId xmlns:p14="http://schemas.microsoft.com/office/powerpoint/2010/main" val="1635246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F6725271-B1BB-4902-A645-BA4D87262095}" type="datetimeFigureOut">
              <a:rPr lang="en-US" smtClean="0"/>
              <a:t>8/13/2024</a:t>
            </a:fld>
            <a:endParaRPr lang="en-US"/>
          </a:p>
        </p:txBody>
      </p:sp>
      <p:sp>
        <p:nvSpPr>
          <p:cNvPr id="5" name="Footer Placeholder 4"/>
          <p:cNvSpPr>
            <a:spLocks noGrp="1"/>
          </p:cNvSpPr>
          <p:nvPr>
            <p:ph type="ftr" sz="quarter" idx="11"/>
          </p:nvPr>
        </p:nvSpPr>
        <p:spPr>
          <a:xfrm>
            <a:off x="774923" y="5951811"/>
            <a:ext cx="7896279" cy="365125"/>
          </a:xfrm>
        </p:spPr>
        <p:txBody>
          <a:bodyPr/>
          <a:lstStyle/>
          <a:p>
            <a:endParaRPr lang="en-US"/>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70566C01-105F-4185-9A87-889201BE291C}" type="slidenum">
              <a:rPr lang="en-US" smtClean="0"/>
              <a:t>‹Nº›</a:t>
            </a:fld>
            <a:endParaRPr lang="en-US"/>
          </a:p>
        </p:txBody>
      </p:sp>
    </p:spTree>
    <p:extLst>
      <p:ext uri="{BB962C8B-B14F-4D97-AF65-F5344CB8AC3E}">
        <p14:creationId xmlns:p14="http://schemas.microsoft.com/office/powerpoint/2010/main" val="36786499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6725271-B1BB-4902-A645-BA4D87262095}" type="datetimeFigureOut">
              <a:rPr lang="en-US" smtClean="0"/>
              <a:t>8/13/2024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558300" y="5956137"/>
            <a:ext cx="1052508" cy="365125"/>
          </a:xfrm>
        </p:spPr>
        <p:txBody>
          <a:bodyPr/>
          <a:lstStyle/>
          <a:p>
            <a:fld id="{70566C01-105F-4185-9A87-889201BE291C}" type="slidenum">
              <a:rPr lang="en-US" smtClean="0"/>
              <a:t>‹Nº›</a:t>
            </a:fld>
            <a:endParaRPr lang="en-US"/>
          </a:p>
        </p:txBody>
      </p:sp>
    </p:spTree>
    <p:extLst>
      <p:ext uri="{BB962C8B-B14F-4D97-AF65-F5344CB8AC3E}">
        <p14:creationId xmlns:p14="http://schemas.microsoft.com/office/powerpoint/2010/main" val="2718667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F6725271-B1BB-4902-A645-BA4D87262095}" type="datetimeFigureOut">
              <a:rPr lang="en-US" smtClean="0"/>
              <a:t>8/13/2024</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70566C01-105F-4185-9A87-889201BE291C}" type="slidenum">
              <a:rPr lang="en-US" smtClean="0"/>
              <a:t>‹Nº›</a:t>
            </a:fld>
            <a:endParaRPr lang="en-US"/>
          </a:p>
        </p:txBody>
      </p:sp>
    </p:spTree>
    <p:extLst>
      <p:ext uri="{BB962C8B-B14F-4D97-AF65-F5344CB8AC3E}">
        <p14:creationId xmlns:p14="http://schemas.microsoft.com/office/powerpoint/2010/main" val="13911547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F6725271-B1BB-4902-A645-BA4D87262095}" type="datetimeFigureOut">
              <a:rPr lang="en-US" smtClean="0"/>
              <a:t>8/13/2024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566C01-105F-4185-9A87-889201BE291C}" type="slidenum">
              <a:rPr lang="en-US" smtClean="0"/>
              <a:t>‹Nº›</a:t>
            </a:fld>
            <a:endParaRPr lang="en-US"/>
          </a:p>
        </p:txBody>
      </p:sp>
    </p:spTree>
    <p:extLst>
      <p:ext uri="{BB962C8B-B14F-4D97-AF65-F5344CB8AC3E}">
        <p14:creationId xmlns:p14="http://schemas.microsoft.com/office/powerpoint/2010/main" val="2384897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6725271-B1BB-4902-A645-BA4D87262095}" type="datetimeFigureOut">
              <a:rPr lang="en-US" smtClean="0"/>
              <a:t>8/13/2024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566C01-105F-4185-9A87-889201BE291C}" type="slidenum">
              <a:rPr lang="en-US" smtClean="0"/>
              <a:t>‹Nº›</a:t>
            </a:fld>
            <a:endParaRPr lang="en-US"/>
          </a:p>
        </p:txBody>
      </p:sp>
    </p:spTree>
    <p:extLst>
      <p:ext uri="{BB962C8B-B14F-4D97-AF65-F5344CB8AC3E}">
        <p14:creationId xmlns:p14="http://schemas.microsoft.com/office/powerpoint/2010/main" val="819259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F6725271-B1BB-4902-A645-BA4D87262095}" type="datetimeFigureOut">
              <a:rPr lang="en-US" smtClean="0"/>
              <a:t>8/13/2024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566C01-105F-4185-9A87-889201BE291C}" type="slidenum">
              <a:rPr lang="en-US" smtClean="0"/>
              <a:t>‹Nº›</a:t>
            </a:fld>
            <a:endParaRPr lang="en-US"/>
          </a:p>
        </p:txBody>
      </p:sp>
    </p:spTree>
    <p:extLst>
      <p:ext uri="{BB962C8B-B14F-4D97-AF65-F5344CB8AC3E}">
        <p14:creationId xmlns:p14="http://schemas.microsoft.com/office/powerpoint/2010/main" val="1298999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725271-B1BB-4902-A645-BA4D87262095}" type="datetimeFigureOut">
              <a:rPr lang="en-US" smtClean="0"/>
              <a:t>8/13/2024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566C01-105F-4185-9A87-889201BE291C}" type="slidenum">
              <a:rPr lang="en-US" smtClean="0"/>
              <a:t>‹Nº›</a:t>
            </a:fld>
            <a:endParaRPr lang="en-US"/>
          </a:p>
        </p:txBody>
      </p:sp>
    </p:spTree>
    <p:extLst>
      <p:ext uri="{BB962C8B-B14F-4D97-AF65-F5344CB8AC3E}">
        <p14:creationId xmlns:p14="http://schemas.microsoft.com/office/powerpoint/2010/main" val="1954113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F6725271-B1BB-4902-A645-BA4D87262095}" type="datetimeFigureOut">
              <a:rPr lang="en-US" smtClean="0"/>
              <a:t>8/13/2024</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70566C01-105F-4185-9A87-889201BE291C}" type="slidenum">
              <a:rPr lang="en-US" smtClean="0"/>
              <a:t>‹Nº›</a:t>
            </a:fld>
            <a:endParaRPr lang="en-US"/>
          </a:p>
        </p:txBody>
      </p:sp>
    </p:spTree>
    <p:extLst>
      <p:ext uri="{BB962C8B-B14F-4D97-AF65-F5344CB8AC3E}">
        <p14:creationId xmlns:p14="http://schemas.microsoft.com/office/powerpoint/2010/main" val="19355076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F6725271-B1BB-4902-A645-BA4D87262095}" type="datetimeFigureOut">
              <a:rPr lang="en-US" smtClean="0"/>
              <a:t>8/13/2024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566C01-105F-4185-9A87-889201BE291C}" type="slidenum">
              <a:rPr lang="en-US" smtClean="0"/>
              <a:t>‹Nº›</a:t>
            </a:fld>
            <a:endParaRPr lang="en-US"/>
          </a:p>
        </p:txBody>
      </p:sp>
    </p:spTree>
    <p:extLst>
      <p:ext uri="{BB962C8B-B14F-4D97-AF65-F5344CB8AC3E}">
        <p14:creationId xmlns:p14="http://schemas.microsoft.com/office/powerpoint/2010/main" val="7046102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F6725271-B1BB-4902-A645-BA4D87262095}" type="datetimeFigureOut">
              <a:rPr lang="en-US" smtClean="0"/>
              <a:t>8/13/2024</a:t>
            </a:fld>
            <a:endParaRPr lang="en-US"/>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70566C01-105F-4185-9A87-889201BE291C}" type="slidenum">
              <a:rPr lang="en-US" smtClean="0"/>
              <a:t>‹Nº›</a:t>
            </a:fld>
            <a:endParaRPr lang="en-US"/>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1395501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2695608" y="432305"/>
            <a:ext cx="7008457" cy="1754326"/>
          </a:xfrm>
          <a:prstGeom prst="rect">
            <a:avLst/>
          </a:prstGeom>
          <a:noFill/>
        </p:spPr>
        <p:txBody>
          <a:bodyPr wrap="none" lIns="91440" tIns="45720" rIns="91440" bIns="45720">
            <a:spAutoFit/>
          </a:bodyPr>
          <a:lstStyle/>
          <a:p>
            <a:pPr algn="ctr"/>
            <a:r>
              <a:rPr lang="es-CL" sz="5400" b="1" dirty="0">
                <a:ln w="6600">
                  <a:solidFill>
                    <a:schemeClr val="accent2"/>
                  </a:solidFill>
                  <a:prstDash val="solid"/>
                </a:ln>
                <a:solidFill>
                  <a:srgbClr val="FFFFFF"/>
                </a:solidFill>
                <a:effectLst>
                  <a:outerShdw dist="38100" dir="2700000" algn="tl" rotWithShape="0">
                    <a:schemeClr val="accent2"/>
                  </a:outerShdw>
                </a:effectLst>
              </a:rPr>
              <a:t>Ejercicios de refuerzo, </a:t>
            </a:r>
          </a:p>
          <a:p>
            <a:pPr algn="ctr"/>
            <a:r>
              <a:rPr lang="es-CL" sz="5400" b="1" dirty="0">
                <a:ln w="6600">
                  <a:solidFill>
                    <a:schemeClr val="accent2"/>
                  </a:solidFill>
                  <a:prstDash val="solid"/>
                </a:ln>
                <a:solidFill>
                  <a:srgbClr val="FFFFFF"/>
                </a:solidFill>
                <a:effectLst>
                  <a:outerShdw dist="38100" dir="2700000" algn="tl" rotWithShape="0">
                    <a:schemeClr val="accent2"/>
                  </a:outerShdw>
                </a:effectLst>
              </a:rPr>
              <a:t>distribución normal.</a:t>
            </a:r>
            <a:endParaRPr lang="es-ES" sz="5400" b="1"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6" name="CuadroTexto 5"/>
          <p:cNvSpPr txBox="1"/>
          <p:nvPr/>
        </p:nvSpPr>
        <p:spPr>
          <a:xfrm>
            <a:off x="927100" y="5321300"/>
            <a:ext cx="7188200" cy="646331"/>
          </a:xfrm>
          <a:prstGeom prst="rect">
            <a:avLst/>
          </a:prstGeom>
          <a:noFill/>
        </p:spPr>
        <p:txBody>
          <a:bodyPr wrap="square" rtlCol="0">
            <a:spAutoFit/>
          </a:bodyPr>
          <a:lstStyle/>
          <a:p>
            <a:r>
              <a:rPr lang="es-MX" dirty="0">
                <a:solidFill>
                  <a:schemeClr val="bg1"/>
                </a:solidFill>
              </a:rPr>
              <a:t>Asignatura: Matemáticas</a:t>
            </a:r>
          </a:p>
          <a:p>
            <a:r>
              <a:rPr lang="es-MX" dirty="0">
                <a:solidFill>
                  <a:schemeClr val="bg1"/>
                </a:solidFill>
              </a:rPr>
              <a:t>Profesor: Víctor Chávez Aninat</a:t>
            </a:r>
            <a:endParaRPr lang="en-US" dirty="0">
              <a:solidFill>
                <a:schemeClr val="bg1"/>
              </a:solidFill>
            </a:endParaRPr>
          </a:p>
        </p:txBody>
      </p:sp>
    </p:spTree>
    <p:extLst>
      <p:ext uri="{BB962C8B-B14F-4D97-AF65-F5344CB8AC3E}">
        <p14:creationId xmlns:p14="http://schemas.microsoft.com/office/powerpoint/2010/main" val="17323742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725424" y="916168"/>
            <a:ext cx="11564112" cy="4832092"/>
          </a:xfrm>
          <a:prstGeom prst="rect">
            <a:avLst/>
          </a:prstGeom>
        </p:spPr>
        <p:txBody>
          <a:bodyPr wrap="square">
            <a:spAutoFit/>
          </a:bodyPr>
          <a:lstStyle/>
          <a:p>
            <a:r>
              <a:rPr lang="es-ES" sz="2800" dirty="0">
                <a:solidFill>
                  <a:schemeClr val="accent2">
                    <a:lumMod val="50000"/>
                  </a:schemeClr>
                </a:solidFill>
                <a:latin typeface="Kristen ITC" panose="03050502040202030202" pitchFamily="66" charset="0"/>
              </a:rPr>
              <a:t>Ejercicio 9:</a:t>
            </a:r>
          </a:p>
          <a:p>
            <a:r>
              <a:rPr lang="es-ES" sz="2800" dirty="0">
                <a:solidFill>
                  <a:schemeClr val="accent2">
                    <a:lumMod val="50000"/>
                  </a:schemeClr>
                </a:solidFill>
                <a:latin typeface="Kristen ITC" panose="03050502040202030202" pitchFamily="66" charset="0"/>
              </a:rPr>
              <a:t>Se sabe que la altura de los adultos en una población sigue una distribución normal con una media de 170 cm. En una muestra de 100 adultos, se observó que 15 de ellos miden más de 180 cm.</a:t>
            </a:r>
          </a:p>
          <a:p>
            <a:endParaRPr lang="es-ES" sz="2800" dirty="0">
              <a:solidFill>
                <a:schemeClr val="accent2">
                  <a:lumMod val="50000"/>
                </a:schemeClr>
              </a:solidFill>
              <a:latin typeface="Kristen ITC" panose="03050502040202030202" pitchFamily="66" charset="0"/>
            </a:endParaRPr>
          </a:p>
          <a:p>
            <a:r>
              <a:rPr lang="es-ES" sz="2800" dirty="0">
                <a:solidFill>
                  <a:schemeClr val="accent2">
                    <a:lumMod val="50000"/>
                  </a:schemeClr>
                </a:solidFill>
                <a:latin typeface="Kristen ITC" panose="03050502040202030202" pitchFamily="66" charset="0"/>
              </a:rPr>
              <a:t>a) ¿Cuál es el valor de la desviación estándar de la distribución normal, dado que 15 adultos de una muestra de 100 (es decir, el 15%) están por encima de 180 cm?</a:t>
            </a:r>
          </a:p>
          <a:p>
            <a:r>
              <a:rPr lang="es-ES" sz="2800" dirty="0">
                <a:solidFill>
                  <a:schemeClr val="accent2">
                    <a:lumMod val="50000"/>
                  </a:schemeClr>
                </a:solidFill>
                <a:latin typeface="Kristen ITC" panose="03050502040202030202" pitchFamily="66" charset="0"/>
              </a:rPr>
              <a:t>b) Usando la desviación estándar que encontraste, calcula la probabilidad de que un adulto seleccionado al azar mida menos de 160 cm.</a:t>
            </a:r>
          </a:p>
        </p:txBody>
      </p:sp>
    </p:spTree>
    <p:extLst>
      <p:ext uri="{BB962C8B-B14F-4D97-AF65-F5344CB8AC3E}">
        <p14:creationId xmlns:p14="http://schemas.microsoft.com/office/powerpoint/2010/main" val="22966063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670560" y="850392"/>
            <a:ext cx="11180064" cy="5262979"/>
          </a:xfrm>
          <a:prstGeom prst="rect">
            <a:avLst/>
          </a:prstGeom>
        </p:spPr>
        <p:txBody>
          <a:bodyPr wrap="square">
            <a:spAutoFit/>
          </a:bodyPr>
          <a:lstStyle/>
          <a:p>
            <a:r>
              <a:rPr lang="es-ES" sz="2800" dirty="0">
                <a:solidFill>
                  <a:schemeClr val="accent2">
                    <a:lumMod val="50000"/>
                  </a:schemeClr>
                </a:solidFill>
                <a:latin typeface="Kristen ITC" panose="03050502040202030202" pitchFamily="66" charset="0"/>
              </a:rPr>
              <a:t>Ejercicio 10:</a:t>
            </a:r>
          </a:p>
          <a:p>
            <a:r>
              <a:rPr lang="es-ES" sz="2800" dirty="0">
                <a:solidFill>
                  <a:schemeClr val="accent2">
                    <a:lumMod val="50000"/>
                  </a:schemeClr>
                </a:solidFill>
                <a:latin typeface="Kristen ITC" panose="03050502040202030202" pitchFamily="66" charset="0"/>
              </a:rPr>
              <a:t>En una escuela, el tiempo que los estudiantes tardan en completar un examen de matemáticas sigue una distribución normal con una media de 45 minutos. Se sabe que el 95% de los estudiantes tardan menos de 60 minutos en completar el examen.</a:t>
            </a:r>
          </a:p>
          <a:p>
            <a:endParaRPr lang="es-ES" sz="2800" dirty="0">
              <a:solidFill>
                <a:schemeClr val="accent2">
                  <a:lumMod val="50000"/>
                </a:schemeClr>
              </a:solidFill>
              <a:latin typeface="Kristen ITC" panose="03050502040202030202" pitchFamily="66" charset="0"/>
            </a:endParaRPr>
          </a:p>
          <a:p>
            <a:r>
              <a:rPr lang="es-ES" sz="2800" dirty="0">
                <a:solidFill>
                  <a:schemeClr val="accent2">
                    <a:lumMod val="50000"/>
                  </a:schemeClr>
                </a:solidFill>
                <a:latin typeface="Kristen ITC" panose="03050502040202030202" pitchFamily="66" charset="0"/>
              </a:rPr>
              <a:t>a) ¿Cuál es la desviación estándar del tiempo que tardan los estudiantes en completar el examen?</a:t>
            </a:r>
          </a:p>
          <a:p>
            <a:r>
              <a:rPr lang="es-ES" sz="2800" dirty="0">
                <a:solidFill>
                  <a:schemeClr val="accent2">
                    <a:lumMod val="50000"/>
                  </a:schemeClr>
                </a:solidFill>
                <a:latin typeface="Kristen ITC" panose="03050502040202030202" pitchFamily="66" charset="0"/>
              </a:rPr>
              <a:t>b) Si un estudiante tarda 50 minutos en completar el examen, ¿qué porcentaje de los estudiantes tardan menos de 50 minutos?</a:t>
            </a:r>
          </a:p>
        </p:txBody>
      </p:sp>
    </p:spTree>
    <p:extLst>
      <p:ext uri="{BB962C8B-B14F-4D97-AF65-F5344CB8AC3E}">
        <p14:creationId xmlns:p14="http://schemas.microsoft.com/office/powerpoint/2010/main" val="21419881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602510" y="933755"/>
            <a:ext cx="11093303" cy="4401205"/>
          </a:xfrm>
          <a:prstGeom prst="rect">
            <a:avLst/>
          </a:prstGeom>
        </p:spPr>
        <p:txBody>
          <a:bodyPr wrap="square">
            <a:spAutoFit/>
          </a:bodyPr>
          <a:lstStyle/>
          <a:p>
            <a:r>
              <a:rPr lang="es-ES" sz="2800" dirty="0">
                <a:solidFill>
                  <a:schemeClr val="accent2">
                    <a:lumMod val="50000"/>
                  </a:schemeClr>
                </a:solidFill>
                <a:latin typeface="Kristen ITC" panose="03050502040202030202" pitchFamily="66" charset="0"/>
              </a:rPr>
              <a:t>Ejercicio 11:</a:t>
            </a:r>
          </a:p>
          <a:p>
            <a:r>
              <a:rPr lang="es-ES" sz="2800" dirty="0">
                <a:solidFill>
                  <a:schemeClr val="accent2">
                    <a:lumMod val="50000"/>
                  </a:schemeClr>
                </a:solidFill>
                <a:latin typeface="Kristen ITC" panose="03050502040202030202" pitchFamily="66" charset="0"/>
              </a:rPr>
              <a:t>Un grupo de estudiantes realizó un examen de matemáticas, y las puntuaciones obtenidas están distribuidas normalmente. Se tienen las siguientes puntuaciones (en puntos) de una muestra de 10 estudiantes: 78,85,92,88,74,81,95,89,82,90.</a:t>
            </a:r>
          </a:p>
          <a:p>
            <a:endParaRPr lang="es-ES" sz="2800" dirty="0">
              <a:solidFill>
                <a:schemeClr val="accent2">
                  <a:lumMod val="50000"/>
                </a:schemeClr>
              </a:solidFill>
              <a:latin typeface="Kristen ITC" panose="03050502040202030202" pitchFamily="66" charset="0"/>
            </a:endParaRPr>
          </a:p>
          <a:p>
            <a:r>
              <a:rPr lang="es-ES" sz="2800" dirty="0">
                <a:solidFill>
                  <a:schemeClr val="accent2">
                    <a:lumMod val="50000"/>
                  </a:schemeClr>
                </a:solidFill>
                <a:latin typeface="Kristen ITC" panose="03050502040202030202" pitchFamily="66" charset="0"/>
              </a:rPr>
              <a:t>a) Calcula la media y la desviación estándar de las puntuaciones del examen.</a:t>
            </a:r>
          </a:p>
          <a:p>
            <a:r>
              <a:rPr lang="es-ES" sz="2800" dirty="0">
                <a:solidFill>
                  <a:schemeClr val="accent2">
                    <a:lumMod val="50000"/>
                  </a:schemeClr>
                </a:solidFill>
                <a:latin typeface="Kristen ITC" panose="03050502040202030202" pitchFamily="66" charset="0"/>
              </a:rPr>
              <a:t>b) ¿Cuál es el porcentaje de estudiantes que obtuvieron una puntuación superior a 85 puntos?</a:t>
            </a:r>
          </a:p>
        </p:txBody>
      </p:sp>
    </p:spTree>
    <p:extLst>
      <p:ext uri="{BB962C8B-B14F-4D97-AF65-F5344CB8AC3E}">
        <p14:creationId xmlns:p14="http://schemas.microsoft.com/office/powerpoint/2010/main" val="36999926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559981" y="837785"/>
            <a:ext cx="10965712" cy="4832092"/>
          </a:xfrm>
          <a:prstGeom prst="rect">
            <a:avLst/>
          </a:prstGeom>
        </p:spPr>
        <p:txBody>
          <a:bodyPr wrap="square">
            <a:spAutoFit/>
          </a:bodyPr>
          <a:lstStyle/>
          <a:p>
            <a:r>
              <a:rPr lang="es-ES" sz="2800" dirty="0">
                <a:solidFill>
                  <a:schemeClr val="accent2">
                    <a:lumMod val="50000"/>
                  </a:schemeClr>
                </a:solidFill>
                <a:latin typeface="Kristen ITC" panose="03050502040202030202" pitchFamily="66" charset="0"/>
              </a:rPr>
              <a:t>Ejercicio 12:</a:t>
            </a:r>
          </a:p>
          <a:p>
            <a:r>
              <a:rPr lang="es-ES" sz="2800" dirty="0">
                <a:solidFill>
                  <a:schemeClr val="accent2">
                    <a:lumMod val="50000"/>
                  </a:schemeClr>
                </a:solidFill>
                <a:latin typeface="Kristen ITC" panose="03050502040202030202" pitchFamily="66" charset="0"/>
              </a:rPr>
              <a:t>Se ha recopilado la duración (en horas) de 10 proyectos de desarrollo de software en una empresa. Los tiempos en horas son los siguientes:</a:t>
            </a:r>
          </a:p>
          <a:p>
            <a:r>
              <a:rPr lang="es-ES" sz="2800" dirty="0">
                <a:solidFill>
                  <a:schemeClr val="accent2">
                    <a:lumMod val="50000"/>
                  </a:schemeClr>
                </a:solidFill>
                <a:latin typeface="Kristen ITC" panose="03050502040202030202" pitchFamily="66" charset="0"/>
              </a:rPr>
              <a:t>110,120,130,115,125,140,135,125,130,145</a:t>
            </a:r>
          </a:p>
          <a:p>
            <a:pPr>
              <a:buFont typeface="+mj-lt"/>
              <a:buAutoNum type="arabicPeriod"/>
            </a:pPr>
            <a:endParaRPr lang="es-ES" sz="2800" dirty="0">
              <a:solidFill>
                <a:schemeClr val="accent2">
                  <a:lumMod val="50000"/>
                </a:schemeClr>
              </a:solidFill>
              <a:latin typeface="Kristen ITC" panose="03050502040202030202" pitchFamily="66" charset="0"/>
            </a:endParaRPr>
          </a:p>
          <a:p>
            <a:r>
              <a:rPr lang="es-ES" sz="2800" dirty="0">
                <a:solidFill>
                  <a:schemeClr val="accent2">
                    <a:lumMod val="50000"/>
                  </a:schemeClr>
                </a:solidFill>
                <a:latin typeface="Kristen ITC" panose="03050502040202030202" pitchFamily="66" charset="0"/>
              </a:rPr>
              <a:t>a) Calcula la media y la desviación estándar de las duraciones de los proyectos.</a:t>
            </a:r>
          </a:p>
          <a:p>
            <a:r>
              <a:rPr lang="es-ES" sz="2800" dirty="0">
                <a:solidFill>
                  <a:schemeClr val="accent2">
                    <a:lumMod val="50000"/>
                  </a:schemeClr>
                </a:solidFill>
                <a:latin typeface="Kristen ITC" panose="03050502040202030202" pitchFamily="66" charset="0"/>
              </a:rPr>
              <a:t>b) ¿Cuál es la probabilidad de que un nuevo proyecto tenga una duración superior a 140 horas, asumiendo que la distribución de las duraciones sigue una distribución normal?</a:t>
            </a:r>
          </a:p>
        </p:txBody>
      </p:sp>
    </p:spTree>
    <p:extLst>
      <p:ext uri="{BB962C8B-B14F-4D97-AF65-F5344CB8AC3E}">
        <p14:creationId xmlns:p14="http://schemas.microsoft.com/office/powerpoint/2010/main" val="27849235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382771" y="922846"/>
            <a:ext cx="11493796" cy="4832092"/>
          </a:xfrm>
          <a:prstGeom prst="rect">
            <a:avLst/>
          </a:prstGeom>
        </p:spPr>
        <p:txBody>
          <a:bodyPr wrap="square">
            <a:spAutoFit/>
          </a:bodyPr>
          <a:lstStyle/>
          <a:p>
            <a:r>
              <a:rPr lang="es-ES" sz="2800" dirty="0">
                <a:solidFill>
                  <a:schemeClr val="accent2">
                    <a:lumMod val="50000"/>
                  </a:schemeClr>
                </a:solidFill>
                <a:latin typeface="Kristen ITC" panose="03050502040202030202" pitchFamily="66" charset="0"/>
              </a:rPr>
              <a:t>Ejercicio 13:</a:t>
            </a:r>
          </a:p>
          <a:p>
            <a:r>
              <a:rPr lang="es-ES" sz="2800" dirty="0">
                <a:solidFill>
                  <a:schemeClr val="accent2">
                    <a:lumMod val="50000"/>
                  </a:schemeClr>
                </a:solidFill>
                <a:latin typeface="Kristen ITC" panose="03050502040202030202" pitchFamily="66" charset="0"/>
              </a:rPr>
              <a:t>Un profesor realiza un estudio sobre el tiempo que los estudiantes tardan en completar un examen de matemáticas. El tiempo en minutos que tardaron 10 estudiantes en completar el examen es el siguiente: {52,55,48,50,53,56,57,60,49,51}</a:t>
            </a:r>
          </a:p>
          <a:p>
            <a:r>
              <a:rPr lang="es-ES" sz="2800" dirty="0">
                <a:solidFill>
                  <a:schemeClr val="accent2">
                    <a:lumMod val="50000"/>
                  </a:schemeClr>
                </a:solidFill>
                <a:latin typeface="Kristen ITC" panose="03050502040202030202" pitchFamily="66" charset="0"/>
              </a:rPr>
              <a:t>Suponiendo que los tiempos siguen una distribución normal:</a:t>
            </a:r>
          </a:p>
          <a:p>
            <a:endParaRPr lang="es-ES" sz="2800" dirty="0">
              <a:solidFill>
                <a:schemeClr val="accent2">
                  <a:lumMod val="50000"/>
                </a:schemeClr>
              </a:solidFill>
              <a:latin typeface="Kristen ITC" panose="03050502040202030202" pitchFamily="66" charset="0"/>
            </a:endParaRPr>
          </a:p>
          <a:p>
            <a:r>
              <a:rPr lang="es-ES" sz="2800" dirty="0">
                <a:solidFill>
                  <a:schemeClr val="accent2">
                    <a:lumMod val="50000"/>
                  </a:schemeClr>
                </a:solidFill>
                <a:latin typeface="Kristen ITC" panose="03050502040202030202" pitchFamily="66" charset="0"/>
              </a:rPr>
              <a:t>a) Calcula la media y la desviación estándar del tiempo que tardan los estudiantes en completar el examen.</a:t>
            </a:r>
          </a:p>
          <a:p>
            <a:r>
              <a:rPr lang="es-ES" sz="2800" dirty="0">
                <a:solidFill>
                  <a:schemeClr val="accent2">
                    <a:lumMod val="50000"/>
                  </a:schemeClr>
                </a:solidFill>
                <a:latin typeface="Kristen ITC" panose="03050502040202030202" pitchFamily="66" charset="0"/>
              </a:rPr>
              <a:t>b) Si se selecciona al azar un estudiante, ¿cuál es la probabilidad de que tarde más de 54 minutos en completar el examen? </a:t>
            </a:r>
          </a:p>
        </p:txBody>
      </p:sp>
    </p:spTree>
    <p:extLst>
      <p:ext uri="{BB962C8B-B14F-4D97-AF65-F5344CB8AC3E}">
        <p14:creationId xmlns:p14="http://schemas.microsoft.com/office/powerpoint/2010/main" val="6280691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276448" y="806165"/>
            <a:ext cx="11536324" cy="4832092"/>
          </a:xfrm>
          <a:prstGeom prst="rect">
            <a:avLst/>
          </a:prstGeom>
        </p:spPr>
        <p:txBody>
          <a:bodyPr wrap="square">
            <a:spAutoFit/>
          </a:bodyPr>
          <a:lstStyle/>
          <a:p>
            <a:r>
              <a:rPr lang="es-ES" sz="2800" dirty="0">
                <a:solidFill>
                  <a:schemeClr val="accent2">
                    <a:lumMod val="50000"/>
                  </a:schemeClr>
                </a:solidFill>
                <a:latin typeface="Kristen ITC" panose="03050502040202030202" pitchFamily="66" charset="0"/>
              </a:rPr>
              <a:t>Ejercicio 14:</a:t>
            </a:r>
          </a:p>
          <a:p>
            <a:r>
              <a:rPr lang="es-ES" sz="2800" dirty="0">
                <a:solidFill>
                  <a:schemeClr val="accent2">
                    <a:lumMod val="50000"/>
                  </a:schemeClr>
                </a:solidFill>
                <a:latin typeface="Kristen ITC" panose="03050502040202030202" pitchFamily="66" charset="0"/>
              </a:rPr>
              <a:t>Un laboratorio ha medido el tiempo, en horas, que tarda en completarse un proceso químico en 11 experimentos. Los tiempos registrados son los siguientes: {4.2, 4.5, 4.8, 5.1, 4.9, 5.3, 5.0, 4.7, 5.2, 4.6, 5.4}</a:t>
            </a:r>
          </a:p>
          <a:p>
            <a:r>
              <a:rPr lang="es-ES" sz="2800" dirty="0">
                <a:solidFill>
                  <a:schemeClr val="accent2">
                    <a:lumMod val="50000"/>
                  </a:schemeClr>
                </a:solidFill>
                <a:latin typeface="Kristen ITC" panose="03050502040202030202" pitchFamily="66" charset="0"/>
              </a:rPr>
              <a:t>Suponiendo que los tiempos siguen una distribución normal:</a:t>
            </a:r>
          </a:p>
          <a:p>
            <a:endParaRPr lang="es-ES" sz="2800" dirty="0">
              <a:solidFill>
                <a:schemeClr val="accent2">
                  <a:lumMod val="50000"/>
                </a:schemeClr>
              </a:solidFill>
              <a:latin typeface="Kristen ITC" panose="03050502040202030202" pitchFamily="66" charset="0"/>
            </a:endParaRPr>
          </a:p>
          <a:p>
            <a:r>
              <a:rPr lang="es-ES" sz="2800" dirty="0">
                <a:solidFill>
                  <a:schemeClr val="accent2">
                    <a:lumMod val="50000"/>
                  </a:schemeClr>
                </a:solidFill>
                <a:latin typeface="Kristen ITC" panose="03050502040202030202" pitchFamily="66" charset="0"/>
              </a:rPr>
              <a:t>a) Calcula la media y la desviación estándar del tiempo de completado del proceso químico.</a:t>
            </a:r>
          </a:p>
          <a:p>
            <a:r>
              <a:rPr lang="es-ES" sz="2800" dirty="0">
                <a:solidFill>
                  <a:schemeClr val="accent2">
                    <a:lumMod val="50000"/>
                  </a:schemeClr>
                </a:solidFill>
                <a:latin typeface="Kristen ITC" panose="03050502040202030202" pitchFamily="66" charset="0"/>
              </a:rPr>
              <a:t>b) ¿Cuál es la probabilidad de que el tiempo de completado sea inferior a 4.8 horas?</a:t>
            </a:r>
          </a:p>
        </p:txBody>
      </p:sp>
    </p:spTree>
    <p:extLst>
      <p:ext uri="{BB962C8B-B14F-4D97-AF65-F5344CB8AC3E}">
        <p14:creationId xmlns:p14="http://schemas.microsoft.com/office/powerpoint/2010/main" val="38120422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613144" y="773714"/>
            <a:ext cx="10923181" cy="5693866"/>
          </a:xfrm>
          <a:prstGeom prst="rect">
            <a:avLst/>
          </a:prstGeom>
        </p:spPr>
        <p:txBody>
          <a:bodyPr wrap="square">
            <a:spAutoFit/>
          </a:bodyPr>
          <a:lstStyle/>
          <a:p>
            <a:r>
              <a:rPr lang="es-ES" sz="2800" dirty="0">
                <a:solidFill>
                  <a:schemeClr val="accent2">
                    <a:lumMod val="50000"/>
                  </a:schemeClr>
                </a:solidFill>
                <a:latin typeface="Kristen ITC" panose="03050502040202030202" pitchFamily="66" charset="0"/>
              </a:rPr>
              <a:t>Ejercicio 15:</a:t>
            </a:r>
          </a:p>
          <a:p>
            <a:r>
              <a:rPr lang="es-ES" sz="2800" dirty="0">
                <a:solidFill>
                  <a:schemeClr val="accent2">
                    <a:lumMod val="50000"/>
                  </a:schemeClr>
                </a:solidFill>
                <a:latin typeface="Kristen ITC" panose="03050502040202030202" pitchFamily="66" charset="0"/>
              </a:rPr>
              <a:t>En una empresa de tecnología, el tiempo que tardan los empleados en completar una tarea de programación sigue una distribución normal. Un estudio de 11 empleados reveló los siguientes tiempos en horas para completar la tarea:</a:t>
            </a:r>
          </a:p>
          <a:p>
            <a:r>
              <a:rPr lang="es-ES" sz="2800" dirty="0">
                <a:solidFill>
                  <a:schemeClr val="accent2">
                    <a:lumMod val="50000"/>
                  </a:schemeClr>
                </a:solidFill>
                <a:latin typeface="Kristen ITC" panose="03050502040202030202" pitchFamily="66" charset="0"/>
              </a:rPr>
              <a:t>{7,8,9,8,10,9,7,11,12,10,9}</a:t>
            </a:r>
          </a:p>
          <a:p>
            <a:r>
              <a:rPr lang="es-ES" sz="2800" dirty="0">
                <a:solidFill>
                  <a:schemeClr val="accent2">
                    <a:lumMod val="50000"/>
                  </a:schemeClr>
                </a:solidFill>
                <a:latin typeface="Kristen ITC" panose="03050502040202030202" pitchFamily="66" charset="0"/>
              </a:rPr>
              <a:t>Suponiendo que los tiempos siguen una distribución normal.</a:t>
            </a:r>
          </a:p>
          <a:p>
            <a:endParaRPr lang="es-ES" sz="2800" dirty="0">
              <a:solidFill>
                <a:schemeClr val="accent2">
                  <a:lumMod val="50000"/>
                </a:schemeClr>
              </a:solidFill>
              <a:latin typeface="Kristen ITC" panose="03050502040202030202" pitchFamily="66" charset="0"/>
            </a:endParaRPr>
          </a:p>
          <a:p>
            <a:r>
              <a:rPr lang="es-ES" sz="2800" dirty="0">
                <a:solidFill>
                  <a:schemeClr val="accent2">
                    <a:lumMod val="50000"/>
                  </a:schemeClr>
                </a:solidFill>
                <a:latin typeface="Kristen ITC" panose="03050502040202030202" pitchFamily="66" charset="0"/>
              </a:rPr>
              <a:t>a) Calcula la media y la desviación estándar del tiempo que tardan los empleados en completar la tarea.</a:t>
            </a:r>
          </a:p>
          <a:p>
            <a:r>
              <a:rPr lang="es-ES" sz="2800" dirty="0">
                <a:solidFill>
                  <a:schemeClr val="accent2">
                    <a:lumMod val="50000"/>
                  </a:schemeClr>
                </a:solidFill>
                <a:latin typeface="Kristen ITC" panose="03050502040202030202" pitchFamily="66" charset="0"/>
              </a:rPr>
              <a:t>b) Si un empleado tarda 10 horas en completar la tarea, ¿cuál es la probabilidad de que un empleado seleccionado al azar tarde más de 10 horas? </a:t>
            </a:r>
          </a:p>
        </p:txBody>
      </p:sp>
    </p:spTree>
    <p:extLst>
      <p:ext uri="{BB962C8B-B14F-4D97-AF65-F5344CB8AC3E}">
        <p14:creationId xmlns:p14="http://schemas.microsoft.com/office/powerpoint/2010/main" val="1026138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34568" y="733246"/>
            <a:ext cx="11298936" cy="4832092"/>
          </a:xfrm>
          <a:prstGeom prst="rect">
            <a:avLst/>
          </a:prstGeom>
        </p:spPr>
        <p:txBody>
          <a:bodyPr wrap="square">
            <a:spAutoFit/>
          </a:bodyPr>
          <a:lstStyle/>
          <a:p>
            <a:r>
              <a:rPr lang="es-ES" sz="2800" dirty="0">
                <a:solidFill>
                  <a:schemeClr val="accent2">
                    <a:lumMod val="50000"/>
                  </a:schemeClr>
                </a:solidFill>
                <a:latin typeface="Kristen ITC" panose="03050502040202030202" pitchFamily="66" charset="0"/>
              </a:rPr>
              <a:t>Ejercicios 1:</a:t>
            </a:r>
          </a:p>
          <a:p>
            <a:r>
              <a:rPr lang="es-ES" sz="2800" dirty="0">
                <a:solidFill>
                  <a:schemeClr val="accent2">
                    <a:lumMod val="50000"/>
                  </a:schemeClr>
                </a:solidFill>
                <a:latin typeface="Kristen ITC" panose="03050502040202030202" pitchFamily="66" charset="0"/>
              </a:rPr>
              <a:t>El peso de un tipo de fruta en una granja sigue una distribución normal con una media de 300 gramos y una desviación estándar de 20 gramos.</a:t>
            </a:r>
          </a:p>
          <a:p>
            <a:endParaRPr lang="es-ES" sz="2800" dirty="0">
              <a:solidFill>
                <a:schemeClr val="accent2">
                  <a:lumMod val="50000"/>
                </a:schemeClr>
              </a:solidFill>
              <a:latin typeface="Kristen ITC" panose="03050502040202030202" pitchFamily="66" charset="0"/>
            </a:endParaRPr>
          </a:p>
          <a:p>
            <a:pPr marL="342900" indent="-342900">
              <a:buAutoNum type="alphaLcParenR"/>
            </a:pPr>
            <a:r>
              <a:rPr lang="es-ES" sz="2800" dirty="0">
                <a:solidFill>
                  <a:schemeClr val="accent2">
                    <a:lumMod val="50000"/>
                  </a:schemeClr>
                </a:solidFill>
                <a:latin typeface="Kristen ITC" panose="03050502040202030202" pitchFamily="66" charset="0"/>
              </a:rPr>
              <a:t>Calcular la probabilidad de que una fruta seleccionada al</a:t>
            </a:r>
          </a:p>
          <a:p>
            <a:r>
              <a:rPr lang="es-ES" sz="2800" dirty="0">
                <a:solidFill>
                  <a:schemeClr val="accent2">
                    <a:lumMod val="50000"/>
                  </a:schemeClr>
                </a:solidFill>
                <a:latin typeface="Kristen ITC" panose="03050502040202030202" pitchFamily="66" charset="0"/>
              </a:rPr>
              <a:t>azar pese más de 320 gramos.</a:t>
            </a:r>
          </a:p>
          <a:p>
            <a:r>
              <a:rPr lang="es-ES" sz="2800" dirty="0">
                <a:solidFill>
                  <a:schemeClr val="accent2">
                    <a:lumMod val="50000"/>
                  </a:schemeClr>
                </a:solidFill>
                <a:latin typeface="Kristen ITC" panose="03050502040202030202" pitchFamily="66" charset="0"/>
              </a:rPr>
              <a:t>b) Determinar el peso mínimo que deben tener las frutas para estar en el 5% de las frutas más pesadas.</a:t>
            </a:r>
          </a:p>
          <a:p>
            <a:r>
              <a:rPr lang="es-ES" sz="2800" dirty="0">
                <a:solidFill>
                  <a:schemeClr val="accent2">
                    <a:lumMod val="50000"/>
                  </a:schemeClr>
                </a:solidFill>
                <a:latin typeface="Kristen ITC" panose="03050502040202030202" pitchFamily="66" charset="0"/>
              </a:rPr>
              <a:t>c) Si se seleccionan 12 frutas al azar, ¿cuál es la probabilidad de que al menos 9 pesen entre 280 gramos y 320 gramos?</a:t>
            </a:r>
          </a:p>
        </p:txBody>
      </p:sp>
    </p:spTree>
    <p:extLst>
      <p:ext uri="{BB962C8B-B14F-4D97-AF65-F5344CB8AC3E}">
        <p14:creationId xmlns:p14="http://schemas.microsoft.com/office/powerpoint/2010/main" val="27084352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70560" y="752916"/>
            <a:ext cx="11143488" cy="4832092"/>
          </a:xfrm>
          <a:prstGeom prst="rect">
            <a:avLst/>
          </a:prstGeom>
        </p:spPr>
        <p:txBody>
          <a:bodyPr wrap="square">
            <a:spAutoFit/>
          </a:bodyPr>
          <a:lstStyle/>
          <a:p>
            <a:r>
              <a:rPr lang="es-ES" sz="2800" dirty="0">
                <a:solidFill>
                  <a:schemeClr val="accent2">
                    <a:lumMod val="50000"/>
                  </a:schemeClr>
                </a:solidFill>
                <a:latin typeface="Kristen ITC" panose="03050502040202030202" pitchFamily="66" charset="0"/>
              </a:rPr>
              <a:t>Ejercicio 2:</a:t>
            </a:r>
          </a:p>
          <a:p>
            <a:r>
              <a:rPr lang="es-ES" sz="2800" dirty="0">
                <a:solidFill>
                  <a:schemeClr val="accent2">
                    <a:lumMod val="50000"/>
                  </a:schemeClr>
                </a:solidFill>
                <a:latin typeface="Kristen ITC" panose="03050502040202030202" pitchFamily="66" charset="0"/>
              </a:rPr>
              <a:t>El peso de los paquetes enviados por una empresa de mensajería sigue una distribución normal con una media de 10 kg y una desviación estándar de 1.5 kg.</a:t>
            </a:r>
          </a:p>
          <a:p>
            <a:endParaRPr lang="es-ES" sz="2800" dirty="0">
              <a:solidFill>
                <a:schemeClr val="accent2">
                  <a:lumMod val="50000"/>
                </a:schemeClr>
              </a:solidFill>
              <a:latin typeface="Kristen ITC" panose="03050502040202030202" pitchFamily="66" charset="0"/>
            </a:endParaRPr>
          </a:p>
          <a:p>
            <a:r>
              <a:rPr lang="es-ES" sz="2800" dirty="0">
                <a:solidFill>
                  <a:schemeClr val="accent2">
                    <a:lumMod val="50000"/>
                  </a:schemeClr>
                </a:solidFill>
                <a:latin typeface="Kristen ITC" panose="03050502040202030202" pitchFamily="66" charset="0"/>
              </a:rPr>
              <a:t>a) Calcular la probabilidad de que un paquete seleccionado al azar pese más de 12 kg.</a:t>
            </a:r>
          </a:p>
          <a:p>
            <a:r>
              <a:rPr lang="es-ES" sz="2800" dirty="0">
                <a:solidFill>
                  <a:schemeClr val="accent2">
                    <a:lumMod val="50000"/>
                  </a:schemeClr>
                </a:solidFill>
                <a:latin typeface="Kristen ITC" panose="03050502040202030202" pitchFamily="66" charset="0"/>
              </a:rPr>
              <a:t>b) Determinar el peso por debajo del cual se encuentra el 95% de los paquetes.</a:t>
            </a:r>
          </a:p>
          <a:p>
            <a:r>
              <a:rPr lang="es-ES" sz="2800" dirty="0">
                <a:solidFill>
                  <a:schemeClr val="accent2">
                    <a:lumMod val="50000"/>
                  </a:schemeClr>
                </a:solidFill>
                <a:latin typeface="Kristen ITC" panose="03050502040202030202" pitchFamily="66" charset="0"/>
              </a:rPr>
              <a:t>c) Si se seleccionan 15 paquetes al azar, ¿cuál es la probabilidad de que al menos 5 pesen entre 8.5 kg y 11.5 kg?</a:t>
            </a:r>
          </a:p>
        </p:txBody>
      </p:sp>
    </p:spTree>
    <p:extLst>
      <p:ext uri="{BB962C8B-B14F-4D97-AF65-F5344CB8AC3E}">
        <p14:creationId xmlns:p14="http://schemas.microsoft.com/office/powerpoint/2010/main" val="1331907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62000" y="705856"/>
            <a:ext cx="10860024" cy="5262979"/>
          </a:xfrm>
          <a:prstGeom prst="rect">
            <a:avLst/>
          </a:prstGeom>
        </p:spPr>
        <p:txBody>
          <a:bodyPr wrap="square">
            <a:spAutoFit/>
          </a:bodyPr>
          <a:lstStyle/>
          <a:p>
            <a:r>
              <a:rPr lang="es-ES" sz="2800" dirty="0">
                <a:solidFill>
                  <a:schemeClr val="accent2">
                    <a:lumMod val="50000"/>
                  </a:schemeClr>
                </a:solidFill>
                <a:latin typeface="Kristen ITC" panose="03050502040202030202" pitchFamily="66" charset="0"/>
              </a:rPr>
              <a:t>Ejercicio 3:</a:t>
            </a:r>
          </a:p>
          <a:p>
            <a:r>
              <a:rPr lang="es-ES" sz="2800" dirty="0">
                <a:solidFill>
                  <a:schemeClr val="accent2">
                    <a:lumMod val="50000"/>
                  </a:schemeClr>
                </a:solidFill>
                <a:latin typeface="Kristen ITC" panose="03050502040202030202" pitchFamily="66" charset="0"/>
              </a:rPr>
              <a:t>La altura de los estudiantes en una universidad sigue una distribución normal con una media de 170 cm y una desviación estándar de 8 cm.</a:t>
            </a:r>
          </a:p>
          <a:p>
            <a:endParaRPr lang="es-ES" sz="2800" dirty="0">
              <a:solidFill>
                <a:schemeClr val="accent2">
                  <a:lumMod val="50000"/>
                </a:schemeClr>
              </a:solidFill>
              <a:latin typeface="Kristen ITC" panose="03050502040202030202" pitchFamily="66" charset="0"/>
            </a:endParaRPr>
          </a:p>
          <a:p>
            <a:r>
              <a:rPr lang="es-ES" sz="2800" dirty="0">
                <a:solidFill>
                  <a:schemeClr val="accent2">
                    <a:lumMod val="50000"/>
                  </a:schemeClr>
                </a:solidFill>
                <a:latin typeface="Kristen ITC" panose="03050502040202030202" pitchFamily="66" charset="0"/>
              </a:rPr>
              <a:t>a) Calcular la probabilidad de que un estudiante seleccionado al azar tenga una altura entre 165 cm y 180 cm.</a:t>
            </a:r>
          </a:p>
          <a:p>
            <a:r>
              <a:rPr lang="es-ES" sz="2800" dirty="0">
                <a:solidFill>
                  <a:schemeClr val="accent2">
                    <a:lumMod val="50000"/>
                  </a:schemeClr>
                </a:solidFill>
                <a:latin typeface="Kristen ITC" panose="03050502040202030202" pitchFamily="66" charset="0"/>
              </a:rPr>
              <a:t>b) Determinar la altura por encima de la cual se encuentra el 5% de los estudiantes más altos.</a:t>
            </a:r>
          </a:p>
          <a:p>
            <a:r>
              <a:rPr lang="es-ES" sz="2800" dirty="0">
                <a:solidFill>
                  <a:schemeClr val="accent2">
                    <a:lumMod val="50000"/>
                  </a:schemeClr>
                </a:solidFill>
                <a:latin typeface="Kristen ITC" panose="03050502040202030202" pitchFamily="66" charset="0"/>
              </a:rPr>
              <a:t>c) Si se seleccionan 15 estudiantes al azar, ¿cuál es la probabilidad de que exactamente 5 tengan una altura menor a 165 cm?</a:t>
            </a:r>
          </a:p>
        </p:txBody>
      </p:sp>
    </p:spTree>
    <p:extLst>
      <p:ext uri="{BB962C8B-B14F-4D97-AF65-F5344CB8AC3E}">
        <p14:creationId xmlns:p14="http://schemas.microsoft.com/office/powerpoint/2010/main" val="2752438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33984" y="696712"/>
            <a:ext cx="11189208" cy="5262979"/>
          </a:xfrm>
          <a:prstGeom prst="rect">
            <a:avLst/>
          </a:prstGeom>
        </p:spPr>
        <p:txBody>
          <a:bodyPr wrap="square">
            <a:spAutoFit/>
          </a:bodyPr>
          <a:lstStyle/>
          <a:p>
            <a:r>
              <a:rPr lang="es-ES" sz="2800" dirty="0">
                <a:solidFill>
                  <a:schemeClr val="accent2">
                    <a:lumMod val="50000"/>
                  </a:schemeClr>
                </a:solidFill>
                <a:latin typeface="Kristen ITC" panose="03050502040202030202" pitchFamily="66" charset="0"/>
              </a:rPr>
              <a:t>Ejercicio 4:</a:t>
            </a:r>
          </a:p>
          <a:p>
            <a:r>
              <a:rPr lang="es-ES" sz="2800" dirty="0">
                <a:solidFill>
                  <a:schemeClr val="accent2">
                    <a:lumMod val="50000"/>
                  </a:schemeClr>
                </a:solidFill>
                <a:latin typeface="Kristen ITC" panose="03050502040202030202" pitchFamily="66" charset="0"/>
              </a:rPr>
              <a:t>En una ciudad, la cantidad diaria de litros de lluvia durante el mes de agosto sigue una distribución normal con una media de 12 litros y una desviación estándar de 3 litros.</a:t>
            </a:r>
          </a:p>
          <a:p>
            <a:endParaRPr lang="es-ES" sz="2800" dirty="0">
              <a:solidFill>
                <a:schemeClr val="accent2">
                  <a:lumMod val="50000"/>
                </a:schemeClr>
              </a:solidFill>
              <a:latin typeface="Kristen ITC" panose="03050502040202030202" pitchFamily="66" charset="0"/>
            </a:endParaRPr>
          </a:p>
          <a:p>
            <a:r>
              <a:rPr lang="es-ES" sz="2800" dirty="0">
                <a:solidFill>
                  <a:schemeClr val="accent2">
                    <a:lumMod val="50000"/>
                  </a:schemeClr>
                </a:solidFill>
                <a:latin typeface="Kristen ITC" panose="03050502040202030202" pitchFamily="66" charset="0"/>
              </a:rPr>
              <a:t>a) Calcular la probabilidad de que en un día cualquiera caigan entre 10 y 15 litros de lluvia.</a:t>
            </a:r>
          </a:p>
          <a:p>
            <a:r>
              <a:rPr lang="es-ES" sz="2800" dirty="0">
                <a:solidFill>
                  <a:schemeClr val="accent2">
                    <a:lumMod val="50000"/>
                  </a:schemeClr>
                </a:solidFill>
                <a:latin typeface="Kristen ITC" panose="03050502040202030202" pitchFamily="66" charset="0"/>
              </a:rPr>
              <a:t>b) Determinar el valor que representa el 95º percentil de la distribución de lluvia diaria en agosto.</a:t>
            </a:r>
          </a:p>
          <a:p>
            <a:r>
              <a:rPr lang="es-ES" sz="2800" dirty="0">
                <a:solidFill>
                  <a:schemeClr val="accent2">
                    <a:lumMod val="50000"/>
                  </a:schemeClr>
                </a:solidFill>
                <a:latin typeface="Kristen ITC" panose="03050502040202030202" pitchFamily="66" charset="0"/>
              </a:rPr>
              <a:t>c) Si se seleccionan 5 días al azar durante agosto, ¿cuál es la probabilidad de que al menos 3 días reciban más de 14 litros de lluvia?</a:t>
            </a:r>
          </a:p>
        </p:txBody>
      </p:sp>
    </p:spTree>
    <p:extLst>
      <p:ext uri="{BB962C8B-B14F-4D97-AF65-F5344CB8AC3E}">
        <p14:creationId xmlns:p14="http://schemas.microsoft.com/office/powerpoint/2010/main" val="30143724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588264" y="725484"/>
            <a:ext cx="11070336" cy="4832092"/>
          </a:xfrm>
          <a:prstGeom prst="rect">
            <a:avLst/>
          </a:prstGeom>
        </p:spPr>
        <p:txBody>
          <a:bodyPr wrap="square">
            <a:spAutoFit/>
          </a:bodyPr>
          <a:lstStyle/>
          <a:p>
            <a:r>
              <a:rPr lang="es-ES" sz="2800" dirty="0">
                <a:solidFill>
                  <a:schemeClr val="accent2">
                    <a:lumMod val="50000"/>
                  </a:schemeClr>
                </a:solidFill>
                <a:latin typeface="Kristen ITC" panose="03050502040202030202" pitchFamily="66" charset="0"/>
              </a:rPr>
              <a:t>Ejercicio 5:</a:t>
            </a:r>
          </a:p>
          <a:p>
            <a:r>
              <a:rPr lang="es-ES" sz="2800" dirty="0">
                <a:solidFill>
                  <a:schemeClr val="accent2">
                    <a:lumMod val="50000"/>
                  </a:schemeClr>
                </a:solidFill>
                <a:latin typeface="Kristen ITC" panose="03050502040202030202" pitchFamily="66" charset="0"/>
              </a:rPr>
              <a:t>En una fábrica de bombillas, la vida útil de las bombillas sigue una distribución normal con una media de 1200 horas y una desviación estándar de 100 horas.</a:t>
            </a:r>
          </a:p>
          <a:p>
            <a:endParaRPr lang="es-ES" sz="2800" dirty="0">
              <a:solidFill>
                <a:schemeClr val="accent2">
                  <a:lumMod val="50000"/>
                </a:schemeClr>
              </a:solidFill>
              <a:latin typeface="Kristen ITC" panose="03050502040202030202" pitchFamily="66" charset="0"/>
            </a:endParaRPr>
          </a:p>
          <a:p>
            <a:r>
              <a:rPr lang="es-ES" sz="2800" dirty="0">
                <a:solidFill>
                  <a:schemeClr val="accent2">
                    <a:lumMod val="50000"/>
                  </a:schemeClr>
                </a:solidFill>
                <a:latin typeface="Kristen ITC" panose="03050502040202030202" pitchFamily="66" charset="0"/>
              </a:rPr>
              <a:t>a) Calcular la probabilidad de que una bombilla dure más de 1350 horas.</a:t>
            </a:r>
          </a:p>
          <a:p>
            <a:r>
              <a:rPr lang="es-ES" sz="2800" dirty="0">
                <a:solidFill>
                  <a:schemeClr val="accent2">
                    <a:lumMod val="50000"/>
                  </a:schemeClr>
                </a:solidFill>
                <a:latin typeface="Kristen ITC" panose="03050502040202030202" pitchFamily="66" charset="0"/>
              </a:rPr>
              <a:t>b) Determinar el intervalo de horas en el que se encuentra el 95% de las vidas útiles de las bombillas.</a:t>
            </a:r>
          </a:p>
          <a:p>
            <a:r>
              <a:rPr lang="es-ES" sz="2800" dirty="0">
                <a:solidFill>
                  <a:schemeClr val="accent2">
                    <a:lumMod val="50000"/>
                  </a:schemeClr>
                </a:solidFill>
                <a:latin typeface="Kristen ITC" panose="03050502040202030202" pitchFamily="66" charset="0"/>
              </a:rPr>
              <a:t>c) Si se seleccionan 15 bombillas al azar, ¿cuál es la probabilidad de que al menos 3 duren menos de 1100 horas?</a:t>
            </a:r>
          </a:p>
        </p:txBody>
      </p:sp>
    </p:spTree>
    <p:extLst>
      <p:ext uri="{BB962C8B-B14F-4D97-AF65-F5344CB8AC3E}">
        <p14:creationId xmlns:p14="http://schemas.microsoft.com/office/powerpoint/2010/main" val="2680757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652272" y="678424"/>
            <a:ext cx="11116056" cy="5693866"/>
          </a:xfrm>
          <a:prstGeom prst="rect">
            <a:avLst/>
          </a:prstGeom>
        </p:spPr>
        <p:txBody>
          <a:bodyPr wrap="square">
            <a:spAutoFit/>
          </a:bodyPr>
          <a:lstStyle/>
          <a:p>
            <a:r>
              <a:rPr lang="es-ES" sz="2800" dirty="0">
                <a:solidFill>
                  <a:schemeClr val="accent2">
                    <a:lumMod val="50000"/>
                  </a:schemeClr>
                </a:solidFill>
                <a:latin typeface="Kristen ITC" panose="03050502040202030202" pitchFamily="66" charset="0"/>
              </a:rPr>
              <a:t>Ejercicio 6:</a:t>
            </a:r>
          </a:p>
          <a:p>
            <a:r>
              <a:rPr lang="es-ES" sz="2800" dirty="0">
                <a:solidFill>
                  <a:schemeClr val="accent2">
                    <a:lumMod val="50000"/>
                  </a:schemeClr>
                </a:solidFill>
                <a:latin typeface="Kristen ITC" panose="03050502040202030202" pitchFamily="66" charset="0"/>
              </a:rPr>
              <a:t>Una empresa de electrónica fabrica resistencias cuyo valor nominal es de 100 ohmios. Se sabe que la resistencia real de las piezas sigue una distribución normal con una media de 100 ohmios, pero la desviación estándar no se conoce.</a:t>
            </a:r>
          </a:p>
          <a:p>
            <a:endParaRPr lang="es-ES" sz="2800" dirty="0">
              <a:solidFill>
                <a:schemeClr val="accent2">
                  <a:lumMod val="50000"/>
                </a:schemeClr>
              </a:solidFill>
              <a:latin typeface="Kristen ITC" panose="03050502040202030202" pitchFamily="66" charset="0"/>
            </a:endParaRPr>
          </a:p>
          <a:p>
            <a:r>
              <a:rPr lang="es-ES" sz="2800" dirty="0">
                <a:solidFill>
                  <a:schemeClr val="accent2">
                    <a:lumMod val="50000"/>
                  </a:schemeClr>
                </a:solidFill>
                <a:latin typeface="Kristen ITC" panose="03050502040202030202" pitchFamily="66" charset="0"/>
              </a:rPr>
              <a:t>a) Si se sabe que el 80% de las resistencias fabricadas tienen un valor entre 95 y 105 ohmios, determina la desviación estándar de la distribución.</a:t>
            </a:r>
          </a:p>
          <a:p>
            <a:r>
              <a:rPr lang="es-ES" sz="2800" dirty="0">
                <a:solidFill>
                  <a:schemeClr val="accent2">
                    <a:lumMod val="50000"/>
                  </a:schemeClr>
                </a:solidFill>
                <a:latin typeface="Kristen ITC" panose="03050502040202030202" pitchFamily="66" charset="0"/>
              </a:rPr>
              <a:t>b) Calcular la probabilidad de que una resistencia tenga un valor mayor a 107 ohmios.</a:t>
            </a:r>
          </a:p>
          <a:p>
            <a:r>
              <a:rPr lang="es-ES" sz="2800" dirty="0">
                <a:solidFill>
                  <a:schemeClr val="accent2">
                    <a:lumMod val="50000"/>
                  </a:schemeClr>
                </a:solidFill>
                <a:latin typeface="Kristen ITC" panose="03050502040202030202" pitchFamily="66" charset="0"/>
              </a:rPr>
              <a:t>c) Determina el valor por debajo del cual se encuentra el 95% de las resistencias.</a:t>
            </a:r>
          </a:p>
        </p:txBody>
      </p:sp>
    </p:spTree>
    <p:extLst>
      <p:ext uri="{BB962C8B-B14F-4D97-AF65-F5344CB8AC3E}">
        <p14:creationId xmlns:p14="http://schemas.microsoft.com/office/powerpoint/2010/main" val="423051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493776" y="769864"/>
            <a:ext cx="11539728" cy="4832092"/>
          </a:xfrm>
          <a:prstGeom prst="rect">
            <a:avLst/>
          </a:prstGeom>
        </p:spPr>
        <p:txBody>
          <a:bodyPr wrap="square">
            <a:spAutoFit/>
          </a:bodyPr>
          <a:lstStyle/>
          <a:p>
            <a:r>
              <a:rPr lang="es-ES" sz="2800" dirty="0">
                <a:solidFill>
                  <a:schemeClr val="accent2">
                    <a:lumMod val="50000"/>
                  </a:schemeClr>
                </a:solidFill>
                <a:latin typeface="Kristen ITC" panose="03050502040202030202" pitchFamily="66" charset="0"/>
              </a:rPr>
              <a:t>Ejercicio 7:</a:t>
            </a:r>
          </a:p>
          <a:p>
            <a:r>
              <a:rPr lang="es-ES" sz="2800" dirty="0">
                <a:solidFill>
                  <a:schemeClr val="accent2">
                    <a:lumMod val="50000"/>
                  </a:schemeClr>
                </a:solidFill>
                <a:latin typeface="Kristen ITC" panose="03050502040202030202" pitchFamily="66" charset="0"/>
              </a:rPr>
              <a:t>En un examen de matemáticas, las calificaciones de los estudiantes siguen una distribución normal con una media de 75 puntos.</a:t>
            </a:r>
          </a:p>
          <a:p>
            <a:endParaRPr lang="es-ES" sz="2800" dirty="0">
              <a:solidFill>
                <a:schemeClr val="accent2">
                  <a:lumMod val="50000"/>
                </a:schemeClr>
              </a:solidFill>
              <a:latin typeface="Kristen ITC" panose="03050502040202030202" pitchFamily="66" charset="0"/>
            </a:endParaRPr>
          </a:p>
          <a:p>
            <a:r>
              <a:rPr lang="es-ES" sz="2800" dirty="0">
                <a:solidFill>
                  <a:schemeClr val="accent2">
                    <a:lumMod val="50000"/>
                  </a:schemeClr>
                </a:solidFill>
                <a:latin typeface="Kristen ITC" panose="03050502040202030202" pitchFamily="66" charset="0"/>
              </a:rPr>
              <a:t>a) Si el 10% de los estudiantes obtienen menos de 60 puntos, ¿cuál es la desviación estándar de las calificaciones?</a:t>
            </a:r>
          </a:p>
          <a:p>
            <a:r>
              <a:rPr lang="es-ES" sz="2800" dirty="0">
                <a:solidFill>
                  <a:schemeClr val="accent2">
                    <a:lumMod val="50000"/>
                  </a:schemeClr>
                </a:solidFill>
                <a:latin typeface="Kristen ITC" panose="03050502040202030202" pitchFamily="66" charset="0"/>
              </a:rPr>
              <a:t>b) Calcular la probabilidad de que un estudiante seleccionado al azar obtenga una calificación entre 70 y 80 puntos.</a:t>
            </a:r>
          </a:p>
          <a:p>
            <a:r>
              <a:rPr lang="es-ES" sz="2800" dirty="0">
                <a:solidFill>
                  <a:schemeClr val="accent2">
                    <a:lumMod val="50000"/>
                  </a:schemeClr>
                </a:solidFill>
                <a:latin typeface="Kristen ITC" panose="03050502040202030202" pitchFamily="66" charset="0"/>
              </a:rPr>
              <a:t>c) Determinar la calificación mínima que debe obtener un estudiante para estar en el 5% superior de la clase.</a:t>
            </a:r>
          </a:p>
        </p:txBody>
      </p:sp>
    </p:spTree>
    <p:extLst>
      <p:ext uri="{BB962C8B-B14F-4D97-AF65-F5344CB8AC3E}">
        <p14:creationId xmlns:p14="http://schemas.microsoft.com/office/powerpoint/2010/main" val="11369411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688848" y="826068"/>
            <a:ext cx="10850880" cy="4832092"/>
          </a:xfrm>
          <a:prstGeom prst="rect">
            <a:avLst/>
          </a:prstGeom>
        </p:spPr>
        <p:txBody>
          <a:bodyPr wrap="square">
            <a:spAutoFit/>
          </a:bodyPr>
          <a:lstStyle/>
          <a:p>
            <a:r>
              <a:rPr lang="es-ES" sz="2800" dirty="0">
                <a:solidFill>
                  <a:schemeClr val="accent2">
                    <a:lumMod val="50000"/>
                  </a:schemeClr>
                </a:solidFill>
                <a:latin typeface="Kristen ITC" panose="03050502040202030202" pitchFamily="66" charset="0"/>
              </a:rPr>
              <a:t>Ejercicio 8:</a:t>
            </a:r>
          </a:p>
          <a:p>
            <a:r>
              <a:rPr lang="es-ES" sz="2800" dirty="0">
                <a:solidFill>
                  <a:schemeClr val="accent2">
                    <a:lumMod val="50000"/>
                  </a:schemeClr>
                </a:solidFill>
                <a:latin typeface="Kristen ITC" panose="03050502040202030202" pitchFamily="66" charset="0"/>
              </a:rPr>
              <a:t>En una empresa, el tiempo que tarda un empleado en completar una tarea sigue una distribución normal. Sabemos que el tiempo promedio para completar la tarea es de 30 minutos. Se ha observado que el 85% de los empleados completan la tarea en menos de 40 minutos.</a:t>
            </a:r>
          </a:p>
          <a:p>
            <a:endParaRPr lang="es-ES" sz="2800" dirty="0">
              <a:solidFill>
                <a:schemeClr val="accent2">
                  <a:lumMod val="50000"/>
                </a:schemeClr>
              </a:solidFill>
              <a:latin typeface="Kristen ITC" panose="03050502040202030202" pitchFamily="66" charset="0"/>
            </a:endParaRPr>
          </a:p>
          <a:p>
            <a:r>
              <a:rPr lang="es-ES" sz="2800" dirty="0">
                <a:solidFill>
                  <a:schemeClr val="accent2">
                    <a:lumMod val="50000"/>
                  </a:schemeClr>
                </a:solidFill>
                <a:latin typeface="Kristen ITC" panose="03050502040202030202" pitchFamily="66" charset="0"/>
              </a:rPr>
              <a:t>¿Cuál es el tiempo en minutos que corresponde al percentil 85 de la distribución normal? </a:t>
            </a:r>
          </a:p>
          <a:p>
            <a:r>
              <a:rPr lang="es-ES" sz="2800" dirty="0">
                <a:solidFill>
                  <a:schemeClr val="accent2">
                    <a:lumMod val="50000"/>
                  </a:schemeClr>
                </a:solidFill>
                <a:latin typeface="Kristen ITC" panose="03050502040202030202" pitchFamily="66" charset="0"/>
              </a:rPr>
              <a:t>(Es decir, ¿cuánto tiempo es necesario para que un empleado esté en el 85% superior de la distribución?).</a:t>
            </a:r>
          </a:p>
        </p:txBody>
      </p:sp>
    </p:spTree>
    <p:extLst>
      <p:ext uri="{BB962C8B-B14F-4D97-AF65-F5344CB8AC3E}">
        <p14:creationId xmlns:p14="http://schemas.microsoft.com/office/powerpoint/2010/main" val="3180855271"/>
      </p:ext>
    </p:extLst>
  </p:cSld>
  <p:clrMapOvr>
    <a:masterClrMapping/>
  </p:clrMapOvr>
</p:sld>
</file>

<file path=ppt/theme/theme1.xml><?xml version="1.0" encoding="utf-8"?>
<a:theme xmlns:a="http://schemas.openxmlformats.org/drawingml/2006/main" name="Dividendo">
  <a:themeElements>
    <a:clrScheme name="Dividendo">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o">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o">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TM03457464[[fn=Dividendo]]</Template>
  <TotalTime>2518</TotalTime>
  <Words>1465</Words>
  <Application>Microsoft Office PowerPoint</Application>
  <PresentationFormat>Panorámica</PresentationFormat>
  <Paragraphs>93</Paragraphs>
  <Slides>16</Slides>
  <Notes>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16</vt:i4>
      </vt:variant>
    </vt:vector>
  </HeadingPairs>
  <TitlesOfParts>
    <vt:vector size="21" baseType="lpstr">
      <vt:lpstr>Calibri</vt:lpstr>
      <vt:lpstr>Gill Sans MT</vt:lpstr>
      <vt:lpstr>Kristen ITC</vt:lpstr>
      <vt:lpstr>Wingdings 2</vt:lpstr>
      <vt:lpstr>Dividendo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dc:creator>
  <cp:lastModifiedBy>pablo espinosa perez</cp:lastModifiedBy>
  <cp:revision>152</cp:revision>
  <dcterms:created xsi:type="dcterms:W3CDTF">2024-04-22T07:48:57Z</dcterms:created>
  <dcterms:modified xsi:type="dcterms:W3CDTF">2024-08-13T19:56:14Z</dcterms:modified>
</cp:coreProperties>
</file>