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5" r:id="rId3"/>
    <p:sldId id="307" r:id="rId4"/>
    <p:sldId id="308" r:id="rId5"/>
    <p:sldId id="309" r:id="rId6"/>
    <p:sldId id="310" r:id="rId7"/>
    <p:sldId id="311" r:id="rId8"/>
    <p:sldId id="313" r:id="rId9"/>
    <p:sldId id="314" r:id="rId10"/>
    <p:sldId id="315" r:id="rId11"/>
    <p:sldId id="312" r:id="rId12"/>
    <p:sldId id="317" r:id="rId13"/>
    <p:sldId id="319" r:id="rId14"/>
    <p:sldId id="318" r:id="rId15"/>
    <p:sldId id="320" r:id="rId16"/>
    <p:sldId id="321" r:id="rId17"/>
    <p:sldId id="296" r:id="rId18"/>
    <p:sldId id="322" r:id="rId19"/>
    <p:sldId id="323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4598-5220-43C2-925B-ECBD39EB68E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05FB-E7B6-4C44-8E65-76C3A93A0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05FB-E7B6-4C44-8E65-76C3A93A0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6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9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1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6725271-B1BB-4902-A645-BA4D8726209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0566C01-105F-4185-9A87-889201BE291C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95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27100" y="5321300"/>
            <a:ext cx="718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Asignatura: Matemáticas</a:t>
            </a:r>
          </a:p>
          <a:p>
            <a:r>
              <a:rPr lang="es-MX" dirty="0">
                <a:solidFill>
                  <a:schemeClr val="bg1"/>
                </a:solidFill>
              </a:rPr>
              <a:t>Profesor: Víctor Chávez Aninat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33552" y="1542296"/>
            <a:ext cx="50499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Curvas de campana</a:t>
            </a:r>
            <a:endParaRPr lang="es-E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7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211281" y="528869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=0,037</m:t>
                      </m:r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528869"/>
                <a:ext cx="961901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7920839" y="944367"/>
            <a:ext cx="961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0" dirty="0"/>
              <a:t>        </a:t>
            </a:r>
            <a:endParaRPr lang="es-C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211281" y="1465040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=0,074</m:t>
                      </m:r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1465040"/>
                <a:ext cx="961901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1211281" y="2401211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=0,12</m:t>
                      </m:r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2401211"/>
                <a:ext cx="961901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211281" y="3337382"/>
                <a:ext cx="96190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es-ES" sz="48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s-ES" sz="4800" b="0" dirty="0"/>
              </a:p>
              <a:p>
                <a:endParaRPr lang="es-CL" sz="36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3337382"/>
                <a:ext cx="9619014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211281" y="4273553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es-ES" sz="4800" b="0" i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4273553"/>
                <a:ext cx="961901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1211281" y="5209724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=0,16</m:t>
                      </m:r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5209724"/>
                <a:ext cx="961901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211281" y="6040721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=0,12</m:t>
                      </m:r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6040721"/>
                <a:ext cx="961901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0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997524" y="647623"/>
                <a:ext cx="10980719" cy="1104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s-MX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s-MX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20−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3200" i="1">
                              <a:latin typeface="Cambria Math" panose="02040503050406030204" pitchFamily="18" charset="0"/>
                            </a:rPr>
                            <m:t>)!∙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s-E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s-E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4" y="647623"/>
                <a:ext cx="10980719" cy="1104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844268"/>
                  </p:ext>
                </p:extLst>
              </p:nvPr>
            </p:nvGraphicFramePr>
            <p:xfrm>
              <a:off x="476333" y="2002201"/>
              <a:ext cx="4618182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470">
                      <a:extLst>
                        <a:ext uri="{9D8B030D-6E8A-4147-A177-3AD203B41FA5}">
                          <a16:colId xmlns:a16="http://schemas.microsoft.com/office/drawing/2014/main" val="2746259360"/>
                        </a:ext>
                      </a:extLst>
                    </a:gridCol>
                    <a:gridCol w="3170712">
                      <a:extLst>
                        <a:ext uri="{9D8B030D-6E8A-4147-A177-3AD203B41FA5}">
                          <a16:colId xmlns:a16="http://schemas.microsoft.com/office/drawing/2014/main" val="16769901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x</a:t>
                          </a:r>
                          <a:endParaRPr lang="es-C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s-E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C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53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,00000095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3051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,0000</m:t>
                                </m:r>
                                <m:r>
                                  <a:rPr lang="es-ES" sz="1800" b="0" i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811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,00018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72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3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,0011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996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,0046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1907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5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,015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652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6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0,037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7049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7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0,074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75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8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0,12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901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9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  <m:r>
                                  <a:rPr lang="es-ES" sz="1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s-E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6148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  <m:r>
                                  <a:rPr lang="es-ES" sz="1800" b="0" i="0" smtClean="0">
                                    <a:latin typeface="Cambria Math" panose="02040503050406030204" pitchFamily="18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8406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844268"/>
                  </p:ext>
                </p:extLst>
              </p:nvPr>
            </p:nvGraphicFramePr>
            <p:xfrm>
              <a:off x="476333" y="2002201"/>
              <a:ext cx="4618182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470">
                      <a:extLst>
                        <a:ext uri="{9D8B030D-6E8A-4147-A177-3AD203B41FA5}">
                          <a16:colId xmlns:a16="http://schemas.microsoft.com/office/drawing/2014/main" val="2746259360"/>
                        </a:ext>
                      </a:extLst>
                    </a:gridCol>
                    <a:gridCol w="3170712">
                      <a:extLst>
                        <a:ext uri="{9D8B030D-6E8A-4147-A177-3AD203B41FA5}">
                          <a16:colId xmlns:a16="http://schemas.microsoft.com/office/drawing/2014/main" val="16769901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 smtClean="0"/>
                            <a:t>x</a:t>
                          </a:r>
                          <a:endParaRPr lang="es-C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8197" r="-769" b="-1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253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108197" r="-769" b="-10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3051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208197" r="-769" b="-9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811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308197" r="-76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72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3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408197" r="-76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996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508197" r="-769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1907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5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618333" r="-769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7652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6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706557" r="-76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7049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7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806557" r="-769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175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8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906557" r="-76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901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9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1006557" r="-76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148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3"/>
                          <a:stretch>
                            <a:fillRect l="-45962" t="-1106557" r="-76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84064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545776"/>
                  </p:ext>
                </p:extLst>
              </p:nvPr>
            </p:nvGraphicFramePr>
            <p:xfrm>
              <a:off x="6079507" y="2002201"/>
              <a:ext cx="4618182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470">
                      <a:extLst>
                        <a:ext uri="{9D8B030D-6E8A-4147-A177-3AD203B41FA5}">
                          <a16:colId xmlns:a16="http://schemas.microsoft.com/office/drawing/2014/main" val="2746259360"/>
                        </a:ext>
                      </a:extLst>
                    </a:gridCol>
                    <a:gridCol w="3170712">
                      <a:extLst>
                        <a:ext uri="{9D8B030D-6E8A-4147-A177-3AD203B41FA5}">
                          <a16:colId xmlns:a16="http://schemas.microsoft.com/office/drawing/2014/main" val="16769901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x</a:t>
                          </a:r>
                          <a:endParaRPr lang="es-C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s-E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CL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53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  <m:r>
                                  <a:rPr lang="es-ES" sz="18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s-E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3051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0,12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811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13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0,074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172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0,037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996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15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,015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1907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16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,0046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652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17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,0011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7049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18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,00018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75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19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,0000</m:t>
                                </m:r>
                                <m:r>
                                  <a:rPr lang="es-ES" sz="1800" b="0" i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901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20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s-ES" sz="1800" b="0" i="1" smtClean="0">
                                    <a:latin typeface="Cambria Math" panose="02040503050406030204" pitchFamily="18" charset="0"/>
                                  </a:rPr>
                                  <m:t>,00000095</m:t>
                                </m:r>
                              </m:oMath>
                            </m:oMathPara>
                          </a14:m>
                          <a:endParaRPr lang="es-CL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6148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8406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545776"/>
                  </p:ext>
                </p:extLst>
              </p:nvPr>
            </p:nvGraphicFramePr>
            <p:xfrm>
              <a:off x="6079507" y="2002201"/>
              <a:ext cx="4618182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470">
                      <a:extLst>
                        <a:ext uri="{9D8B030D-6E8A-4147-A177-3AD203B41FA5}">
                          <a16:colId xmlns:a16="http://schemas.microsoft.com/office/drawing/2014/main" val="2746259360"/>
                        </a:ext>
                      </a:extLst>
                    </a:gridCol>
                    <a:gridCol w="3170712">
                      <a:extLst>
                        <a:ext uri="{9D8B030D-6E8A-4147-A177-3AD203B41FA5}">
                          <a16:colId xmlns:a16="http://schemas.microsoft.com/office/drawing/2014/main" val="16769901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 smtClean="0"/>
                            <a:t>x</a:t>
                          </a:r>
                          <a:endParaRPr lang="es-C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8197" r="-962" b="-1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253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108197" r="-962" b="-10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3051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208197" r="-962" b="-9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811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13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308197" r="-962" b="-8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726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408197" r="-962" b="-7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996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15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508197" r="-962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1907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16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618333" r="-962" b="-51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7652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17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706557" r="-962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7049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18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806557" r="-96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175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19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906557" r="-96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901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45962" t="-1006557" r="-96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148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84064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93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75" y="1893887"/>
            <a:ext cx="84010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53" y="470245"/>
            <a:ext cx="10837486" cy="5986048"/>
          </a:xfrm>
          <a:prstGeom prst="rect">
            <a:avLst/>
          </a:prstGeom>
        </p:spPr>
      </p:pic>
      <p:sp>
        <p:nvSpPr>
          <p:cNvPr id="96" name="Elipse 95"/>
          <p:cNvSpPr/>
          <p:nvPr/>
        </p:nvSpPr>
        <p:spPr>
          <a:xfrm>
            <a:off x="7249670" y="5223572"/>
            <a:ext cx="534895" cy="52391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5" name="Elipse 94"/>
          <p:cNvSpPr/>
          <p:nvPr/>
        </p:nvSpPr>
        <p:spPr>
          <a:xfrm>
            <a:off x="4268326" y="5214970"/>
            <a:ext cx="534895" cy="52391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" name="Elipse 96"/>
          <p:cNvSpPr/>
          <p:nvPr/>
        </p:nvSpPr>
        <p:spPr>
          <a:xfrm>
            <a:off x="4268228" y="5241474"/>
            <a:ext cx="534895" cy="52391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4" name="Elipse 93"/>
          <p:cNvSpPr/>
          <p:nvPr/>
        </p:nvSpPr>
        <p:spPr>
          <a:xfrm>
            <a:off x="5792194" y="5219033"/>
            <a:ext cx="534895" cy="52391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Elipse 92"/>
          <p:cNvSpPr/>
          <p:nvPr/>
        </p:nvSpPr>
        <p:spPr>
          <a:xfrm>
            <a:off x="2781763" y="5219033"/>
            <a:ext cx="534895" cy="523914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Elipse 90"/>
          <p:cNvSpPr/>
          <p:nvPr/>
        </p:nvSpPr>
        <p:spPr>
          <a:xfrm>
            <a:off x="2779810" y="5214970"/>
            <a:ext cx="534895" cy="523914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Elipse 91"/>
          <p:cNvSpPr/>
          <p:nvPr/>
        </p:nvSpPr>
        <p:spPr>
          <a:xfrm>
            <a:off x="8760203" y="5228222"/>
            <a:ext cx="534895" cy="523914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Elipse 89"/>
          <p:cNvSpPr/>
          <p:nvPr/>
        </p:nvSpPr>
        <p:spPr>
          <a:xfrm>
            <a:off x="1270587" y="5220876"/>
            <a:ext cx="534895" cy="5239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Elipse 72"/>
          <p:cNvSpPr/>
          <p:nvPr/>
        </p:nvSpPr>
        <p:spPr>
          <a:xfrm>
            <a:off x="9534103" y="4438746"/>
            <a:ext cx="534894" cy="523914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ipse 12"/>
          <p:cNvSpPr/>
          <p:nvPr/>
        </p:nvSpPr>
        <p:spPr>
          <a:xfrm>
            <a:off x="5777748" y="468937"/>
            <a:ext cx="534895" cy="523914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lipse 13"/>
          <p:cNvSpPr/>
          <p:nvPr/>
        </p:nvSpPr>
        <p:spPr>
          <a:xfrm>
            <a:off x="6548549" y="1235188"/>
            <a:ext cx="534895" cy="523913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Elipse 24"/>
          <p:cNvSpPr/>
          <p:nvPr/>
        </p:nvSpPr>
        <p:spPr>
          <a:xfrm>
            <a:off x="5017860" y="1235798"/>
            <a:ext cx="534895" cy="523913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Elipse 26"/>
          <p:cNvSpPr/>
          <p:nvPr/>
        </p:nvSpPr>
        <p:spPr>
          <a:xfrm>
            <a:off x="5789805" y="1978567"/>
            <a:ext cx="537284" cy="523914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lipse 15"/>
          <p:cNvSpPr/>
          <p:nvPr/>
        </p:nvSpPr>
        <p:spPr>
          <a:xfrm>
            <a:off x="4286148" y="1998898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16"/>
          <p:cNvSpPr/>
          <p:nvPr/>
        </p:nvSpPr>
        <p:spPr>
          <a:xfrm>
            <a:off x="4277238" y="1998898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ipse 18"/>
          <p:cNvSpPr/>
          <p:nvPr/>
        </p:nvSpPr>
        <p:spPr>
          <a:xfrm>
            <a:off x="7264568" y="2044827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Elipse 25"/>
          <p:cNvSpPr/>
          <p:nvPr/>
        </p:nvSpPr>
        <p:spPr>
          <a:xfrm>
            <a:off x="4286148" y="1998898"/>
            <a:ext cx="537284" cy="523914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ipse 14"/>
          <p:cNvSpPr/>
          <p:nvPr/>
        </p:nvSpPr>
        <p:spPr>
          <a:xfrm>
            <a:off x="5775358" y="1975952"/>
            <a:ext cx="537284" cy="523914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ipse 11"/>
          <p:cNvSpPr/>
          <p:nvPr/>
        </p:nvSpPr>
        <p:spPr>
          <a:xfrm>
            <a:off x="5789805" y="1974644"/>
            <a:ext cx="537284" cy="523914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Elipse 30"/>
          <p:cNvSpPr/>
          <p:nvPr/>
        </p:nvSpPr>
        <p:spPr>
          <a:xfrm>
            <a:off x="5777747" y="1977260"/>
            <a:ext cx="534895" cy="523913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ipse 17"/>
          <p:cNvSpPr/>
          <p:nvPr/>
        </p:nvSpPr>
        <p:spPr>
          <a:xfrm>
            <a:off x="7255989" y="2044827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lipse 27"/>
          <p:cNvSpPr/>
          <p:nvPr/>
        </p:nvSpPr>
        <p:spPr>
          <a:xfrm>
            <a:off x="7266958" y="2044827"/>
            <a:ext cx="537284" cy="523914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Elipse 32"/>
          <p:cNvSpPr/>
          <p:nvPr/>
        </p:nvSpPr>
        <p:spPr>
          <a:xfrm>
            <a:off x="5018467" y="2808664"/>
            <a:ext cx="531345" cy="526097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Elipse 34"/>
          <p:cNvSpPr/>
          <p:nvPr/>
        </p:nvSpPr>
        <p:spPr>
          <a:xfrm>
            <a:off x="5016691" y="2806481"/>
            <a:ext cx="534895" cy="526097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Elipse 21"/>
          <p:cNvSpPr/>
          <p:nvPr/>
        </p:nvSpPr>
        <p:spPr>
          <a:xfrm>
            <a:off x="5016693" y="2808664"/>
            <a:ext cx="534895" cy="523914"/>
          </a:xfrm>
          <a:prstGeom prst="ellipse">
            <a:avLst/>
          </a:prstGeom>
          <a:blipFill rotWithShape="1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Elipse 29"/>
          <p:cNvSpPr/>
          <p:nvPr/>
        </p:nvSpPr>
        <p:spPr>
          <a:xfrm>
            <a:off x="6544953" y="2807572"/>
            <a:ext cx="537889" cy="526097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Elipse 35"/>
          <p:cNvSpPr/>
          <p:nvPr/>
        </p:nvSpPr>
        <p:spPr>
          <a:xfrm>
            <a:off x="6549648" y="2808664"/>
            <a:ext cx="537390" cy="526097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lipse 22"/>
          <p:cNvSpPr/>
          <p:nvPr/>
        </p:nvSpPr>
        <p:spPr>
          <a:xfrm>
            <a:off x="6548548" y="2808664"/>
            <a:ext cx="534895" cy="523914"/>
          </a:xfrm>
          <a:prstGeom prst="ellipse">
            <a:avLst/>
          </a:prstGeom>
          <a:blipFill rotWithShape="1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Elipse 39"/>
          <p:cNvSpPr/>
          <p:nvPr/>
        </p:nvSpPr>
        <p:spPr>
          <a:xfrm>
            <a:off x="7997675" y="2814759"/>
            <a:ext cx="534894" cy="523914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Elipse 40"/>
          <p:cNvSpPr/>
          <p:nvPr/>
        </p:nvSpPr>
        <p:spPr>
          <a:xfrm>
            <a:off x="3511777" y="2808664"/>
            <a:ext cx="534894" cy="523914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ipse 19"/>
          <p:cNvSpPr/>
          <p:nvPr/>
        </p:nvSpPr>
        <p:spPr>
          <a:xfrm>
            <a:off x="3515973" y="2808664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Elipse 20"/>
          <p:cNvSpPr/>
          <p:nvPr/>
        </p:nvSpPr>
        <p:spPr>
          <a:xfrm>
            <a:off x="8010178" y="2808664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Elipse 43"/>
          <p:cNvSpPr/>
          <p:nvPr/>
        </p:nvSpPr>
        <p:spPr>
          <a:xfrm>
            <a:off x="8007381" y="2820854"/>
            <a:ext cx="534894" cy="523914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Elipse 44"/>
          <p:cNvSpPr/>
          <p:nvPr/>
        </p:nvSpPr>
        <p:spPr>
          <a:xfrm>
            <a:off x="3506268" y="2809726"/>
            <a:ext cx="534894" cy="522852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Elipse 45"/>
          <p:cNvSpPr/>
          <p:nvPr/>
        </p:nvSpPr>
        <p:spPr>
          <a:xfrm>
            <a:off x="3514011" y="2807602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Elipse 46"/>
          <p:cNvSpPr/>
          <p:nvPr/>
        </p:nvSpPr>
        <p:spPr>
          <a:xfrm>
            <a:off x="8007380" y="2826949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Elipse 48"/>
          <p:cNvSpPr/>
          <p:nvPr/>
        </p:nvSpPr>
        <p:spPr>
          <a:xfrm>
            <a:off x="2801281" y="3638850"/>
            <a:ext cx="534894" cy="523914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Elipse 49"/>
          <p:cNvSpPr/>
          <p:nvPr/>
        </p:nvSpPr>
        <p:spPr>
          <a:xfrm>
            <a:off x="2773905" y="3625598"/>
            <a:ext cx="534894" cy="523914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Elipse 38"/>
          <p:cNvSpPr/>
          <p:nvPr/>
        </p:nvSpPr>
        <p:spPr>
          <a:xfrm>
            <a:off x="2787593" y="3634787"/>
            <a:ext cx="534894" cy="523914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Elipse 59"/>
          <p:cNvSpPr/>
          <p:nvPr/>
        </p:nvSpPr>
        <p:spPr>
          <a:xfrm>
            <a:off x="4282451" y="3620443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Elipse 60"/>
          <p:cNvSpPr/>
          <p:nvPr/>
        </p:nvSpPr>
        <p:spPr>
          <a:xfrm>
            <a:off x="7265761" y="3620443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Elipse 63"/>
          <p:cNvSpPr/>
          <p:nvPr/>
        </p:nvSpPr>
        <p:spPr>
          <a:xfrm>
            <a:off x="4268327" y="3619351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Elipse 64"/>
          <p:cNvSpPr/>
          <p:nvPr/>
        </p:nvSpPr>
        <p:spPr>
          <a:xfrm>
            <a:off x="7277820" y="3619409"/>
            <a:ext cx="534895" cy="523914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Elipse 36"/>
          <p:cNvSpPr/>
          <p:nvPr/>
        </p:nvSpPr>
        <p:spPr>
          <a:xfrm>
            <a:off x="7277820" y="3621535"/>
            <a:ext cx="537284" cy="523914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Elipse 47"/>
          <p:cNvSpPr/>
          <p:nvPr/>
        </p:nvSpPr>
        <p:spPr>
          <a:xfrm>
            <a:off x="8753778" y="3621535"/>
            <a:ext cx="534894" cy="523914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Elipse 42"/>
          <p:cNvSpPr/>
          <p:nvPr/>
        </p:nvSpPr>
        <p:spPr>
          <a:xfrm>
            <a:off x="8753778" y="3634787"/>
            <a:ext cx="534894" cy="523914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Elipse 41"/>
          <p:cNvSpPr/>
          <p:nvPr/>
        </p:nvSpPr>
        <p:spPr>
          <a:xfrm>
            <a:off x="8753778" y="3621535"/>
            <a:ext cx="534894" cy="523914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Elipse 58"/>
          <p:cNvSpPr/>
          <p:nvPr/>
        </p:nvSpPr>
        <p:spPr>
          <a:xfrm>
            <a:off x="5763623" y="3634787"/>
            <a:ext cx="534895" cy="526097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Elipse 57"/>
          <p:cNvSpPr/>
          <p:nvPr/>
        </p:nvSpPr>
        <p:spPr>
          <a:xfrm>
            <a:off x="5777746" y="3619352"/>
            <a:ext cx="534895" cy="526097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Elipse 37"/>
          <p:cNvSpPr/>
          <p:nvPr/>
        </p:nvSpPr>
        <p:spPr>
          <a:xfrm>
            <a:off x="5777747" y="3634787"/>
            <a:ext cx="534895" cy="523914"/>
          </a:xfrm>
          <a:prstGeom prst="ellipse">
            <a:avLst/>
          </a:prstGeom>
          <a:blipFill rotWithShape="1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Elipse 31"/>
          <p:cNvSpPr/>
          <p:nvPr/>
        </p:nvSpPr>
        <p:spPr>
          <a:xfrm>
            <a:off x="4274849" y="3621535"/>
            <a:ext cx="537284" cy="523914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Elipse 62"/>
          <p:cNvSpPr/>
          <p:nvPr/>
        </p:nvSpPr>
        <p:spPr>
          <a:xfrm>
            <a:off x="3518701" y="4418048"/>
            <a:ext cx="534895" cy="523914"/>
          </a:xfrm>
          <a:prstGeom prst="ellipse">
            <a:avLst/>
          </a:prstGeom>
          <a:blipFill rotWithShape="1">
            <a:blip r:embed="rId1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Elipse 67"/>
          <p:cNvSpPr/>
          <p:nvPr/>
        </p:nvSpPr>
        <p:spPr>
          <a:xfrm>
            <a:off x="5035512" y="4438746"/>
            <a:ext cx="534895" cy="52391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Elipse 74"/>
          <p:cNvSpPr/>
          <p:nvPr/>
        </p:nvSpPr>
        <p:spPr>
          <a:xfrm>
            <a:off x="6533142" y="4418048"/>
            <a:ext cx="534895" cy="52391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Elipse 78"/>
          <p:cNvSpPr/>
          <p:nvPr/>
        </p:nvSpPr>
        <p:spPr>
          <a:xfrm>
            <a:off x="8058534" y="4424143"/>
            <a:ext cx="534895" cy="523914"/>
          </a:xfrm>
          <a:prstGeom prst="ellipse">
            <a:avLst/>
          </a:prstGeom>
          <a:blipFill rotWithShape="1">
            <a:blip r:embed="rId1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Elipse 76"/>
          <p:cNvSpPr/>
          <p:nvPr/>
        </p:nvSpPr>
        <p:spPr>
          <a:xfrm>
            <a:off x="6544953" y="4418048"/>
            <a:ext cx="534895" cy="52391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Elipse 54"/>
          <p:cNvSpPr/>
          <p:nvPr/>
        </p:nvSpPr>
        <p:spPr>
          <a:xfrm>
            <a:off x="6541733" y="4418048"/>
            <a:ext cx="534895" cy="523914"/>
          </a:xfrm>
          <a:prstGeom prst="ellipse">
            <a:avLst/>
          </a:prstGeom>
          <a:blipFill rotWithShape="1">
            <a:blip r:embed="rId1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Elipse 77"/>
          <p:cNvSpPr/>
          <p:nvPr/>
        </p:nvSpPr>
        <p:spPr>
          <a:xfrm>
            <a:off x="5026921" y="4428397"/>
            <a:ext cx="534895" cy="52391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Elipse 55"/>
          <p:cNvSpPr/>
          <p:nvPr/>
        </p:nvSpPr>
        <p:spPr>
          <a:xfrm>
            <a:off x="5026921" y="4418048"/>
            <a:ext cx="534895" cy="523914"/>
          </a:xfrm>
          <a:prstGeom prst="ellipse">
            <a:avLst/>
          </a:prstGeom>
          <a:blipFill rotWithShape="1">
            <a:blip r:embed="rId1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Elipse 80"/>
          <p:cNvSpPr/>
          <p:nvPr/>
        </p:nvSpPr>
        <p:spPr>
          <a:xfrm>
            <a:off x="8035431" y="4399763"/>
            <a:ext cx="534895" cy="523914"/>
          </a:xfrm>
          <a:prstGeom prst="ellipse">
            <a:avLst/>
          </a:prstGeom>
          <a:blipFill rotWithShape="1">
            <a:blip r:embed="rId1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Elipse 52"/>
          <p:cNvSpPr/>
          <p:nvPr/>
        </p:nvSpPr>
        <p:spPr>
          <a:xfrm>
            <a:off x="8043625" y="4418048"/>
            <a:ext cx="534895" cy="52391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Elipse 53"/>
          <p:cNvSpPr/>
          <p:nvPr/>
        </p:nvSpPr>
        <p:spPr>
          <a:xfrm>
            <a:off x="3502411" y="4418048"/>
            <a:ext cx="534895" cy="52391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Elipse 82"/>
          <p:cNvSpPr/>
          <p:nvPr/>
        </p:nvSpPr>
        <p:spPr>
          <a:xfrm>
            <a:off x="2034759" y="4418048"/>
            <a:ext cx="534894" cy="523914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Elipse 81"/>
          <p:cNvSpPr/>
          <p:nvPr/>
        </p:nvSpPr>
        <p:spPr>
          <a:xfrm>
            <a:off x="2027835" y="4418048"/>
            <a:ext cx="534894" cy="523914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Elipse 50"/>
          <p:cNvSpPr/>
          <p:nvPr/>
        </p:nvSpPr>
        <p:spPr>
          <a:xfrm>
            <a:off x="2031988" y="4418048"/>
            <a:ext cx="534894" cy="523914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Elipse 83"/>
          <p:cNvSpPr/>
          <p:nvPr/>
        </p:nvSpPr>
        <p:spPr>
          <a:xfrm>
            <a:off x="9529129" y="4418048"/>
            <a:ext cx="534894" cy="523914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Elipse 51"/>
          <p:cNvSpPr/>
          <p:nvPr/>
        </p:nvSpPr>
        <p:spPr>
          <a:xfrm>
            <a:off x="9512839" y="4431300"/>
            <a:ext cx="534894" cy="523914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Elipse 75"/>
          <p:cNvSpPr/>
          <p:nvPr/>
        </p:nvSpPr>
        <p:spPr>
          <a:xfrm>
            <a:off x="8766629" y="5241474"/>
            <a:ext cx="534895" cy="523914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Elipse 84"/>
          <p:cNvSpPr/>
          <p:nvPr/>
        </p:nvSpPr>
        <p:spPr>
          <a:xfrm>
            <a:off x="7256485" y="5241474"/>
            <a:ext cx="534895" cy="52391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Elipse 85"/>
          <p:cNvSpPr/>
          <p:nvPr/>
        </p:nvSpPr>
        <p:spPr>
          <a:xfrm>
            <a:off x="5798620" y="5233045"/>
            <a:ext cx="534895" cy="52391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Elipse 86"/>
          <p:cNvSpPr/>
          <p:nvPr/>
        </p:nvSpPr>
        <p:spPr>
          <a:xfrm>
            <a:off x="1264161" y="5226039"/>
            <a:ext cx="534895" cy="5239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Elipse 65"/>
          <p:cNvSpPr/>
          <p:nvPr/>
        </p:nvSpPr>
        <p:spPr>
          <a:xfrm>
            <a:off x="1267653" y="5228222"/>
            <a:ext cx="534894" cy="523914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Elipse 70"/>
          <p:cNvSpPr/>
          <p:nvPr/>
        </p:nvSpPr>
        <p:spPr>
          <a:xfrm>
            <a:off x="4269198" y="5226039"/>
            <a:ext cx="534895" cy="523914"/>
          </a:xfrm>
          <a:prstGeom prst="ellipse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Elipse 73"/>
          <p:cNvSpPr/>
          <p:nvPr/>
        </p:nvSpPr>
        <p:spPr>
          <a:xfrm>
            <a:off x="5792194" y="5226039"/>
            <a:ext cx="534895" cy="523914"/>
          </a:xfrm>
          <a:prstGeom prst="ellipse">
            <a:avLst/>
          </a:prstGeom>
          <a:blipFill rotWithShape="1">
            <a:blip r:embed="rId1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Elipse 71"/>
          <p:cNvSpPr/>
          <p:nvPr/>
        </p:nvSpPr>
        <p:spPr>
          <a:xfrm>
            <a:off x="7256096" y="5226039"/>
            <a:ext cx="534895" cy="523914"/>
          </a:xfrm>
          <a:prstGeom prst="ellipse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Elipse 87"/>
          <p:cNvSpPr/>
          <p:nvPr/>
        </p:nvSpPr>
        <p:spPr>
          <a:xfrm>
            <a:off x="10276931" y="5226039"/>
            <a:ext cx="534895" cy="5239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Elipse 88"/>
          <p:cNvSpPr/>
          <p:nvPr/>
        </p:nvSpPr>
        <p:spPr>
          <a:xfrm>
            <a:off x="10276931" y="5226039"/>
            <a:ext cx="534895" cy="5239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Elipse 66"/>
          <p:cNvSpPr/>
          <p:nvPr/>
        </p:nvSpPr>
        <p:spPr>
          <a:xfrm>
            <a:off x="10264079" y="5228222"/>
            <a:ext cx="534894" cy="523914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8" name="Elipse 97"/>
          <p:cNvSpPr/>
          <p:nvPr/>
        </p:nvSpPr>
        <p:spPr>
          <a:xfrm>
            <a:off x="5026920" y="6021280"/>
            <a:ext cx="534895" cy="523914"/>
          </a:xfrm>
          <a:prstGeom prst="ellipse">
            <a:avLst/>
          </a:prstGeom>
          <a:blipFill rotWithShape="1">
            <a:blip r:embed="rId1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Elipse 98"/>
          <p:cNvSpPr/>
          <p:nvPr/>
        </p:nvSpPr>
        <p:spPr>
          <a:xfrm>
            <a:off x="6541733" y="6021280"/>
            <a:ext cx="534895" cy="523914"/>
          </a:xfrm>
          <a:prstGeom prst="ellipse">
            <a:avLst/>
          </a:prstGeom>
          <a:blipFill rotWithShape="1">
            <a:blip r:embed="rId1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Elipse 99"/>
          <p:cNvSpPr/>
          <p:nvPr/>
        </p:nvSpPr>
        <p:spPr>
          <a:xfrm>
            <a:off x="9529129" y="6025911"/>
            <a:ext cx="534895" cy="523914"/>
          </a:xfrm>
          <a:prstGeom prst="ellipse">
            <a:avLst/>
          </a:prstGeom>
          <a:blipFill rotWithShape="1">
            <a:blip r:embed="rId2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1" name="Elipse 100"/>
          <p:cNvSpPr/>
          <p:nvPr/>
        </p:nvSpPr>
        <p:spPr>
          <a:xfrm>
            <a:off x="2034759" y="6025911"/>
            <a:ext cx="534895" cy="523914"/>
          </a:xfrm>
          <a:prstGeom prst="ellipse">
            <a:avLst/>
          </a:prstGeom>
          <a:blipFill rotWithShape="1">
            <a:blip r:embed="rId2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2" name="Elipse 101"/>
          <p:cNvSpPr/>
          <p:nvPr/>
        </p:nvSpPr>
        <p:spPr>
          <a:xfrm>
            <a:off x="10929044" y="5976830"/>
            <a:ext cx="534895" cy="5239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Elipse 102"/>
          <p:cNvSpPr/>
          <p:nvPr/>
        </p:nvSpPr>
        <p:spPr>
          <a:xfrm>
            <a:off x="626453" y="6021280"/>
            <a:ext cx="534895" cy="5239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" name="Elipse 103"/>
          <p:cNvSpPr/>
          <p:nvPr/>
        </p:nvSpPr>
        <p:spPr>
          <a:xfrm>
            <a:off x="8035430" y="6008127"/>
            <a:ext cx="534895" cy="523914"/>
          </a:xfrm>
          <a:prstGeom prst="ellipse">
            <a:avLst/>
          </a:prstGeom>
          <a:blipFill rotWithShape="1">
            <a:blip r:embed="rId2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Elipse 104"/>
          <p:cNvSpPr/>
          <p:nvPr/>
        </p:nvSpPr>
        <p:spPr>
          <a:xfrm>
            <a:off x="3506268" y="6021280"/>
            <a:ext cx="534895" cy="523914"/>
          </a:xfrm>
          <a:prstGeom prst="ellipse">
            <a:avLst/>
          </a:prstGeom>
          <a:blipFill rotWithShape="1">
            <a:blip r:embed="rId2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uadroTexto 1"/>
          <p:cNvSpPr txBox="1"/>
          <p:nvPr/>
        </p:nvSpPr>
        <p:spPr>
          <a:xfrm>
            <a:off x="626451" y="600748"/>
            <a:ext cx="116715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                                                                                         128/128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</a:p>
          <a:p>
            <a:r>
              <a:rPr lang="es-CL" dirty="0">
                <a:solidFill>
                  <a:schemeClr val="bg1"/>
                </a:solidFill>
              </a:rPr>
              <a:t>                                                                             1/2                    1/2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                                                                 1/4                   2/4                1/4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                                                      </a:t>
            </a:r>
          </a:p>
          <a:p>
            <a:r>
              <a:rPr lang="es-CL" dirty="0">
                <a:solidFill>
                  <a:schemeClr val="bg1"/>
                </a:solidFill>
              </a:rPr>
              <a:t>                                                      1/8                  3/8                    3/8               1/8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             </a:t>
            </a:r>
          </a:p>
          <a:p>
            <a:r>
              <a:rPr lang="es-CL" dirty="0">
                <a:solidFill>
                  <a:schemeClr val="bg1"/>
                </a:solidFill>
              </a:rPr>
              <a:t>                                           1/16               4/16                  6/16              4/16               1/16 </a:t>
            </a:r>
          </a:p>
          <a:p>
            <a:r>
              <a:rPr lang="es-CL" dirty="0">
                <a:solidFill>
                  <a:schemeClr val="bg1"/>
                </a:solidFill>
              </a:rPr>
              <a:t>                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                             1/32                5/32                10/32              10/32              5/32                1/32</a:t>
            </a:r>
          </a:p>
          <a:p>
            <a:r>
              <a:rPr lang="es-CL" dirty="0">
                <a:solidFill>
                  <a:schemeClr val="bg1"/>
                </a:solidFill>
              </a:rPr>
              <a:t>                              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                  1/64               6/64                15/64              20/64              15/64              6/64                1/64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       </a:t>
            </a:r>
          </a:p>
          <a:p>
            <a:r>
              <a:rPr lang="es-CL" dirty="0">
                <a:solidFill>
                  <a:schemeClr val="bg1"/>
                </a:solidFill>
              </a:rPr>
              <a:t>       /128               /128                /128                /128                /128                /128                /128             /128</a:t>
            </a:r>
          </a:p>
        </p:txBody>
      </p:sp>
    </p:spTree>
    <p:extLst>
      <p:ext uri="{BB962C8B-B14F-4D97-AF65-F5344CB8AC3E}">
        <p14:creationId xmlns:p14="http://schemas.microsoft.com/office/powerpoint/2010/main" val="242159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0" y="650943"/>
            <a:ext cx="10348862" cy="5716159"/>
          </a:xfrm>
          <a:prstGeom prst="rect">
            <a:avLst/>
          </a:prstGeom>
        </p:spPr>
      </p:pic>
      <p:sp>
        <p:nvSpPr>
          <p:cNvPr id="15" name="Elipse 4"/>
          <p:cNvSpPr/>
          <p:nvPr/>
        </p:nvSpPr>
        <p:spPr>
          <a:xfrm>
            <a:off x="1251538" y="4537318"/>
            <a:ext cx="490332" cy="490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500" kern="1200" dirty="0"/>
          </a:p>
        </p:txBody>
      </p:sp>
      <p:sp>
        <p:nvSpPr>
          <p:cNvPr id="25" name="Elipse 24"/>
          <p:cNvSpPr/>
          <p:nvPr/>
        </p:nvSpPr>
        <p:spPr>
          <a:xfrm>
            <a:off x="5329020" y="386152"/>
            <a:ext cx="911059" cy="8961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endParaRPr lang="es-CL" dirty="0"/>
          </a:p>
        </p:txBody>
      </p:sp>
      <p:grpSp>
        <p:nvGrpSpPr>
          <p:cNvPr id="28" name="Grupo 27"/>
          <p:cNvGrpSpPr/>
          <p:nvPr/>
        </p:nvGrpSpPr>
        <p:grpSpPr>
          <a:xfrm>
            <a:off x="4352347" y="1429382"/>
            <a:ext cx="2616702" cy="2624149"/>
            <a:chOff x="3720215" y="-8005499"/>
            <a:chExt cx="9408808" cy="9770360"/>
          </a:xfrm>
        </p:grpSpPr>
        <p:sp>
          <p:nvSpPr>
            <p:cNvPr id="29" name="Rectángulo redondeado 28"/>
            <p:cNvSpPr/>
            <p:nvPr/>
          </p:nvSpPr>
          <p:spPr>
            <a:xfrm>
              <a:off x="10331182" y="-8005499"/>
              <a:ext cx="2797841" cy="128270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s-CL" dirty="0"/>
                <a:t>1458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5300" kern="1200"/>
            </a:p>
          </p:txBody>
        </p:sp>
      </p:grpSp>
      <p:sp>
        <p:nvSpPr>
          <p:cNvPr id="31" name="Rectángulo redondeado 30"/>
          <p:cNvSpPr/>
          <p:nvPr/>
        </p:nvSpPr>
        <p:spPr>
          <a:xfrm>
            <a:off x="6859065" y="2194617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972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4702632" y="1431378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729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4687134" y="4570666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360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8957815" y="6017168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CL" dirty="0"/>
              <a:t>448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5406850" y="2207820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972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10417286" y="6022592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128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9735928" y="5293926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192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8957815" y="4515505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288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8309973" y="3742654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432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7531859" y="2934041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648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8309972" y="5299496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576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7531859" y="4539271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720</a:t>
            </a:r>
          </a:p>
        </p:txBody>
      </p:sp>
      <p:sp>
        <p:nvSpPr>
          <p:cNvPr id="43" name="Rectángulo redondeado 42"/>
          <p:cNvSpPr/>
          <p:nvPr/>
        </p:nvSpPr>
        <p:spPr>
          <a:xfrm>
            <a:off x="6891203" y="3738150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864</a:t>
            </a:r>
          </a:p>
        </p:txBody>
      </p:sp>
      <p:sp>
        <p:nvSpPr>
          <p:cNvPr id="44" name="Rectángulo redondeado 43"/>
          <p:cNvSpPr/>
          <p:nvPr/>
        </p:nvSpPr>
        <p:spPr>
          <a:xfrm>
            <a:off x="6113090" y="2964216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972</a:t>
            </a:r>
          </a:p>
        </p:txBody>
      </p:sp>
      <p:sp>
        <p:nvSpPr>
          <p:cNvPr id="45" name="Rectángulo redondeado 44"/>
          <p:cNvSpPr/>
          <p:nvPr/>
        </p:nvSpPr>
        <p:spPr>
          <a:xfrm>
            <a:off x="3998023" y="2215693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243</a:t>
            </a:r>
          </a:p>
        </p:txBody>
      </p:sp>
      <p:sp>
        <p:nvSpPr>
          <p:cNvPr id="46" name="Rectángulo redondeado 45"/>
          <p:cNvSpPr/>
          <p:nvPr/>
        </p:nvSpPr>
        <p:spPr>
          <a:xfrm>
            <a:off x="4697410" y="2976139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486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5403705" y="3744650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648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5403705" y="5289411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480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6113090" y="4537011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720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6114825" y="6022591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560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6859065" y="5283840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720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7533594" y="6022591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672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4693330" y="6037453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280</a:t>
            </a:r>
          </a:p>
        </p:txBody>
      </p:sp>
      <p:sp>
        <p:nvSpPr>
          <p:cNvPr id="54" name="Rectángulo redondeado 53"/>
          <p:cNvSpPr/>
          <p:nvPr/>
        </p:nvSpPr>
        <p:spPr>
          <a:xfrm>
            <a:off x="3993943" y="3738150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216</a:t>
            </a:r>
          </a:p>
        </p:txBody>
      </p:sp>
      <p:sp>
        <p:nvSpPr>
          <p:cNvPr id="55" name="Rectángulo redondeado 54"/>
          <p:cNvSpPr/>
          <p:nvPr/>
        </p:nvSpPr>
        <p:spPr>
          <a:xfrm>
            <a:off x="4000387" y="5283839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180</a:t>
            </a:r>
          </a:p>
        </p:txBody>
      </p:sp>
      <p:sp>
        <p:nvSpPr>
          <p:cNvPr id="56" name="Rectángulo redondeado 55"/>
          <p:cNvSpPr/>
          <p:nvPr/>
        </p:nvSpPr>
        <p:spPr>
          <a:xfrm>
            <a:off x="3264187" y="2964215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81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3261178" y="4530225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90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3257901" y="6010840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 84</a:t>
            </a:r>
          </a:p>
        </p:txBody>
      </p:sp>
      <p:sp>
        <p:nvSpPr>
          <p:cNvPr id="59" name="Rectángulo redondeado 58"/>
          <p:cNvSpPr/>
          <p:nvPr/>
        </p:nvSpPr>
        <p:spPr>
          <a:xfrm>
            <a:off x="2562711" y="3738322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27</a:t>
            </a:r>
          </a:p>
        </p:txBody>
      </p:sp>
      <p:sp>
        <p:nvSpPr>
          <p:cNvPr id="60" name="Rectángulo redondeado 59"/>
          <p:cNvSpPr/>
          <p:nvPr/>
        </p:nvSpPr>
        <p:spPr>
          <a:xfrm>
            <a:off x="1835222" y="4530683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9</a:t>
            </a:r>
          </a:p>
        </p:txBody>
      </p:sp>
      <p:sp>
        <p:nvSpPr>
          <p:cNvPr id="61" name="Rectángulo redondeado 60"/>
          <p:cNvSpPr/>
          <p:nvPr/>
        </p:nvSpPr>
        <p:spPr>
          <a:xfrm>
            <a:off x="2561103" y="5283838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36</a:t>
            </a:r>
          </a:p>
        </p:txBody>
      </p:sp>
      <p:sp>
        <p:nvSpPr>
          <p:cNvPr id="62" name="Rectángulo redondeado 61"/>
          <p:cNvSpPr/>
          <p:nvPr/>
        </p:nvSpPr>
        <p:spPr>
          <a:xfrm>
            <a:off x="1126235" y="5267902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3</a:t>
            </a:r>
          </a:p>
        </p:txBody>
      </p:sp>
      <p:sp>
        <p:nvSpPr>
          <p:cNvPr id="63" name="Rectángulo redondeado 62"/>
          <p:cNvSpPr/>
          <p:nvPr/>
        </p:nvSpPr>
        <p:spPr>
          <a:xfrm>
            <a:off x="1836406" y="6042443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14</a:t>
            </a:r>
          </a:p>
        </p:txBody>
      </p:sp>
      <p:sp>
        <p:nvSpPr>
          <p:cNvPr id="64" name="Rectángulo redondeado 63"/>
          <p:cNvSpPr/>
          <p:nvPr/>
        </p:nvSpPr>
        <p:spPr>
          <a:xfrm>
            <a:off x="417637" y="6045239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65" name="Rectángulo redondeado 64"/>
          <p:cNvSpPr/>
          <p:nvPr/>
        </p:nvSpPr>
        <p:spPr>
          <a:xfrm>
            <a:off x="5395494" y="658998"/>
            <a:ext cx="778113" cy="34451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CL" dirty="0"/>
              <a:t>2187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7631463" y="145679"/>
            <a:ext cx="4362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Hormiga Coja</a:t>
            </a:r>
          </a:p>
        </p:txBody>
      </p:sp>
    </p:spTree>
    <p:extLst>
      <p:ext uri="{BB962C8B-B14F-4D97-AF65-F5344CB8AC3E}">
        <p14:creationId xmlns:p14="http://schemas.microsoft.com/office/powerpoint/2010/main" val="34116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77077" y="1382775"/>
            <a:ext cx="6626088" cy="40934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 </a:t>
            </a:r>
            <a:r>
              <a:rPr lang="es-CL" sz="20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matemática</a:t>
            </a:r>
            <a:r>
              <a:rPr lang="es-CL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el </a:t>
            </a:r>
            <a:r>
              <a:rPr lang="es-CL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triángulo de Pascal</a:t>
            </a:r>
            <a:r>
              <a:rPr lang="es-CL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es una representación de los </a:t>
            </a:r>
            <a:r>
              <a:rPr lang="es-CL" sz="20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coeficientes binomiales </a:t>
            </a:r>
            <a:r>
              <a:rPr lang="es-CL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ordenados en forma triangular. Es llamado así en honor al matemático francés </a:t>
            </a:r>
            <a:r>
              <a:rPr lang="es-CL" sz="20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Blaise Pascal</a:t>
            </a:r>
            <a:r>
              <a:rPr lang="es-CL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quien introdujo esta notación en 1654, en su </a:t>
            </a:r>
            <a:r>
              <a:rPr lang="es-CL" sz="2000" b="0" i="1" dirty="0" err="1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Traité</a:t>
            </a:r>
            <a:r>
              <a:rPr lang="es-CL" sz="2000" b="0" i="1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du </a:t>
            </a:r>
            <a:r>
              <a:rPr lang="es-CL" sz="2000" b="0" i="1" dirty="0" err="1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triangle</a:t>
            </a:r>
            <a:r>
              <a:rPr lang="es-CL" sz="2000" b="0" i="1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000" b="0" i="1" dirty="0" err="1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arithmétique</a:t>
            </a:r>
            <a:r>
              <a:rPr lang="es-CL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s-CL" sz="2000" baseline="300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 bien las propiedades y aplicaciones del triángulo fueron conocidas con anterioridad al tratado de Pascal por matemáticos indios, chinos o persas, fue Pascal quien desarrolló muchas de sus aplicaciones y el primero en organizar la información de manera conjunta.</a:t>
            </a:r>
          </a:p>
          <a:p>
            <a:pPr algn="just"/>
            <a:r>
              <a:rPr lang="es-CL" sz="20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construcción del triángulo está relacionada con los coeficientes binomiales según la fórmula (también llamada </a:t>
            </a:r>
            <a:r>
              <a:rPr lang="es-CL" sz="2000" i="1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regla de Pascal</a:t>
            </a:r>
            <a:r>
              <a:rPr lang="es-CL" sz="20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51" y="5702302"/>
            <a:ext cx="3876675" cy="942975"/>
          </a:xfrm>
          <a:prstGeom prst="rect">
            <a:avLst/>
          </a:prstGeom>
        </p:spPr>
      </p:pic>
      <p:pic>
        <p:nvPicPr>
          <p:cNvPr id="4100" name="Picture 4" descr="https://encrypted-tbn2.gstatic.com/images?q=tbn:ANd9GcQBbb678gGwYLbNcerjPzCDpbTV2YZqsD32dUfk23s6dCVMWR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19" y="1382776"/>
            <a:ext cx="4188286" cy="40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717774" y="5702302"/>
            <a:ext cx="7465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también </a:t>
            </a:r>
            <a:r>
              <a:rPr lang="es-CL" b="1" dirty="0"/>
              <a:t>Triángulo de </a:t>
            </a:r>
            <a:r>
              <a:rPr lang="es-CL" b="1" dirty="0" err="1"/>
              <a:t>Tartaglia</a:t>
            </a:r>
            <a:r>
              <a:rPr lang="es-CL" b="1" dirty="0"/>
              <a:t> </a:t>
            </a:r>
            <a:r>
              <a:rPr lang="es-CL" dirty="0"/>
              <a:t>(matemático italiano del siglo anterior, artífice del método de resolución de la ecuación de tercer grado, atribuido hoy a su contemporáneo </a:t>
            </a:r>
            <a:r>
              <a:rPr lang="es-CL" dirty="0" err="1"/>
              <a:t>Cardano</a:t>
            </a:r>
            <a:r>
              <a:rPr lang="es-CL" dirty="0"/>
              <a:t>).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05623" y="459445"/>
            <a:ext cx="644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Triángulo de Pascal</a:t>
            </a:r>
            <a:endParaRPr lang="es-C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39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9306" y="736755"/>
            <a:ext cx="113862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Ejemplo: supongamos que las notas en la Prueba de acceso a la educación superior responden a un gráfico de distribución normal, siguiendo el patrón del año anterior, donde: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4" y="3071812"/>
            <a:ext cx="10536593" cy="30622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95191" y="0"/>
            <a:ext cx="6961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Distribución normal</a:t>
            </a:r>
          </a:p>
          <a:p>
            <a:pPr algn="ctr"/>
            <a:endParaRPr lang="es-CL" sz="2800" dirty="0">
              <a:solidFill>
                <a:schemeClr val="accent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91" y="2538918"/>
            <a:ext cx="7183809" cy="40860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2506" y="723036"/>
            <a:ext cx="11386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Observemos que, si el número de inscritos para rendir la prueba de admisión para 2025 es de alrededor de 31.067 alumnos, tenemos que cerca del 60% (18.640) se encuentran entre los 552 puntos y los 724,5 puntos: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95191" y="0"/>
            <a:ext cx="6961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Distribución normal</a:t>
            </a:r>
          </a:p>
          <a:p>
            <a:pPr algn="ctr"/>
            <a:endParaRPr lang="es-CL" sz="2800" dirty="0">
              <a:solidFill>
                <a:schemeClr val="accent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4" y="1493837"/>
            <a:ext cx="9686925" cy="48434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95191" y="0"/>
            <a:ext cx="6961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Tipificaciones distribución normal</a:t>
            </a:r>
          </a:p>
          <a:p>
            <a:pPr algn="ctr"/>
            <a:endParaRPr lang="es-CL" sz="2800" dirty="0">
              <a:solidFill>
                <a:schemeClr val="accent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1" y="1029142"/>
            <a:ext cx="9782531" cy="56005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1506" y="546255"/>
            <a:ext cx="1138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Ejemplo: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95191" y="0"/>
            <a:ext cx="6961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Tipificaciones distribución normal</a:t>
            </a:r>
          </a:p>
          <a:p>
            <a:pPr algn="ctr"/>
            <a:endParaRPr lang="es-CL" sz="2800" dirty="0">
              <a:solidFill>
                <a:schemeClr val="accent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Recordemos el refuerzo 9 del Grupo 1…</a:t>
            </a:r>
            <a:endParaRPr lang="es-CL" dirty="0"/>
          </a:p>
        </p:txBody>
      </p:sp>
      <p:sp>
        <p:nvSpPr>
          <p:cNvPr id="5" name="Nube 4"/>
          <p:cNvSpPr/>
          <p:nvPr/>
        </p:nvSpPr>
        <p:spPr>
          <a:xfrm>
            <a:off x="369157" y="2320086"/>
            <a:ext cx="11241651" cy="4001201"/>
          </a:xfrm>
          <a:prstGeom prst="cloud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/>
          <p:cNvSpPr txBox="1"/>
          <p:nvPr/>
        </p:nvSpPr>
        <p:spPr>
          <a:xfrm>
            <a:off x="2182525" y="3177878"/>
            <a:ext cx="8145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Un estudiante contesta al azar 20 preguntas </a:t>
            </a:r>
          </a:p>
          <a:p>
            <a:pPr algn="ctr"/>
            <a:r>
              <a:rPr lang="es-CL" sz="2800" b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de verdadero o falso, si no omite ninguna:</a:t>
            </a:r>
          </a:p>
          <a:p>
            <a:pPr algn="ctr"/>
            <a:endParaRPr lang="es-CL" sz="2800" b="1" dirty="0">
              <a:solidFill>
                <a:schemeClr val="accent2">
                  <a:lumMod val="5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s-CL" sz="2800" b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¿Cuántas preguntas cree que vaya a acertar?</a:t>
            </a:r>
          </a:p>
        </p:txBody>
      </p:sp>
    </p:spTree>
    <p:extLst>
      <p:ext uri="{BB962C8B-B14F-4D97-AF65-F5344CB8AC3E}">
        <p14:creationId xmlns:p14="http://schemas.microsoft.com/office/powerpoint/2010/main" val="204340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50874" y="990480"/>
            <a:ext cx="522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Distribución normal</a:t>
            </a:r>
          </a:p>
          <a:p>
            <a:pPr algn="ctr"/>
            <a:endParaRPr lang="es-CL" sz="2800" dirty="0">
              <a:solidFill>
                <a:schemeClr val="accent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113807" y="1944587"/>
                <a:ext cx="7606459" cy="14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6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6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6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6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s-E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07" y="1944587"/>
                <a:ext cx="7606459" cy="1478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2113807" y="4318155"/>
            <a:ext cx="5920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n: número de pruebas</a:t>
            </a:r>
          </a:p>
          <a:p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x: número de éxitos</a:t>
            </a:r>
          </a:p>
          <a:p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p: probabilidad de éxito</a:t>
            </a:r>
          </a:p>
        </p:txBody>
      </p:sp>
    </p:spTree>
    <p:extLst>
      <p:ext uri="{BB962C8B-B14F-4D97-AF65-F5344CB8AC3E}">
        <p14:creationId xmlns:p14="http://schemas.microsoft.com/office/powerpoint/2010/main" val="344735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50874" y="990480"/>
            <a:ext cx="522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Distribución binomial</a:t>
            </a:r>
          </a:p>
          <a:p>
            <a:pPr algn="ctr"/>
            <a:endParaRPr lang="es-CL" sz="2800" dirty="0">
              <a:solidFill>
                <a:schemeClr val="accent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427512" y="2144971"/>
                <a:ext cx="7606459" cy="120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4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2" y="2144971"/>
                <a:ext cx="7606459" cy="12014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8288976" y="2144971"/>
            <a:ext cx="3752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n: número de pruebas</a:t>
            </a:r>
          </a:p>
          <a:p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x: número de éxitos</a:t>
            </a:r>
          </a:p>
          <a:p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p: probabilidad de éxito</a:t>
            </a:r>
          </a:p>
          <a:p>
            <a:pPr algn="ctr"/>
            <a:endParaRPr lang="es-CL" sz="2800" dirty="0">
              <a:solidFill>
                <a:schemeClr val="accent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902523" y="4530849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</m:t>
                          </m:r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23" y="4530849"/>
                <a:ext cx="9619014" cy="1324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59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20−0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211281" y="1963804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1963804"/>
                <a:ext cx="9619014" cy="1324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211281" y="3398739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3398739"/>
                <a:ext cx="9619014" cy="125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211281" y="4964303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4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4964303"/>
                <a:ext cx="961901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4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,00000095</m:t>
                    </m:r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0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20−1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∙0,5∙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∙0,5∙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306283" y="4430273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∙0,5∙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3" y="4430273"/>
                <a:ext cx="9619014" cy="125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4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,0000</m:t>
                    </m:r>
                    <m:r>
                      <a:rPr lang="es-ES" sz="4800" b="0" i="0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20−2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306283" y="4430273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∙18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3" y="4430273"/>
                <a:ext cx="9619014" cy="125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4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,00018</m:t>
                    </m:r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20−3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306283" y="4430273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∙18∙1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3" y="4430273"/>
                <a:ext cx="9619014" cy="125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4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,0011</m:t>
                    </m:r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2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20−4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306283" y="4430273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∙18∙1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3" y="4430273"/>
                <a:ext cx="9619014" cy="125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4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,0046</m:t>
                    </m:r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2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s-E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(1−0,5)</m:t>
                          </m:r>
                        </m:e>
                        <m:sup>
                          <m:r>
                            <a:rPr lang="es-E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20−5</m:t>
                          </m:r>
                        </m:sup>
                      </m:sSup>
                    </m:oMath>
                  </m:oMathPara>
                </a14:m>
                <a:endParaRPr lang="es-CL" sz="3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528869"/>
                <a:ext cx="9619014" cy="1324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s-ES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1851290"/>
                <a:ext cx="9619014" cy="1324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411" y="3178905"/>
                <a:ext cx="9619014" cy="125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306283" y="4430273"/>
                <a:ext cx="10604668" cy="12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∙18∙1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s-MX" sz="4800" i="1">
                            <a:latin typeface="Cambria Math" panose="02040503050406030204" pitchFamily="18" charset="0"/>
                          </a:rPr>
                          <m:t>)!∙</m:t>
                        </m:r>
                        <m:r>
                          <a:rPr lang="es-E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MX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s-E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(0,5)</m:t>
                        </m:r>
                      </m:e>
                      <m:sup>
                        <m:r>
                          <a:rPr lang="es-E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3" y="4430273"/>
                <a:ext cx="10604668" cy="125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b="0" dirty="0"/>
                  <a:t>        </a:t>
                </a:r>
                <a14:m>
                  <m:oMath xmlns:m="http://schemas.openxmlformats.org/officeDocument/2006/math"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4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4800" b="0" i="1" smtClean="0">
                        <a:latin typeface="Cambria Math" panose="02040503050406030204" pitchFamily="18" charset="0"/>
                      </a:rPr>
                      <m:t>,015</m:t>
                    </m:r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1" y="6009050"/>
                <a:ext cx="961901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1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1853</TotalTime>
  <Words>711</Words>
  <Application>Microsoft Office PowerPoint</Application>
  <PresentationFormat>Panorámica</PresentationFormat>
  <Paragraphs>175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Calibri</vt:lpstr>
      <vt:lpstr>Cambria Math</vt:lpstr>
      <vt:lpstr>Gill Sans MT</vt:lpstr>
      <vt:lpstr>Kristen ITC</vt:lpstr>
      <vt:lpstr>Segoe UI</vt:lpstr>
      <vt:lpstr>Wingdings 2</vt:lpstr>
      <vt:lpstr>Dividendo</vt:lpstr>
      <vt:lpstr>Presentación de PowerPoint</vt:lpstr>
      <vt:lpstr>Recordemos el refuerzo 9 del Grupo 1…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pablo espinosa perez</cp:lastModifiedBy>
  <cp:revision>88</cp:revision>
  <dcterms:created xsi:type="dcterms:W3CDTF">2024-04-22T07:48:57Z</dcterms:created>
  <dcterms:modified xsi:type="dcterms:W3CDTF">2024-08-01T17:27:32Z</dcterms:modified>
</cp:coreProperties>
</file>