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9FBE14-F9E5-4E4C-ABC9-A5E212258C1A}" v="7" dt="2024-08-16T15:41:09.5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222C71-F1DC-3ACB-3110-90D818CF0C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813B241-D919-3FC4-511A-E45D143408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51024F-5E77-3FD1-4643-7B3FE538A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62E4-AAD2-403A-B9D6-7F8DE7B92CB3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485FBA-CB36-A84B-5B8D-2D9BE9D9D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B252AB-5D75-35EE-0889-1CC863E9F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CD82D-31E9-4E28-A3D3-5C50EF72A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424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DAFFFB-7836-DA97-ACF7-08E21C87E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E2BE359-B9E7-FE8E-4A0D-744EECD163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A3398A-BBAF-6789-EECA-CC800E198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62E4-AAD2-403A-B9D6-7F8DE7B92CB3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8B2758-F825-E4CE-E959-F30F8DCD7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4A7394-08F5-831C-213C-8A2832DF8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CD82D-31E9-4E28-A3D3-5C50EF72A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0188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71E1BD4-45A6-74E7-78F6-725495BFDE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347E18E-A2AB-BA9A-863B-B8F34F191A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82F731-C68C-DF9F-EFE7-9C3AD61E6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62E4-AAD2-403A-B9D6-7F8DE7B92CB3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CA9F83-0B58-D310-68E6-C12DF9367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6A8798-AC25-99B4-51B6-8EDBF6E7F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CD82D-31E9-4E28-A3D3-5C50EF72A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57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7EFE0F-AF9F-FD1F-4579-54E021E85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6A3CD4-13DA-535F-672B-61822A4D6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1DDAB5-F233-D0ED-9A69-C2A8A515B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62E4-AAD2-403A-B9D6-7F8DE7B92CB3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9B22C2-DCFB-4606-80D7-CA320407D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76CDB7-B616-3206-4ECD-4B93A34CC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CD82D-31E9-4E28-A3D3-5C50EF72A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8568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8F629D-441C-BD4F-8FC2-9ED0D6185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841C3F-EBC5-D689-AF83-17672467A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82B1FF-57AC-D262-F510-482C3320A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62E4-AAD2-403A-B9D6-7F8DE7B92CB3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B46212-CA6A-6717-36E7-C2D279E55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373940-8028-0700-0053-4356BC6E2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CD82D-31E9-4E28-A3D3-5C50EF72A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9467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DB28D1-65CD-CED6-FBB4-9C787CF5A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927551-DFE3-3FC4-98EF-EF291A79AB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A1E2DF0-FEE6-E94E-A089-2B033F041E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095B931-FCCB-75E2-A6F3-414E4F592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62E4-AAD2-403A-B9D6-7F8DE7B92CB3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E0825B7-4A3F-2669-D187-EF1F434BD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0D745E0-9ECA-0ACF-D5D4-9FE5803B0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CD82D-31E9-4E28-A3D3-5C50EF72A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2090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DD2263-4F16-3B3D-8758-0726EDD8B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2093C2-F4E3-E221-E00A-EDF48AFBB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AF9C1A-3AF2-AD46-D294-7E697B845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9C9852F-1452-4058-C788-111F7B2AAC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C2736-4827-6431-4757-78EA6F9447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8F82709-AFF5-4603-E992-298521A4E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62E4-AAD2-403A-B9D6-7F8DE7B92CB3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9BD2380-290B-CE85-0CBB-E416EAB8D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32BFB45-9C7A-14E4-BB09-B830EF0A4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CD82D-31E9-4E28-A3D3-5C50EF72A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4023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1598A2-1C3A-C9DE-3EB5-A0ABDF713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83C6E2B-C37F-7200-F426-6EB8C7025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62E4-AAD2-403A-B9D6-7F8DE7B92CB3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B91AA97-03DA-3D28-E769-F28CE43F6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E99AA12-16F0-450F-060A-372DC39E3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CD82D-31E9-4E28-A3D3-5C50EF72A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1938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4051656-E651-B34D-E21F-E6D73FCD8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62E4-AAD2-403A-B9D6-7F8DE7B92CB3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F6353B0-1DC3-5140-39B4-B2DFAE13C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4EE2F69-C680-5EBB-F0B8-EB791793A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CD82D-31E9-4E28-A3D3-5C50EF72A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4279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FD7DD7-DA3A-1A20-51F2-2AD47AB23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D591F8-D505-4769-6045-76D2FB272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5A271D8-F692-824B-0851-E84238C478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A778133-395D-26EC-656B-5D9949929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62E4-AAD2-403A-B9D6-7F8DE7B92CB3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EAA86E-5171-9EB7-DE5D-D6A691A3D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E3FDE5-4D9A-F006-7E05-A6E835B49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CD82D-31E9-4E28-A3D3-5C50EF72A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2939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99F4A7-34A2-E901-6B40-4244C8CA1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62826A6-39FC-BB73-8B38-AE49E420CB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114F8CF-7F54-2052-AB33-0559D93E74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6AB0F31-9D00-CF40-B7FF-1D8AC7864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62E4-AAD2-403A-B9D6-7F8DE7B92CB3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74FDB71-0AE2-8F0D-2769-387733AD1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9B5A54C-8E31-6661-7BEE-8EB32DCBF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CD82D-31E9-4E28-A3D3-5C50EF72A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1650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62041C8-B9EE-91E4-7CE8-14AAB85EB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A946EF-E0EC-03F8-A586-C574ABB004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F45D2E-C88F-4286-E024-4A8E532396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DF62E4-AAD2-403A-B9D6-7F8DE7B92CB3}" type="datetimeFigureOut">
              <a:rPr lang="es-CL" smtClean="0"/>
              <a:t>02-09-2024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F2C4E2-FB56-201A-F421-2F2B408BAB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386C48-EA49-A696-3312-C99C436485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2CD82D-31E9-4E28-A3D3-5C50EF72A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940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3C6D49-82F8-5DA7-ED18-A1D882BDB1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Feria científica</a:t>
            </a:r>
            <a:br>
              <a:rPr lang="es-ES" dirty="0"/>
            </a:br>
            <a:r>
              <a:rPr lang="es-ES" dirty="0"/>
              <a:t>asignatura matemática  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EE30747-9AFF-64D0-A19C-21A22E42D4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16/08/2024</a:t>
            </a:r>
            <a:endParaRPr lang="es-CL" dirty="0"/>
          </a:p>
        </p:txBody>
      </p:sp>
      <p:sp>
        <p:nvSpPr>
          <p:cNvPr id="4" name="Cuadro de texto 8">
            <a:extLst>
              <a:ext uri="{FF2B5EF4-FFF2-40B4-BE49-F238E27FC236}">
                <a16:creationId xmlns:a16="http://schemas.microsoft.com/office/drawing/2014/main" id="{379A10C5-60C9-E3D7-2515-5AA8A2FB98E4}"/>
              </a:ext>
            </a:extLst>
          </p:cNvPr>
          <p:cNvSpPr txBox="1">
            <a:spLocks/>
          </p:cNvSpPr>
          <p:nvPr/>
        </p:nvSpPr>
        <p:spPr>
          <a:xfrm>
            <a:off x="8730342" y="81871"/>
            <a:ext cx="3102429" cy="960437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Asignatura: </a:t>
            </a:r>
            <a:r>
              <a:rPr lang="es-CL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matemática</a:t>
            </a:r>
            <a:r>
              <a:rPr lang="es-CL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s-CL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CL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Profesora: Tania Cheuquelaf</a:t>
            </a:r>
            <a:br>
              <a:rPr lang="es-CL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CL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Curso: 6° básico</a:t>
            </a:r>
            <a:endParaRPr lang="es-C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C1ACCB9C-650C-07CA-8043-66E5F851523D}"/>
              </a:ext>
            </a:extLst>
          </p:cNvPr>
          <p:cNvGrpSpPr/>
          <p:nvPr/>
        </p:nvGrpSpPr>
        <p:grpSpPr bwMode="auto">
          <a:xfrm>
            <a:off x="359229" y="182448"/>
            <a:ext cx="4579484" cy="1145607"/>
            <a:chOff x="0" y="0"/>
            <a:chExt cx="4755" cy="990"/>
          </a:xfrm>
        </p:grpSpPr>
        <p:sp>
          <p:nvSpPr>
            <p:cNvPr id="6" name="Text Box 2">
              <a:extLst>
                <a:ext uri="{FF2B5EF4-FFF2-40B4-BE49-F238E27FC236}">
                  <a16:creationId xmlns:a16="http://schemas.microsoft.com/office/drawing/2014/main" id="{FF5927BA-2B7A-60FD-0A28-036E440273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" y="0"/>
              <a:ext cx="4554" cy="9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CL" sz="1200" b="1">
                  <a:effectLst/>
                  <a:latin typeface="Cambria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Corporación educacional Colegio “Sao Paulo”</a:t>
              </a:r>
              <a:endParaRPr lang="es-CL" sz="16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CL" sz="1200" b="1">
                  <a:effectLst/>
                  <a:latin typeface="Cambria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Placilla Nº 333 Estación Central.</a:t>
              </a:r>
              <a:endParaRPr lang="es-CL" sz="16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CL" sz="1200" b="1">
                  <a:effectLst/>
                  <a:latin typeface="Cambria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Unidad técnico pedagógica</a:t>
              </a:r>
              <a:br>
                <a:rPr lang="es-CL" sz="1200" b="1">
                  <a:effectLst/>
                  <a:latin typeface="Cambria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endParaRPr lang="es-CL" sz="16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CL" sz="16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913B806B-BBEA-F3CB-D8D8-B83A9E68F85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240"/>
              <a:ext cx="420" cy="430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095285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5FEAF4-AAEA-606C-3B70-3F52B6665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Objetivo 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63C043-3DD5-D329-1E92-8C2F72A33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/>
          </a:p>
          <a:p>
            <a:r>
              <a:rPr lang="es-ES" dirty="0"/>
              <a:t>Desarrollar habilidades de exploración, sistematización y verificación en los estudiantes, por medio de la construcción de proyectos tecnológicos y científicos, para promover la motivación en el área científica.</a:t>
            </a:r>
          </a:p>
          <a:p>
            <a:r>
              <a:rPr lang="es-ES" dirty="0"/>
              <a:t> Aplicar el método científico, en proyectos concretos y de manera gradual, para desarrollar en los estudiantes, actitudes específicas de la ciencia.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41E7F00-91D2-C400-58D1-0BB732EE1D8A}"/>
              </a:ext>
            </a:extLst>
          </p:cNvPr>
          <p:cNvSpPr txBox="1"/>
          <p:nvPr/>
        </p:nvSpPr>
        <p:spPr>
          <a:xfrm>
            <a:off x="6618516" y="1173381"/>
            <a:ext cx="52360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FF0000"/>
                </a:solidFill>
              </a:rPr>
              <a:t>MARTES 27 DE AGOSTO</a:t>
            </a:r>
            <a:endParaRPr lang="es-CL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198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87552D-B64B-5ED6-3184-57A15FE0F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1325563"/>
          </a:xfrm>
        </p:spPr>
        <p:txBody>
          <a:bodyPr/>
          <a:lstStyle/>
          <a:p>
            <a:r>
              <a:rPr lang="es-ES" dirty="0"/>
              <a:t>Premios por categoría 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B296F7-B0E0-5724-057E-86C76C65B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46651"/>
            <a:ext cx="10820400" cy="5282748"/>
          </a:xfrm>
        </p:spPr>
        <p:txBody>
          <a:bodyPr>
            <a:normAutofit fontScale="92500" lnSpcReduction="20000"/>
          </a:bodyPr>
          <a:lstStyle/>
          <a:p>
            <a:r>
              <a:rPr lang="es-ES" sz="2400" b="1" u="sng" dirty="0"/>
              <a:t>Primer lugar</a:t>
            </a:r>
            <a:r>
              <a:rPr lang="es-ES" sz="2400" dirty="0"/>
              <a:t>: Cada participante del grupo que ocupe el primer lugar, dispondrá de dos calificaciones máximas (7,0 parcial) las cuales se distribuyen de la siguiente forma: la primera en la asignatura anclada al proyecto; la segunda que podrá ser incluida en Matemática o Ciencias según decida el estudiante (no considerando la asignatura que ya tiene un 7,0).</a:t>
            </a:r>
          </a:p>
          <a:p>
            <a:r>
              <a:rPr lang="es-ES" sz="2400" b="1" u="sng" dirty="0"/>
              <a:t>Segundo lugar</a:t>
            </a:r>
            <a:r>
              <a:rPr lang="es-ES" sz="2400" dirty="0"/>
              <a:t>: Cada participante del grupo que ocupe el segundo lugar, dispondrá de dos calificaciones destacadas. La primera un 7,0 parcial en la asignatura anclada al proyecto y la segunda un 6,0 parcial que podrá ser incluida en la asignatura de Ciencias o Matemática, según decida el estudiante (no considerando la asignatura que ya tiene un 7,0).</a:t>
            </a:r>
          </a:p>
          <a:p>
            <a:r>
              <a:rPr lang="es-ES" sz="2400" b="1" u="sng" dirty="0"/>
              <a:t>Tercer lugar</a:t>
            </a:r>
            <a:r>
              <a:rPr lang="es-ES" sz="2400" dirty="0"/>
              <a:t>: Cada participante del grupo obtendrá una calificación máxima en la asignatura anclada de su proyecto, pero además dispondrá de un ticket equivalente a un (1,0) punto para ser utilizado en un trabajo o prueba parcial del año escolar, el cual podrá usar en una de las asignaturas de Matemática o Ciencias, salvo en la anclada a su proyecto.</a:t>
            </a:r>
          </a:p>
          <a:p>
            <a:r>
              <a:rPr lang="es-ES" sz="2400" b="1" u="sng" dirty="0">
                <a:solidFill>
                  <a:srgbClr val="FF0000"/>
                </a:solidFill>
              </a:rPr>
              <a:t>Mención honrosa: </a:t>
            </a:r>
            <a:r>
              <a:rPr lang="es-ES" sz="2400" dirty="0"/>
              <a:t>Todo estudiante que quede como participante de la feria, excluyendo los que obtengan el primer, segundo y tercer lugar, (cumpla las bases y esté presente durante toda la feria) tendrá una nota máxima parcial en la asignatura correspondiente al proyecto. A su vez, el no cumplimiento de las bases y/o la no presentación el día de la feria implica la calificación mínima.</a:t>
            </a:r>
            <a:endParaRPr lang="es-CL" sz="24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7AE53EE-068C-17DF-D737-30D84EB7FC48}"/>
              </a:ext>
            </a:extLst>
          </p:cNvPr>
          <p:cNvSpPr txBox="1"/>
          <p:nvPr/>
        </p:nvSpPr>
        <p:spPr>
          <a:xfrm>
            <a:off x="6781802" y="306607"/>
            <a:ext cx="52360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FF0000"/>
                </a:solidFill>
              </a:rPr>
              <a:t>MARTES 27 DE AGOSTO</a:t>
            </a:r>
            <a:endParaRPr lang="es-CL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58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A0B6A4-D417-C5EF-08C9-346DD42B2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Descripción:</a:t>
            </a:r>
            <a:endParaRPr lang="es-CL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9CF8E61F-FA17-17D3-5839-C032E37A93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4196"/>
          <a:stretch/>
        </p:blipFill>
        <p:spPr>
          <a:xfrm>
            <a:off x="838200" y="1427729"/>
            <a:ext cx="10925218" cy="2743201"/>
          </a:xfr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F648EC3-96F4-33DC-BC31-8181AD4F685D}"/>
              </a:ext>
            </a:extLst>
          </p:cNvPr>
          <p:cNvSpPr/>
          <p:nvPr/>
        </p:nvSpPr>
        <p:spPr>
          <a:xfrm>
            <a:off x="928709" y="3249385"/>
            <a:ext cx="10744200" cy="359229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BFF3777-129F-5CC0-A250-1652554ED5E5}"/>
              </a:ext>
            </a:extLst>
          </p:cNvPr>
          <p:cNvSpPr txBox="1"/>
          <p:nvPr/>
        </p:nvSpPr>
        <p:spPr>
          <a:xfrm>
            <a:off x="838200" y="4170930"/>
            <a:ext cx="107006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Recursos utilizados:</a:t>
            </a:r>
          </a:p>
          <a:p>
            <a:r>
              <a:rPr lang="es-ES" sz="2400" dirty="0"/>
              <a:t>1. Cartulinas, cartones, goma-</a:t>
            </a:r>
            <a:r>
              <a:rPr lang="es-ES" sz="2400" dirty="0" err="1"/>
              <a:t>eva</a:t>
            </a:r>
            <a:r>
              <a:rPr lang="es-ES" sz="2400" dirty="0"/>
              <a:t>, de diferentes colores. Papelógrafos y plumones.</a:t>
            </a:r>
          </a:p>
          <a:p>
            <a:r>
              <a:rPr lang="es-ES" sz="2400" dirty="0"/>
              <a:t>2. Patio del colegio.</a:t>
            </a:r>
          </a:p>
          <a:p>
            <a:r>
              <a:rPr lang="es-ES" sz="2400" dirty="0"/>
              <a:t>3. Mesas y sillas de los estudiantes para implementar stand</a:t>
            </a:r>
            <a:endParaRPr lang="es-CL" sz="24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3FF070A-DCA1-71C4-275C-D45C086E5FAD}"/>
              </a:ext>
            </a:extLst>
          </p:cNvPr>
          <p:cNvSpPr txBox="1"/>
          <p:nvPr/>
        </p:nvSpPr>
        <p:spPr>
          <a:xfrm>
            <a:off x="6527390" y="455690"/>
            <a:ext cx="52360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FF0000"/>
                </a:solidFill>
              </a:rPr>
              <a:t>MARTES 27 DE AGOSTO</a:t>
            </a:r>
            <a:endParaRPr lang="es-CL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142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875AD4F-166D-8AE1-6887-99210BC93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308" y="99788"/>
            <a:ext cx="5323715" cy="955824"/>
          </a:xfrm>
        </p:spPr>
        <p:txBody>
          <a:bodyPr anchor="b">
            <a:normAutofit/>
          </a:bodyPr>
          <a:lstStyle/>
          <a:p>
            <a:r>
              <a:rPr lang="es-ES" sz="4000" dirty="0"/>
              <a:t>Ficha de inscripción: </a:t>
            </a:r>
            <a:endParaRPr lang="es-CL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AB5FC5-7631-47C9-DCEF-DD35245FE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001" y="1144212"/>
            <a:ext cx="6383177" cy="5461500"/>
          </a:xfrm>
        </p:spPr>
        <p:txBody>
          <a:bodyPr anchor="t">
            <a:normAutofit fontScale="92500" lnSpcReduction="10000"/>
          </a:bodyPr>
          <a:lstStyle/>
          <a:p>
            <a:r>
              <a:rPr lang="es-ES" sz="3600" dirty="0"/>
              <a:t>Integrantes</a:t>
            </a:r>
          </a:p>
          <a:p>
            <a:r>
              <a:rPr lang="es-ES" sz="3600" dirty="0"/>
              <a:t>Curso</a:t>
            </a:r>
          </a:p>
          <a:p>
            <a:r>
              <a:rPr lang="es-ES" sz="3600" dirty="0"/>
              <a:t>Asignatura</a:t>
            </a:r>
          </a:p>
          <a:p>
            <a:r>
              <a:rPr lang="es-ES" sz="3600" dirty="0"/>
              <a:t>Profesor a cargo </a:t>
            </a:r>
          </a:p>
          <a:p>
            <a:r>
              <a:rPr lang="es-ES" sz="3600" dirty="0"/>
              <a:t>Título del proyecto </a:t>
            </a:r>
          </a:p>
          <a:p>
            <a:r>
              <a:rPr lang="es-ES" sz="3600" dirty="0"/>
              <a:t>Fases del método </a:t>
            </a:r>
          </a:p>
          <a:p>
            <a:pPr lvl="1"/>
            <a:r>
              <a:rPr lang="es-ES" sz="2800" dirty="0"/>
              <a:t>¿Por qué escogí esto?</a:t>
            </a:r>
          </a:p>
          <a:p>
            <a:pPr lvl="1"/>
            <a:r>
              <a:rPr lang="es-ES" sz="2800" dirty="0"/>
              <a:t>Pregunta inicial</a:t>
            </a:r>
          </a:p>
          <a:p>
            <a:pPr lvl="1"/>
            <a:r>
              <a:rPr lang="es-ES" sz="2800" dirty="0"/>
              <a:t>Hipótesis</a:t>
            </a:r>
          </a:p>
          <a:p>
            <a:pPr lvl="1"/>
            <a:r>
              <a:rPr lang="es-ES" sz="2800" dirty="0"/>
              <a:t>Experimentación </a:t>
            </a:r>
          </a:p>
          <a:p>
            <a:pPr lvl="1"/>
            <a:r>
              <a:rPr lang="es-ES" sz="2800" dirty="0"/>
              <a:t>Análisis de datos y resultados </a:t>
            </a:r>
            <a:endParaRPr lang="es-CL" sz="2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C8C4B6F-7F06-3D4C-DB5E-1A0DD05F60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116"/>
          <a:stretch/>
        </p:blipFill>
        <p:spPr>
          <a:xfrm>
            <a:off x="6677390" y="128968"/>
            <a:ext cx="4411302" cy="6600039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B13699F-35F6-01B6-506D-9AEB2A63DCB5}"/>
              </a:ext>
            </a:extLst>
          </p:cNvPr>
          <p:cNvSpPr txBox="1"/>
          <p:nvPr/>
        </p:nvSpPr>
        <p:spPr>
          <a:xfrm>
            <a:off x="1290951" y="69186"/>
            <a:ext cx="52360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FF0000"/>
                </a:solidFill>
              </a:rPr>
              <a:t>MARTES 27 DE AGOSTO</a:t>
            </a:r>
            <a:endParaRPr lang="es-CL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314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522877-0B8C-678B-923A-B275390CA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029" y="1807030"/>
            <a:ext cx="10515600" cy="4822370"/>
          </a:xfrm>
        </p:spPr>
        <p:txBody>
          <a:bodyPr>
            <a:normAutofit/>
          </a:bodyPr>
          <a:lstStyle/>
          <a:p>
            <a:r>
              <a:rPr lang="es-ES" sz="3600" dirty="0"/>
              <a:t>Integrantes: estudiante 1 estudiante 2</a:t>
            </a:r>
          </a:p>
          <a:p>
            <a:r>
              <a:rPr lang="es-ES" sz="3600" dirty="0"/>
              <a:t>Curso:6° básico </a:t>
            </a:r>
          </a:p>
          <a:p>
            <a:r>
              <a:rPr lang="es-ES" sz="3600" dirty="0"/>
              <a:t>Asignatura: Matemáticas </a:t>
            </a:r>
          </a:p>
          <a:p>
            <a:r>
              <a:rPr lang="es-ES" sz="3600" dirty="0"/>
              <a:t>Profesor a cargo: Tania Cheuquelaf </a:t>
            </a:r>
          </a:p>
          <a:p>
            <a:r>
              <a:rPr lang="es-ES" sz="3600" dirty="0"/>
              <a:t>Título del proyecto: Ángulos interiores de un triángulo </a:t>
            </a:r>
          </a:p>
          <a:p>
            <a:endParaRPr lang="es-CL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EF403A-FFEE-9A96-9AE0-2A7084E17CC0}"/>
              </a:ext>
            </a:extLst>
          </p:cNvPr>
          <p:cNvSpPr txBox="1"/>
          <p:nvPr/>
        </p:nvSpPr>
        <p:spPr>
          <a:xfrm>
            <a:off x="903515" y="500429"/>
            <a:ext cx="60742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/>
              <a:t>EJEMPLO:</a:t>
            </a:r>
            <a:endParaRPr lang="es-CL" sz="4000" b="1" dirty="0"/>
          </a:p>
        </p:txBody>
      </p:sp>
    </p:spTree>
    <p:extLst>
      <p:ext uri="{BB962C8B-B14F-4D97-AF65-F5344CB8AC3E}">
        <p14:creationId xmlns:p14="http://schemas.microsoft.com/office/powerpoint/2010/main" val="3823721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602CBA-1A45-62A2-ABB7-E09CC82F4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1937656"/>
            <a:ext cx="10515600" cy="4321629"/>
          </a:xfrm>
        </p:spPr>
        <p:txBody>
          <a:bodyPr/>
          <a:lstStyle/>
          <a:p>
            <a:r>
              <a:rPr lang="es-ES" sz="3600" dirty="0"/>
              <a:t>Fases del método </a:t>
            </a:r>
          </a:p>
          <a:p>
            <a:pPr lvl="1"/>
            <a:r>
              <a:rPr lang="es-ES" sz="2800" u="sng" dirty="0"/>
              <a:t>¿Por qué escogí esto? </a:t>
            </a:r>
            <a:r>
              <a:rPr lang="es-ES" sz="2800" dirty="0"/>
              <a:t>Análisis personal…</a:t>
            </a:r>
            <a:br>
              <a:rPr lang="es-ES" sz="2800" dirty="0"/>
            </a:br>
            <a:endParaRPr lang="es-ES" sz="2800" dirty="0"/>
          </a:p>
          <a:p>
            <a:pPr lvl="1"/>
            <a:r>
              <a:rPr lang="es-ES" sz="2800" u="sng" dirty="0"/>
              <a:t>Pregunta inicial: </a:t>
            </a:r>
            <a:r>
              <a:rPr lang="es-ES" sz="2800" dirty="0"/>
              <a:t>¿Cuál es la relación entre los ángulos interiores de un triángulo?</a:t>
            </a:r>
            <a:br>
              <a:rPr lang="es-ES" sz="2800" dirty="0"/>
            </a:br>
            <a:endParaRPr lang="es-ES" sz="2800" dirty="0"/>
          </a:p>
          <a:p>
            <a:pPr lvl="1"/>
            <a:r>
              <a:rPr lang="es-ES" sz="2800" u="sng" dirty="0"/>
              <a:t>Hipótesis</a:t>
            </a:r>
            <a:r>
              <a:rPr lang="es-ES" sz="2800" dirty="0"/>
              <a:t>: se espera que la suma de los ángulos interiores de un triángulo sea igual a 180°</a:t>
            </a:r>
            <a:br>
              <a:rPr lang="es-ES" sz="2800" dirty="0"/>
            </a:br>
            <a:endParaRPr lang="es-ES" sz="2800" dirty="0"/>
          </a:p>
          <a:p>
            <a:endParaRPr lang="es-CL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AD869E2-182A-B71C-6AB0-8B774EB83E77}"/>
              </a:ext>
            </a:extLst>
          </p:cNvPr>
          <p:cNvSpPr txBox="1"/>
          <p:nvPr/>
        </p:nvSpPr>
        <p:spPr>
          <a:xfrm>
            <a:off x="718458" y="478656"/>
            <a:ext cx="60742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/>
              <a:t>EJEMPLO:</a:t>
            </a:r>
            <a:endParaRPr lang="es-CL" sz="4000" b="1" dirty="0"/>
          </a:p>
        </p:txBody>
      </p:sp>
    </p:spTree>
    <p:extLst>
      <p:ext uri="{BB962C8B-B14F-4D97-AF65-F5344CB8AC3E}">
        <p14:creationId xmlns:p14="http://schemas.microsoft.com/office/powerpoint/2010/main" val="3352812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B70665-40B1-50B4-9D14-BF124216E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68829"/>
            <a:ext cx="10515600" cy="5540828"/>
          </a:xfrm>
        </p:spPr>
        <p:txBody>
          <a:bodyPr>
            <a:normAutofit/>
          </a:bodyPr>
          <a:lstStyle/>
          <a:p>
            <a:pPr lvl="1"/>
            <a:r>
              <a:rPr lang="es-ES" sz="2800" dirty="0"/>
              <a:t>Experimentación: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s-ES" sz="2400" dirty="0"/>
              <a:t>Dibujar en una mica transparentes diferentes ángulos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s-ES" sz="2400" dirty="0"/>
              <a:t>Seleccionar ángulos con diferentes medidas.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s-ES" sz="2400" dirty="0"/>
              <a:t>Utilizando tres ángulos armar un triangulo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s-ES" sz="2400" dirty="0"/>
              <a:t>sumar los ángulos interiores del triángulo  armado.</a:t>
            </a:r>
          </a:p>
          <a:p>
            <a:pPr marL="1371600" lvl="2" indent="-457200">
              <a:buFont typeface="+mj-lt"/>
              <a:buAutoNum type="arabicPeriod"/>
            </a:pPr>
            <a:endParaRPr lang="es-ES" sz="2400" dirty="0"/>
          </a:p>
          <a:p>
            <a:pPr lvl="1"/>
            <a:r>
              <a:rPr lang="es-ES" sz="2800" dirty="0"/>
              <a:t>Análisis de datos y resultados </a:t>
            </a:r>
          </a:p>
          <a:p>
            <a:pPr marL="1428750" lvl="2" indent="-514350">
              <a:buFont typeface="+mj-lt"/>
              <a:buAutoNum type="arabicPeriod"/>
            </a:pPr>
            <a:r>
              <a:rPr lang="es-ES" sz="2400" dirty="0"/>
              <a:t>La suma de los ángulos interiores de cada triangulo armado es igual a 180°</a:t>
            </a:r>
          </a:p>
          <a:p>
            <a:pPr marL="1428750" lvl="2" indent="-514350">
              <a:buFont typeface="+mj-lt"/>
              <a:buAutoNum type="arabicPeriod"/>
            </a:pPr>
            <a:r>
              <a:rPr lang="es-ES" sz="2400" dirty="0"/>
              <a:t>La grafica muestra una relación constante entre los ángulos interiores y su suma</a:t>
            </a:r>
          </a:p>
          <a:p>
            <a:pPr marL="1428750" lvl="2" indent="-514350">
              <a:buFont typeface="+mj-lt"/>
              <a:buAutoNum type="arabicPeriod"/>
            </a:pPr>
            <a:r>
              <a:rPr lang="es-ES" sz="2400" dirty="0"/>
              <a:t>La hipótesis se confirma: la suma de los ángulos interiores de un triángulo es igual a 180°</a:t>
            </a:r>
            <a:endParaRPr lang="es-CL" sz="2400" dirty="0"/>
          </a:p>
          <a:p>
            <a:endParaRPr lang="es-CL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56304E9-5AC1-42DE-EC5F-55CBF45ACF5A}"/>
              </a:ext>
            </a:extLst>
          </p:cNvPr>
          <p:cNvSpPr txBox="1"/>
          <p:nvPr/>
        </p:nvSpPr>
        <p:spPr>
          <a:xfrm>
            <a:off x="1447800" y="97658"/>
            <a:ext cx="60742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/>
              <a:t>EJEMPLO:</a:t>
            </a:r>
            <a:endParaRPr lang="es-CL" sz="4000" b="1" dirty="0"/>
          </a:p>
        </p:txBody>
      </p:sp>
    </p:spTree>
    <p:extLst>
      <p:ext uri="{BB962C8B-B14F-4D97-AF65-F5344CB8AC3E}">
        <p14:creationId xmlns:p14="http://schemas.microsoft.com/office/powerpoint/2010/main" val="1468832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0632A1-1AEF-375B-79A5-09A47525E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915" y="116341"/>
            <a:ext cx="10515600" cy="941047"/>
          </a:xfrm>
        </p:spPr>
        <p:txBody>
          <a:bodyPr/>
          <a:lstStyle/>
          <a:p>
            <a:r>
              <a:rPr lang="es-ES" dirty="0"/>
              <a:t>Actividad: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E3FED7-0CA1-F40D-DB39-1471E4999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913" y="959417"/>
            <a:ext cx="10515600" cy="4351338"/>
          </a:xfrm>
        </p:spPr>
        <p:txBody>
          <a:bodyPr/>
          <a:lstStyle/>
          <a:p>
            <a:r>
              <a:rPr lang="es-ES" dirty="0"/>
              <a:t>Pensar en un proyecto científico en la asignatura de matemática: temas en los que podrías investigar: </a:t>
            </a:r>
          </a:p>
          <a:p>
            <a:pPr lvl="1"/>
            <a:r>
              <a:rPr lang="es-ES" dirty="0"/>
              <a:t>Fracciones</a:t>
            </a:r>
          </a:p>
          <a:p>
            <a:pPr lvl="1"/>
            <a:r>
              <a:rPr lang="es-ES" dirty="0"/>
              <a:t>Multiplicaciones </a:t>
            </a:r>
          </a:p>
          <a:p>
            <a:pPr lvl="1"/>
            <a:r>
              <a:rPr lang="es-ES" dirty="0"/>
              <a:t>Divisiones </a:t>
            </a:r>
          </a:p>
          <a:p>
            <a:pPr lvl="1"/>
            <a:r>
              <a:rPr lang="es-ES" dirty="0"/>
              <a:t>Cuerpos geométricos </a:t>
            </a:r>
          </a:p>
          <a:p>
            <a:pPr lvl="1"/>
            <a:r>
              <a:rPr lang="es-ES" dirty="0"/>
              <a:t>Perímetro y/o área  </a:t>
            </a:r>
          </a:p>
          <a:p>
            <a:pPr lvl="1"/>
            <a:r>
              <a:rPr lang="es-ES" dirty="0"/>
              <a:t>Suma y resta </a:t>
            </a:r>
            <a:endParaRPr lang="es-CL" dirty="0"/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71B7D249-1246-3101-EBE5-10471719BB74}"/>
              </a:ext>
            </a:extLst>
          </p:cNvPr>
          <p:cNvSpPr txBox="1">
            <a:spLocks/>
          </p:cNvSpPr>
          <p:nvPr/>
        </p:nvSpPr>
        <p:spPr>
          <a:xfrm>
            <a:off x="4386944" y="1973830"/>
            <a:ext cx="7347856" cy="4644684"/>
          </a:xfrm>
          <a:custGeom>
            <a:avLst/>
            <a:gdLst>
              <a:gd name="connsiteX0" fmla="*/ 0 w 7347856"/>
              <a:gd name="connsiteY0" fmla="*/ 0 h 4644684"/>
              <a:gd name="connsiteX1" fmla="*/ 565220 w 7347856"/>
              <a:gd name="connsiteY1" fmla="*/ 0 h 4644684"/>
              <a:gd name="connsiteX2" fmla="*/ 1277397 w 7347856"/>
              <a:gd name="connsiteY2" fmla="*/ 0 h 4644684"/>
              <a:gd name="connsiteX3" fmla="*/ 1989573 w 7347856"/>
              <a:gd name="connsiteY3" fmla="*/ 0 h 4644684"/>
              <a:gd name="connsiteX4" fmla="*/ 2701750 w 7347856"/>
              <a:gd name="connsiteY4" fmla="*/ 0 h 4644684"/>
              <a:gd name="connsiteX5" fmla="*/ 3340448 w 7347856"/>
              <a:gd name="connsiteY5" fmla="*/ 0 h 4644684"/>
              <a:gd name="connsiteX6" fmla="*/ 3832190 w 7347856"/>
              <a:gd name="connsiteY6" fmla="*/ 0 h 4644684"/>
              <a:gd name="connsiteX7" fmla="*/ 4397409 w 7347856"/>
              <a:gd name="connsiteY7" fmla="*/ 0 h 4644684"/>
              <a:gd name="connsiteX8" fmla="*/ 5036107 w 7347856"/>
              <a:gd name="connsiteY8" fmla="*/ 0 h 4644684"/>
              <a:gd name="connsiteX9" fmla="*/ 5674806 w 7347856"/>
              <a:gd name="connsiteY9" fmla="*/ 0 h 4644684"/>
              <a:gd name="connsiteX10" fmla="*/ 6019590 w 7347856"/>
              <a:gd name="connsiteY10" fmla="*/ 0 h 4644684"/>
              <a:gd name="connsiteX11" fmla="*/ 6658288 w 7347856"/>
              <a:gd name="connsiteY11" fmla="*/ 0 h 4644684"/>
              <a:gd name="connsiteX12" fmla="*/ 7347856 w 7347856"/>
              <a:gd name="connsiteY12" fmla="*/ 0 h 4644684"/>
              <a:gd name="connsiteX13" fmla="*/ 7347856 w 7347856"/>
              <a:gd name="connsiteY13" fmla="*/ 534139 h 4644684"/>
              <a:gd name="connsiteX14" fmla="*/ 7347856 w 7347856"/>
              <a:gd name="connsiteY14" fmla="*/ 1068277 h 4644684"/>
              <a:gd name="connsiteX15" fmla="*/ 7347856 w 7347856"/>
              <a:gd name="connsiteY15" fmla="*/ 1741757 h 4644684"/>
              <a:gd name="connsiteX16" fmla="*/ 7347856 w 7347856"/>
              <a:gd name="connsiteY16" fmla="*/ 2275895 h 4644684"/>
              <a:gd name="connsiteX17" fmla="*/ 7347856 w 7347856"/>
              <a:gd name="connsiteY17" fmla="*/ 2902928 h 4644684"/>
              <a:gd name="connsiteX18" fmla="*/ 7347856 w 7347856"/>
              <a:gd name="connsiteY18" fmla="*/ 3437066 h 4644684"/>
              <a:gd name="connsiteX19" fmla="*/ 7347856 w 7347856"/>
              <a:gd name="connsiteY19" fmla="*/ 4110545 h 4644684"/>
              <a:gd name="connsiteX20" fmla="*/ 7347856 w 7347856"/>
              <a:gd name="connsiteY20" fmla="*/ 4644684 h 4644684"/>
              <a:gd name="connsiteX21" fmla="*/ 6709158 w 7347856"/>
              <a:gd name="connsiteY21" fmla="*/ 4644684 h 4644684"/>
              <a:gd name="connsiteX22" fmla="*/ 6290895 w 7347856"/>
              <a:gd name="connsiteY22" fmla="*/ 4644684 h 4644684"/>
              <a:gd name="connsiteX23" fmla="*/ 5578718 w 7347856"/>
              <a:gd name="connsiteY23" fmla="*/ 4644684 h 4644684"/>
              <a:gd name="connsiteX24" fmla="*/ 4866542 w 7347856"/>
              <a:gd name="connsiteY24" fmla="*/ 4644684 h 4644684"/>
              <a:gd name="connsiteX25" fmla="*/ 4374800 w 7347856"/>
              <a:gd name="connsiteY25" fmla="*/ 4644684 h 4644684"/>
              <a:gd name="connsiteX26" fmla="*/ 3736102 w 7347856"/>
              <a:gd name="connsiteY26" fmla="*/ 4644684 h 4644684"/>
              <a:gd name="connsiteX27" fmla="*/ 3391318 w 7347856"/>
              <a:gd name="connsiteY27" fmla="*/ 4644684 h 4644684"/>
              <a:gd name="connsiteX28" fmla="*/ 2826098 w 7347856"/>
              <a:gd name="connsiteY28" fmla="*/ 4644684 h 4644684"/>
              <a:gd name="connsiteX29" fmla="*/ 2334357 w 7347856"/>
              <a:gd name="connsiteY29" fmla="*/ 4644684 h 4644684"/>
              <a:gd name="connsiteX30" fmla="*/ 1916095 w 7347856"/>
              <a:gd name="connsiteY30" fmla="*/ 4644684 h 4644684"/>
              <a:gd name="connsiteX31" fmla="*/ 1424354 w 7347856"/>
              <a:gd name="connsiteY31" fmla="*/ 4644684 h 4644684"/>
              <a:gd name="connsiteX32" fmla="*/ 932612 w 7347856"/>
              <a:gd name="connsiteY32" fmla="*/ 4644684 h 4644684"/>
              <a:gd name="connsiteX33" fmla="*/ 0 w 7347856"/>
              <a:gd name="connsiteY33" fmla="*/ 4644684 h 4644684"/>
              <a:gd name="connsiteX34" fmla="*/ 0 w 7347856"/>
              <a:gd name="connsiteY34" fmla="*/ 4156992 h 4644684"/>
              <a:gd name="connsiteX35" fmla="*/ 0 w 7347856"/>
              <a:gd name="connsiteY35" fmla="*/ 3529960 h 4644684"/>
              <a:gd name="connsiteX36" fmla="*/ 0 w 7347856"/>
              <a:gd name="connsiteY36" fmla="*/ 2949374 h 4644684"/>
              <a:gd name="connsiteX37" fmla="*/ 0 w 7347856"/>
              <a:gd name="connsiteY37" fmla="*/ 2508129 h 4644684"/>
              <a:gd name="connsiteX38" fmla="*/ 0 w 7347856"/>
              <a:gd name="connsiteY38" fmla="*/ 1927544 h 4644684"/>
              <a:gd name="connsiteX39" fmla="*/ 0 w 7347856"/>
              <a:gd name="connsiteY39" fmla="*/ 1254065 h 4644684"/>
              <a:gd name="connsiteX40" fmla="*/ 0 w 7347856"/>
              <a:gd name="connsiteY40" fmla="*/ 719926 h 4644684"/>
              <a:gd name="connsiteX41" fmla="*/ 0 w 7347856"/>
              <a:gd name="connsiteY41" fmla="*/ 0 h 4644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347856" h="4644684" fill="none" extrusionOk="0">
                <a:moveTo>
                  <a:pt x="0" y="0"/>
                </a:moveTo>
                <a:cubicBezTo>
                  <a:pt x="116004" y="-46612"/>
                  <a:pt x="377425" y="30860"/>
                  <a:pt x="565220" y="0"/>
                </a:cubicBezTo>
                <a:cubicBezTo>
                  <a:pt x="753015" y="-30860"/>
                  <a:pt x="950429" y="20932"/>
                  <a:pt x="1277397" y="0"/>
                </a:cubicBezTo>
                <a:cubicBezTo>
                  <a:pt x="1604365" y="-20932"/>
                  <a:pt x="1766412" y="81595"/>
                  <a:pt x="1989573" y="0"/>
                </a:cubicBezTo>
                <a:cubicBezTo>
                  <a:pt x="2212734" y="-81595"/>
                  <a:pt x="2381233" y="15959"/>
                  <a:pt x="2701750" y="0"/>
                </a:cubicBezTo>
                <a:cubicBezTo>
                  <a:pt x="3022267" y="-15959"/>
                  <a:pt x="3180877" y="73444"/>
                  <a:pt x="3340448" y="0"/>
                </a:cubicBezTo>
                <a:cubicBezTo>
                  <a:pt x="3500019" y="-73444"/>
                  <a:pt x="3588177" y="36983"/>
                  <a:pt x="3832190" y="0"/>
                </a:cubicBezTo>
                <a:cubicBezTo>
                  <a:pt x="4076203" y="-36983"/>
                  <a:pt x="4144623" y="36663"/>
                  <a:pt x="4397409" y="0"/>
                </a:cubicBezTo>
                <a:cubicBezTo>
                  <a:pt x="4650195" y="-36663"/>
                  <a:pt x="4808826" y="30797"/>
                  <a:pt x="5036107" y="0"/>
                </a:cubicBezTo>
                <a:cubicBezTo>
                  <a:pt x="5263388" y="-30797"/>
                  <a:pt x="5358486" y="70591"/>
                  <a:pt x="5674806" y="0"/>
                </a:cubicBezTo>
                <a:cubicBezTo>
                  <a:pt x="5991126" y="-70591"/>
                  <a:pt x="5887562" y="9230"/>
                  <a:pt x="6019590" y="0"/>
                </a:cubicBezTo>
                <a:cubicBezTo>
                  <a:pt x="6151618" y="-9230"/>
                  <a:pt x="6524767" y="3713"/>
                  <a:pt x="6658288" y="0"/>
                </a:cubicBezTo>
                <a:cubicBezTo>
                  <a:pt x="6791809" y="-3713"/>
                  <a:pt x="7142968" y="49638"/>
                  <a:pt x="7347856" y="0"/>
                </a:cubicBezTo>
                <a:cubicBezTo>
                  <a:pt x="7361038" y="261464"/>
                  <a:pt x="7345889" y="368464"/>
                  <a:pt x="7347856" y="534139"/>
                </a:cubicBezTo>
                <a:cubicBezTo>
                  <a:pt x="7349823" y="699814"/>
                  <a:pt x="7342422" y="874559"/>
                  <a:pt x="7347856" y="1068277"/>
                </a:cubicBezTo>
                <a:cubicBezTo>
                  <a:pt x="7353290" y="1261995"/>
                  <a:pt x="7273147" y="1585649"/>
                  <a:pt x="7347856" y="1741757"/>
                </a:cubicBezTo>
                <a:cubicBezTo>
                  <a:pt x="7422565" y="1897865"/>
                  <a:pt x="7345253" y="2131946"/>
                  <a:pt x="7347856" y="2275895"/>
                </a:cubicBezTo>
                <a:cubicBezTo>
                  <a:pt x="7350459" y="2419844"/>
                  <a:pt x="7300897" y="2670623"/>
                  <a:pt x="7347856" y="2902928"/>
                </a:cubicBezTo>
                <a:cubicBezTo>
                  <a:pt x="7394815" y="3135233"/>
                  <a:pt x="7333106" y="3261215"/>
                  <a:pt x="7347856" y="3437066"/>
                </a:cubicBezTo>
                <a:cubicBezTo>
                  <a:pt x="7362606" y="3612917"/>
                  <a:pt x="7269845" y="3941281"/>
                  <a:pt x="7347856" y="4110545"/>
                </a:cubicBezTo>
                <a:cubicBezTo>
                  <a:pt x="7425867" y="4279809"/>
                  <a:pt x="7301117" y="4520712"/>
                  <a:pt x="7347856" y="4644684"/>
                </a:cubicBezTo>
                <a:cubicBezTo>
                  <a:pt x="7102497" y="4660941"/>
                  <a:pt x="6853982" y="4629047"/>
                  <a:pt x="6709158" y="4644684"/>
                </a:cubicBezTo>
                <a:cubicBezTo>
                  <a:pt x="6564334" y="4660321"/>
                  <a:pt x="6492407" y="4616181"/>
                  <a:pt x="6290895" y="4644684"/>
                </a:cubicBezTo>
                <a:cubicBezTo>
                  <a:pt x="6089383" y="4673187"/>
                  <a:pt x="5843677" y="4617607"/>
                  <a:pt x="5578718" y="4644684"/>
                </a:cubicBezTo>
                <a:cubicBezTo>
                  <a:pt x="5313759" y="4671761"/>
                  <a:pt x="5084015" y="4601730"/>
                  <a:pt x="4866542" y="4644684"/>
                </a:cubicBezTo>
                <a:cubicBezTo>
                  <a:pt x="4649069" y="4687638"/>
                  <a:pt x="4496392" y="4620095"/>
                  <a:pt x="4374800" y="4644684"/>
                </a:cubicBezTo>
                <a:cubicBezTo>
                  <a:pt x="4253208" y="4669273"/>
                  <a:pt x="3979967" y="4607206"/>
                  <a:pt x="3736102" y="4644684"/>
                </a:cubicBezTo>
                <a:cubicBezTo>
                  <a:pt x="3492237" y="4682162"/>
                  <a:pt x="3554666" y="4625641"/>
                  <a:pt x="3391318" y="4644684"/>
                </a:cubicBezTo>
                <a:cubicBezTo>
                  <a:pt x="3227970" y="4663727"/>
                  <a:pt x="2999002" y="4603331"/>
                  <a:pt x="2826098" y="4644684"/>
                </a:cubicBezTo>
                <a:cubicBezTo>
                  <a:pt x="2653194" y="4686037"/>
                  <a:pt x="2571104" y="4608194"/>
                  <a:pt x="2334357" y="4644684"/>
                </a:cubicBezTo>
                <a:cubicBezTo>
                  <a:pt x="2097610" y="4681174"/>
                  <a:pt x="2022439" y="4623466"/>
                  <a:pt x="1916095" y="4644684"/>
                </a:cubicBezTo>
                <a:cubicBezTo>
                  <a:pt x="1809751" y="4665902"/>
                  <a:pt x="1614961" y="4596408"/>
                  <a:pt x="1424354" y="4644684"/>
                </a:cubicBezTo>
                <a:cubicBezTo>
                  <a:pt x="1233747" y="4692960"/>
                  <a:pt x="1134311" y="4620446"/>
                  <a:pt x="932612" y="4644684"/>
                </a:cubicBezTo>
                <a:cubicBezTo>
                  <a:pt x="730913" y="4668922"/>
                  <a:pt x="193629" y="4571543"/>
                  <a:pt x="0" y="4644684"/>
                </a:cubicBezTo>
                <a:cubicBezTo>
                  <a:pt x="-31667" y="4436454"/>
                  <a:pt x="43928" y="4305353"/>
                  <a:pt x="0" y="4156992"/>
                </a:cubicBezTo>
                <a:cubicBezTo>
                  <a:pt x="-43928" y="4008631"/>
                  <a:pt x="31062" y="3706025"/>
                  <a:pt x="0" y="3529960"/>
                </a:cubicBezTo>
                <a:cubicBezTo>
                  <a:pt x="-31062" y="3353895"/>
                  <a:pt x="39901" y="3125582"/>
                  <a:pt x="0" y="2949374"/>
                </a:cubicBezTo>
                <a:cubicBezTo>
                  <a:pt x="-39901" y="2773166"/>
                  <a:pt x="30646" y="2596423"/>
                  <a:pt x="0" y="2508129"/>
                </a:cubicBezTo>
                <a:cubicBezTo>
                  <a:pt x="-30646" y="2419836"/>
                  <a:pt x="31410" y="2172060"/>
                  <a:pt x="0" y="1927544"/>
                </a:cubicBezTo>
                <a:cubicBezTo>
                  <a:pt x="-31410" y="1683028"/>
                  <a:pt x="27873" y="1530892"/>
                  <a:pt x="0" y="1254065"/>
                </a:cubicBezTo>
                <a:cubicBezTo>
                  <a:pt x="-27873" y="977238"/>
                  <a:pt x="2163" y="958702"/>
                  <a:pt x="0" y="719926"/>
                </a:cubicBezTo>
                <a:cubicBezTo>
                  <a:pt x="-2163" y="481150"/>
                  <a:pt x="10790" y="188272"/>
                  <a:pt x="0" y="0"/>
                </a:cubicBezTo>
                <a:close/>
              </a:path>
              <a:path w="7347856" h="4644684" stroke="0" extrusionOk="0">
                <a:moveTo>
                  <a:pt x="0" y="0"/>
                </a:moveTo>
                <a:cubicBezTo>
                  <a:pt x="115852" y="-21066"/>
                  <a:pt x="300453" y="24870"/>
                  <a:pt x="418263" y="0"/>
                </a:cubicBezTo>
                <a:cubicBezTo>
                  <a:pt x="536073" y="-24870"/>
                  <a:pt x="604174" y="9070"/>
                  <a:pt x="763047" y="0"/>
                </a:cubicBezTo>
                <a:cubicBezTo>
                  <a:pt x="921920" y="-9070"/>
                  <a:pt x="1299354" y="66605"/>
                  <a:pt x="1475223" y="0"/>
                </a:cubicBezTo>
                <a:cubicBezTo>
                  <a:pt x="1651092" y="-66605"/>
                  <a:pt x="1853939" y="62525"/>
                  <a:pt x="2187400" y="0"/>
                </a:cubicBezTo>
                <a:cubicBezTo>
                  <a:pt x="2520861" y="-62525"/>
                  <a:pt x="2588446" y="45731"/>
                  <a:pt x="2826098" y="0"/>
                </a:cubicBezTo>
                <a:cubicBezTo>
                  <a:pt x="3063750" y="-45731"/>
                  <a:pt x="3113246" y="35823"/>
                  <a:pt x="3244361" y="0"/>
                </a:cubicBezTo>
                <a:cubicBezTo>
                  <a:pt x="3375476" y="-35823"/>
                  <a:pt x="3524084" y="47122"/>
                  <a:pt x="3662624" y="0"/>
                </a:cubicBezTo>
                <a:cubicBezTo>
                  <a:pt x="3801164" y="-47122"/>
                  <a:pt x="3996712" y="54023"/>
                  <a:pt x="4301322" y="0"/>
                </a:cubicBezTo>
                <a:cubicBezTo>
                  <a:pt x="4605932" y="-54023"/>
                  <a:pt x="4497168" y="10224"/>
                  <a:pt x="4646106" y="0"/>
                </a:cubicBezTo>
                <a:cubicBezTo>
                  <a:pt x="4795044" y="-10224"/>
                  <a:pt x="4999918" y="58896"/>
                  <a:pt x="5284804" y="0"/>
                </a:cubicBezTo>
                <a:cubicBezTo>
                  <a:pt x="5569690" y="-58896"/>
                  <a:pt x="5583409" y="41343"/>
                  <a:pt x="5850024" y="0"/>
                </a:cubicBezTo>
                <a:cubicBezTo>
                  <a:pt x="6116639" y="-41343"/>
                  <a:pt x="6163957" y="39189"/>
                  <a:pt x="6341765" y="0"/>
                </a:cubicBezTo>
                <a:cubicBezTo>
                  <a:pt x="6519573" y="-39189"/>
                  <a:pt x="6915511" y="84309"/>
                  <a:pt x="7347856" y="0"/>
                </a:cubicBezTo>
                <a:cubicBezTo>
                  <a:pt x="7407632" y="147131"/>
                  <a:pt x="7322244" y="401421"/>
                  <a:pt x="7347856" y="534139"/>
                </a:cubicBezTo>
                <a:cubicBezTo>
                  <a:pt x="7373468" y="666857"/>
                  <a:pt x="7294563" y="960589"/>
                  <a:pt x="7347856" y="1068277"/>
                </a:cubicBezTo>
                <a:cubicBezTo>
                  <a:pt x="7401149" y="1175965"/>
                  <a:pt x="7333170" y="1446989"/>
                  <a:pt x="7347856" y="1695310"/>
                </a:cubicBezTo>
                <a:cubicBezTo>
                  <a:pt x="7362542" y="1943631"/>
                  <a:pt x="7336376" y="1966132"/>
                  <a:pt x="7347856" y="2183001"/>
                </a:cubicBezTo>
                <a:cubicBezTo>
                  <a:pt x="7359336" y="2399870"/>
                  <a:pt x="7299164" y="2525697"/>
                  <a:pt x="7347856" y="2624246"/>
                </a:cubicBezTo>
                <a:cubicBezTo>
                  <a:pt x="7396548" y="2722796"/>
                  <a:pt x="7325189" y="3009949"/>
                  <a:pt x="7347856" y="3111938"/>
                </a:cubicBezTo>
                <a:cubicBezTo>
                  <a:pt x="7370523" y="3213927"/>
                  <a:pt x="7342718" y="3356454"/>
                  <a:pt x="7347856" y="3599630"/>
                </a:cubicBezTo>
                <a:cubicBezTo>
                  <a:pt x="7352994" y="3842806"/>
                  <a:pt x="7334575" y="4316902"/>
                  <a:pt x="7347856" y="4644684"/>
                </a:cubicBezTo>
                <a:cubicBezTo>
                  <a:pt x="7153380" y="4692502"/>
                  <a:pt x="7033231" y="4633323"/>
                  <a:pt x="6929593" y="4644684"/>
                </a:cubicBezTo>
                <a:cubicBezTo>
                  <a:pt x="6825955" y="4656045"/>
                  <a:pt x="6559275" y="4643283"/>
                  <a:pt x="6364374" y="4644684"/>
                </a:cubicBezTo>
                <a:cubicBezTo>
                  <a:pt x="6169473" y="4646085"/>
                  <a:pt x="6133211" y="4609163"/>
                  <a:pt x="5946111" y="4644684"/>
                </a:cubicBezTo>
                <a:cubicBezTo>
                  <a:pt x="5759011" y="4680205"/>
                  <a:pt x="5725250" y="4639341"/>
                  <a:pt x="5601327" y="4644684"/>
                </a:cubicBezTo>
                <a:cubicBezTo>
                  <a:pt x="5477404" y="4650027"/>
                  <a:pt x="5260804" y="4609117"/>
                  <a:pt x="4962629" y="4644684"/>
                </a:cubicBezTo>
                <a:cubicBezTo>
                  <a:pt x="4664454" y="4680251"/>
                  <a:pt x="4469331" y="4618495"/>
                  <a:pt x="4250452" y="4644684"/>
                </a:cubicBezTo>
                <a:cubicBezTo>
                  <a:pt x="4031573" y="4670873"/>
                  <a:pt x="3888317" y="4586096"/>
                  <a:pt x="3538275" y="4644684"/>
                </a:cubicBezTo>
                <a:cubicBezTo>
                  <a:pt x="3188233" y="4703272"/>
                  <a:pt x="2984087" y="4560969"/>
                  <a:pt x="2826098" y="4644684"/>
                </a:cubicBezTo>
                <a:cubicBezTo>
                  <a:pt x="2668109" y="4728399"/>
                  <a:pt x="2579483" y="4636051"/>
                  <a:pt x="2407836" y="4644684"/>
                </a:cubicBezTo>
                <a:cubicBezTo>
                  <a:pt x="2236189" y="4653317"/>
                  <a:pt x="2164364" y="4638128"/>
                  <a:pt x="2063052" y="4644684"/>
                </a:cubicBezTo>
                <a:cubicBezTo>
                  <a:pt x="1961740" y="4651240"/>
                  <a:pt x="1822775" y="4610645"/>
                  <a:pt x="1644789" y="4644684"/>
                </a:cubicBezTo>
                <a:cubicBezTo>
                  <a:pt x="1466803" y="4678723"/>
                  <a:pt x="1318856" y="4606483"/>
                  <a:pt x="1079570" y="4644684"/>
                </a:cubicBezTo>
                <a:cubicBezTo>
                  <a:pt x="840284" y="4682885"/>
                  <a:pt x="759168" y="4596311"/>
                  <a:pt x="661307" y="4644684"/>
                </a:cubicBezTo>
                <a:cubicBezTo>
                  <a:pt x="563446" y="4693057"/>
                  <a:pt x="202735" y="4609573"/>
                  <a:pt x="0" y="4644684"/>
                </a:cubicBezTo>
                <a:cubicBezTo>
                  <a:pt x="-11377" y="4456206"/>
                  <a:pt x="25440" y="4310011"/>
                  <a:pt x="0" y="4156992"/>
                </a:cubicBezTo>
                <a:cubicBezTo>
                  <a:pt x="-25440" y="4003973"/>
                  <a:pt x="69062" y="3748851"/>
                  <a:pt x="0" y="3483513"/>
                </a:cubicBezTo>
                <a:cubicBezTo>
                  <a:pt x="-69062" y="3218175"/>
                  <a:pt x="21034" y="3071549"/>
                  <a:pt x="0" y="2856481"/>
                </a:cubicBezTo>
                <a:cubicBezTo>
                  <a:pt x="-21034" y="2641413"/>
                  <a:pt x="25086" y="2361212"/>
                  <a:pt x="0" y="2183001"/>
                </a:cubicBezTo>
                <a:cubicBezTo>
                  <a:pt x="-25086" y="2004790"/>
                  <a:pt x="49716" y="1795003"/>
                  <a:pt x="0" y="1695310"/>
                </a:cubicBezTo>
                <a:cubicBezTo>
                  <a:pt x="-49716" y="1595617"/>
                  <a:pt x="45677" y="1237565"/>
                  <a:pt x="0" y="1114724"/>
                </a:cubicBezTo>
                <a:cubicBezTo>
                  <a:pt x="-45677" y="991883"/>
                  <a:pt x="44775" y="541032"/>
                  <a:pt x="0" y="0"/>
                </a:cubicBezTo>
                <a:close/>
              </a:path>
            </a:pathLst>
          </a:custGeom>
          <a:ln w="28575">
            <a:solidFill>
              <a:schemeClr val="tx2">
                <a:lumMod val="50000"/>
                <a:lumOff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53258288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vert="horz" lIns="91440" tIns="45720" rIns="91440" bIns="45720" rtlCol="0" anchor="t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400" dirty="0"/>
              <a:t>Integrantes</a:t>
            </a:r>
          </a:p>
          <a:p>
            <a:r>
              <a:rPr lang="es-ES" sz="4400" dirty="0"/>
              <a:t>Título del proyecto </a:t>
            </a:r>
          </a:p>
          <a:p>
            <a:r>
              <a:rPr lang="es-ES" sz="4400" dirty="0"/>
              <a:t>Fases del método </a:t>
            </a:r>
          </a:p>
          <a:p>
            <a:pPr lvl="1"/>
            <a:r>
              <a:rPr lang="es-ES" sz="3600" dirty="0"/>
              <a:t>¿Por qué escogí esto?</a:t>
            </a:r>
          </a:p>
          <a:p>
            <a:pPr lvl="1"/>
            <a:r>
              <a:rPr lang="es-ES" sz="3600" dirty="0"/>
              <a:t>Pregunta inicial</a:t>
            </a:r>
          </a:p>
          <a:p>
            <a:pPr lvl="1"/>
            <a:r>
              <a:rPr lang="es-ES" sz="3600" dirty="0"/>
              <a:t>Hipótesis</a:t>
            </a:r>
          </a:p>
          <a:p>
            <a:pPr lvl="1"/>
            <a:r>
              <a:rPr lang="es-ES" sz="3600" dirty="0"/>
              <a:t>Experimentación </a:t>
            </a:r>
          </a:p>
          <a:p>
            <a:pPr lvl="1"/>
            <a:r>
              <a:rPr lang="es-ES" sz="3600" dirty="0"/>
              <a:t>Análisis de datos y resultados. </a:t>
            </a:r>
            <a:endParaRPr lang="es-CL" sz="3600" dirty="0"/>
          </a:p>
        </p:txBody>
      </p:sp>
    </p:spTree>
    <p:extLst>
      <p:ext uri="{BB962C8B-B14F-4D97-AF65-F5344CB8AC3E}">
        <p14:creationId xmlns:p14="http://schemas.microsoft.com/office/powerpoint/2010/main" val="36599829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677</Words>
  <Application>Microsoft Office PowerPoint</Application>
  <PresentationFormat>Panorámica</PresentationFormat>
  <Paragraphs>75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Cambria</vt:lpstr>
      <vt:lpstr>Tema de Office</vt:lpstr>
      <vt:lpstr>Feria científica asignatura matemática  </vt:lpstr>
      <vt:lpstr>Objetivo </vt:lpstr>
      <vt:lpstr>Premios por categoría </vt:lpstr>
      <vt:lpstr>Descripción:</vt:lpstr>
      <vt:lpstr>Ficha de inscripción: </vt:lpstr>
      <vt:lpstr>Presentación de PowerPoint</vt:lpstr>
      <vt:lpstr>Presentación de PowerPoint</vt:lpstr>
      <vt:lpstr>Presentación de PowerPoint</vt:lpstr>
      <vt:lpstr>Actividad: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Tania Cheuquelaf Martínez</dc:creator>
  <cp:lastModifiedBy>pablo espinosa perez</cp:lastModifiedBy>
  <cp:revision>2</cp:revision>
  <dcterms:created xsi:type="dcterms:W3CDTF">2024-08-16T11:58:16Z</dcterms:created>
  <dcterms:modified xsi:type="dcterms:W3CDTF">2024-09-02T17:34:21Z</dcterms:modified>
</cp:coreProperties>
</file>