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Cabin" panose="020B0604020202020204" charset="0"/>
      <p:regular r:id="rId13"/>
    </p:embeddedFont>
    <p:embeddedFont>
      <p:font typeface="Unbounded" panose="020B0604020202020204" charset="0"/>
      <p:regular r:id="rId14"/>
    </p:embeddedFont>
  </p:embeddedFontLst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8" d="100"/>
          <a:sy n="68" d="100"/>
        </p:scale>
        <p:origin x="64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6089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3204" y="2279809"/>
            <a:ext cx="4887873" cy="3669982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7724" y="882134"/>
            <a:ext cx="7468553" cy="388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7650"/>
              </a:lnSpc>
              <a:buNone/>
            </a:pPr>
            <a:r>
              <a:rPr lang="en-US" sz="61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Martín Heidegger y el problema de la técnica</a:t>
            </a:r>
            <a:endParaRPr lang="en-US" sz="6100" dirty="0"/>
          </a:p>
        </p:txBody>
      </p:sp>
      <p:sp>
        <p:nvSpPr>
          <p:cNvPr id="5" name="Text 1"/>
          <p:cNvSpPr/>
          <p:nvPr/>
        </p:nvSpPr>
        <p:spPr>
          <a:xfrm>
            <a:off x="837724" y="5127308"/>
            <a:ext cx="7468553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b="1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Martín Heidegger, el influyente filósofo alemán, abordó profundamente el problema de la técnica y su impacto en la sociedad moderna. Heidegger cuestionó la concepción instrumental de la técnica, explorando cómo esta moldea nuestra forma de estar en el mundo y relacionarnos con el Ser.</a:t>
            </a:r>
            <a:endParaRPr lang="en-US" sz="1850" b="1" dirty="0"/>
          </a:p>
        </p:txBody>
      </p:sp>
      <p:sp>
        <p:nvSpPr>
          <p:cNvPr id="6" name="Shape 2"/>
          <p:cNvSpPr/>
          <p:nvPr/>
        </p:nvSpPr>
        <p:spPr>
          <a:xfrm>
            <a:off x="837724" y="6946463"/>
            <a:ext cx="382905" cy="382905"/>
          </a:xfrm>
          <a:prstGeom prst="roundRect">
            <a:avLst>
              <a:gd name="adj" fmla="val 23878209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s-CL"/>
          </a:p>
        </p:txBody>
      </p:sp>
      <p:sp>
        <p:nvSpPr>
          <p:cNvPr id="8" name="Text 3"/>
          <p:cNvSpPr/>
          <p:nvPr/>
        </p:nvSpPr>
        <p:spPr>
          <a:xfrm>
            <a:off x="1340287" y="6928604"/>
            <a:ext cx="2716054" cy="418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endParaRPr lang="en-US" sz="23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04267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5353" y="270391"/>
            <a:ext cx="1359694" cy="216348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57118" y="3299103"/>
            <a:ext cx="13116163" cy="1272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Reflexiones finales: hacia una relación más auténtica con la técnica</a:t>
            </a:r>
            <a:endParaRPr lang="en-US" sz="4000" dirty="0"/>
          </a:p>
        </p:txBody>
      </p:sp>
      <p:sp>
        <p:nvSpPr>
          <p:cNvPr id="5" name="Shape 1"/>
          <p:cNvSpPr/>
          <p:nvPr/>
        </p:nvSpPr>
        <p:spPr>
          <a:xfrm>
            <a:off x="757118" y="5139214"/>
            <a:ext cx="486727" cy="486728"/>
          </a:xfrm>
          <a:prstGeom prst="roundRect">
            <a:avLst>
              <a:gd name="adj" fmla="val 6667"/>
            </a:avLst>
          </a:prstGeom>
          <a:solidFill>
            <a:srgbClr val="304755"/>
          </a:solidFill>
          <a:ln/>
        </p:spPr>
        <p:txBody>
          <a:bodyPr/>
          <a:lstStyle/>
          <a:p>
            <a:endParaRPr lang="es-CL"/>
          </a:p>
        </p:txBody>
      </p:sp>
      <p:sp>
        <p:nvSpPr>
          <p:cNvPr id="6" name="Text 2"/>
          <p:cNvSpPr/>
          <p:nvPr/>
        </p:nvSpPr>
        <p:spPr>
          <a:xfrm>
            <a:off x="928449" y="5229820"/>
            <a:ext cx="143947" cy="3053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1</a:t>
            </a:r>
            <a:endParaRPr lang="en-US" sz="2400" dirty="0"/>
          </a:p>
        </p:txBody>
      </p:sp>
      <p:sp>
        <p:nvSpPr>
          <p:cNvPr id="7" name="Text 3"/>
          <p:cNvSpPr/>
          <p:nvPr/>
        </p:nvSpPr>
        <p:spPr>
          <a:xfrm>
            <a:off x="1460183" y="5139214"/>
            <a:ext cx="3524726" cy="6362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Recuperar la pregunta por el Ser</a:t>
            </a:r>
            <a:endParaRPr lang="en-US" sz="2000" dirty="0"/>
          </a:p>
        </p:txBody>
      </p:sp>
      <p:sp>
        <p:nvSpPr>
          <p:cNvPr id="8" name="Text 4"/>
          <p:cNvSpPr/>
          <p:nvPr/>
        </p:nvSpPr>
        <p:spPr>
          <a:xfrm>
            <a:off x="1460183" y="5905262"/>
            <a:ext cx="3524726" cy="17305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El pensamiento de Heidegger nos invita a recuperar la pregunta fundamental por el Ser, como eje central para repensar nuestra relación con la técnica.</a:t>
            </a:r>
            <a:endParaRPr lang="en-US" sz="1700" dirty="0"/>
          </a:p>
        </p:txBody>
      </p:sp>
      <p:sp>
        <p:nvSpPr>
          <p:cNvPr id="9" name="Shape 5"/>
          <p:cNvSpPr/>
          <p:nvPr/>
        </p:nvSpPr>
        <p:spPr>
          <a:xfrm>
            <a:off x="5201245" y="5139214"/>
            <a:ext cx="486727" cy="486728"/>
          </a:xfrm>
          <a:prstGeom prst="roundRect">
            <a:avLst>
              <a:gd name="adj" fmla="val 6667"/>
            </a:avLst>
          </a:prstGeom>
          <a:solidFill>
            <a:srgbClr val="304755"/>
          </a:solidFill>
          <a:ln/>
        </p:spPr>
        <p:txBody>
          <a:bodyPr/>
          <a:lstStyle/>
          <a:p>
            <a:endParaRPr lang="es-CL"/>
          </a:p>
        </p:txBody>
      </p:sp>
      <p:sp>
        <p:nvSpPr>
          <p:cNvPr id="10" name="Text 6"/>
          <p:cNvSpPr/>
          <p:nvPr/>
        </p:nvSpPr>
        <p:spPr>
          <a:xfrm>
            <a:off x="5324118" y="5229820"/>
            <a:ext cx="240983" cy="3053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2</a:t>
            </a:r>
            <a:endParaRPr lang="en-US" sz="2400" dirty="0"/>
          </a:p>
        </p:txBody>
      </p:sp>
      <p:sp>
        <p:nvSpPr>
          <p:cNvPr id="11" name="Text 7"/>
          <p:cNvSpPr/>
          <p:nvPr/>
        </p:nvSpPr>
        <p:spPr>
          <a:xfrm>
            <a:off x="5904309" y="5139214"/>
            <a:ext cx="3524726" cy="6362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Cultivar un nuevo modo de ser</a:t>
            </a:r>
            <a:endParaRPr lang="en-US" sz="2000" dirty="0"/>
          </a:p>
        </p:txBody>
      </p:sp>
      <p:sp>
        <p:nvSpPr>
          <p:cNvPr id="12" name="Text 8"/>
          <p:cNvSpPr/>
          <p:nvPr/>
        </p:nvSpPr>
        <p:spPr>
          <a:xfrm>
            <a:off x="5904309" y="5905262"/>
            <a:ext cx="3524726" cy="1384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Esto implica cultivar un modo de ser más auténtico, en el que el ser humano no se vea reducido a un mero recurso técnico.</a:t>
            </a:r>
            <a:endParaRPr lang="en-US" sz="1700" dirty="0"/>
          </a:p>
        </p:txBody>
      </p:sp>
      <p:sp>
        <p:nvSpPr>
          <p:cNvPr id="13" name="Shape 9"/>
          <p:cNvSpPr/>
          <p:nvPr/>
        </p:nvSpPr>
        <p:spPr>
          <a:xfrm>
            <a:off x="9645372" y="5139214"/>
            <a:ext cx="486727" cy="486728"/>
          </a:xfrm>
          <a:prstGeom prst="roundRect">
            <a:avLst>
              <a:gd name="adj" fmla="val 6667"/>
            </a:avLst>
          </a:prstGeom>
          <a:solidFill>
            <a:srgbClr val="304755"/>
          </a:solidFill>
          <a:ln/>
        </p:spPr>
        <p:txBody>
          <a:bodyPr/>
          <a:lstStyle/>
          <a:p>
            <a:endParaRPr lang="es-CL"/>
          </a:p>
        </p:txBody>
      </p:sp>
      <p:sp>
        <p:nvSpPr>
          <p:cNvPr id="14" name="Text 10"/>
          <p:cNvSpPr/>
          <p:nvPr/>
        </p:nvSpPr>
        <p:spPr>
          <a:xfrm>
            <a:off x="9765863" y="5229820"/>
            <a:ext cx="245626" cy="3053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3</a:t>
            </a:r>
            <a:endParaRPr lang="en-US" sz="2400" dirty="0"/>
          </a:p>
        </p:txBody>
      </p:sp>
      <p:sp>
        <p:nvSpPr>
          <p:cNvPr id="15" name="Text 11"/>
          <p:cNvSpPr/>
          <p:nvPr/>
        </p:nvSpPr>
        <p:spPr>
          <a:xfrm>
            <a:off x="10348436" y="5139214"/>
            <a:ext cx="3524726" cy="6362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Hacia una relación equilibrada</a:t>
            </a:r>
            <a:endParaRPr lang="en-US" sz="2000" dirty="0"/>
          </a:p>
        </p:txBody>
      </p:sp>
      <p:sp>
        <p:nvSpPr>
          <p:cNvPr id="16" name="Text 12"/>
          <p:cNvSpPr/>
          <p:nvPr/>
        </p:nvSpPr>
        <p:spPr>
          <a:xfrm>
            <a:off x="10348436" y="5905262"/>
            <a:ext cx="3524726" cy="1384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El desafío es lograr una relación más equilibrada y consciente con la técnica, que nos permita aprovechar sus beneficios sin caer en su dominación.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574721"/>
            <a:ext cx="12954952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La crisis de la modernidad y el dominio de la técnica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581043"/>
            <a:ext cx="3928586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La técnica como paradigma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4524256"/>
            <a:ext cx="3928586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Heidegger consideraba que la técnica se había convertido en el paradigma dominante de la modernidad, moldeando nuestras formas de pensar, actuar y relacionarnos con el mundo.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5357813" y="3581043"/>
            <a:ext cx="3928586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Alienación y pérdida de sentido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57813" y="4524256"/>
            <a:ext cx="3928586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El predominio de la técnica ha generado una creciente alienación y pérdida de sentido en la sociedad moderna, alejándola de una conexión más auténtica con el Ser.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9877901" y="3581043"/>
            <a:ext cx="3928586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Necesidad de un nuevo abordaje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7901" y="4524256"/>
            <a:ext cx="3928586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Heidegger propuso la urgencia de repensar la técnica y desarrollar una relación más equilibrada y consciente con ella, para superar la crisis de la modernidad.</a:t>
            </a:r>
            <a:endParaRPr lang="en-US" sz="18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27841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1799" y="272772"/>
            <a:ext cx="2986683" cy="2182297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63786" y="3772733"/>
            <a:ext cx="12569071" cy="6418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5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La concepción instrumental de la técnica</a:t>
            </a:r>
            <a:endParaRPr lang="en-US" sz="4000" dirty="0"/>
          </a:p>
        </p:txBody>
      </p:sp>
      <p:sp>
        <p:nvSpPr>
          <p:cNvPr id="5" name="Shape 1"/>
          <p:cNvSpPr/>
          <p:nvPr/>
        </p:nvSpPr>
        <p:spPr>
          <a:xfrm>
            <a:off x="763786" y="4987409"/>
            <a:ext cx="491014" cy="491014"/>
          </a:xfrm>
          <a:prstGeom prst="roundRect">
            <a:avLst>
              <a:gd name="adj" fmla="val 6667"/>
            </a:avLst>
          </a:prstGeom>
          <a:solidFill>
            <a:srgbClr val="304755"/>
          </a:solidFill>
          <a:ln/>
        </p:spPr>
        <p:txBody>
          <a:bodyPr/>
          <a:lstStyle/>
          <a:p>
            <a:endParaRPr lang="es-CL"/>
          </a:p>
        </p:txBody>
      </p:sp>
      <p:sp>
        <p:nvSpPr>
          <p:cNvPr id="6" name="Text 2"/>
          <p:cNvSpPr/>
          <p:nvPr/>
        </p:nvSpPr>
        <p:spPr>
          <a:xfrm>
            <a:off x="936665" y="5078849"/>
            <a:ext cx="145137" cy="308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1</a:t>
            </a:r>
            <a:endParaRPr lang="en-US" sz="2400" dirty="0"/>
          </a:p>
        </p:txBody>
      </p:sp>
      <p:sp>
        <p:nvSpPr>
          <p:cNvPr id="7" name="Text 3"/>
          <p:cNvSpPr/>
          <p:nvPr/>
        </p:nvSpPr>
        <p:spPr>
          <a:xfrm>
            <a:off x="1472922" y="4987409"/>
            <a:ext cx="3105864" cy="3208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Visión reduccionista</a:t>
            </a:r>
            <a:endParaRPr lang="en-US" sz="2000" dirty="0"/>
          </a:p>
        </p:txBody>
      </p:sp>
      <p:sp>
        <p:nvSpPr>
          <p:cNvPr id="8" name="Text 4"/>
          <p:cNvSpPr/>
          <p:nvPr/>
        </p:nvSpPr>
        <p:spPr>
          <a:xfrm>
            <a:off x="1472922" y="5439132"/>
            <a:ext cx="3513058" cy="17454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Heidegger criticó la visión predominante de la técnica como un mero instrumento al servicio del ser humano, considerándola una concepción limitada y peligrosa.</a:t>
            </a:r>
            <a:endParaRPr lang="en-US" sz="1700" dirty="0"/>
          </a:p>
        </p:txBody>
      </p:sp>
      <p:sp>
        <p:nvSpPr>
          <p:cNvPr id="9" name="Shape 5"/>
          <p:cNvSpPr/>
          <p:nvPr/>
        </p:nvSpPr>
        <p:spPr>
          <a:xfrm>
            <a:off x="5204103" y="4987409"/>
            <a:ext cx="491014" cy="491014"/>
          </a:xfrm>
          <a:prstGeom prst="roundRect">
            <a:avLst>
              <a:gd name="adj" fmla="val 6667"/>
            </a:avLst>
          </a:prstGeom>
          <a:solidFill>
            <a:srgbClr val="304755"/>
          </a:solidFill>
          <a:ln/>
        </p:spPr>
        <p:txBody>
          <a:bodyPr/>
          <a:lstStyle/>
          <a:p>
            <a:endParaRPr lang="es-CL"/>
          </a:p>
        </p:txBody>
      </p:sp>
      <p:sp>
        <p:nvSpPr>
          <p:cNvPr id="10" name="Text 6"/>
          <p:cNvSpPr/>
          <p:nvPr/>
        </p:nvSpPr>
        <p:spPr>
          <a:xfrm>
            <a:off x="5328047" y="5078849"/>
            <a:ext cx="243126" cy="308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2</a:t>
            </a:r>
            <a:endParaRPr lang="en-US" sz="2400" dirty="0"/>
          </a:p>
        </p:txBody>
      </p:sp>
      <p:sp>
        <p:nvSpPr>
          <p:cNvPr id="11" name="Text 7"/>
          <p:cNvSpPr/>
          <p:nvPr/>
        </p:nvSpPr>
        <p:spPr>
          <a:xfrm>
            <a:off x="5913239" y="4987409"/>
            <a:ext cx="3328988" cy="3208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Subordinación del Ser</a:t>
            </a:r>
            <a:endParaRPr lang="en-US" sz="2000" dirty="0"/>
          </a:p>
        </p:txBody>
      </p:sp>
      <p:sp>
        <p:nvSpPr>
          <p:cNvPr id="12" name="Text 8"/>
          <p:cNvSpPr/>
          <p:nvPr/>
        </p:nvSpPr>
        <p:spPr>
          <a:xfrm>
            <a:off x="5913239" y="5439132"/>
            <a:ext cx="3513058" cy="17454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Esta concepción instrumental somete el Ser a las demandas y lógicas de la técnica, relegando la pregunta fundamental por el sentido de la existencia.</a:t>
            </a:r>
            <a:endParaRPr lang="en-US" sz="1700" dirty="0"/>
          </a:p>
        </p:txBody>
      </p:sp>
      <p:sp>
        <p:nvSpPr>
          <p:cNvPr id="13" name="Shape 9"/>
          <p:cNvSpPr/>
          <p:nvPr/>
        </p:nvSpPr>
        <p:spPr>
          <a:xfrm>
            <a:off x="9644420" y="4987409"/>
            <a:ext cx="491014" cy="491014"/>
          </a:xfrm>
          <a:prstGeom prst="roundRect">
            <a:avLst>
              <a:gd name="adj" fmla="val 6667"/>
            </a:avLst>
          </a:prstGeom>
          <a:solidFill>
            <a:srgbClr val="304755"/>
          </a:solidFill>
          <a:ln/>
        </p:spPr>
        <p:txBody>
          <a:bodyPr/>
          <a:lstStyle/>
          <a:p>
            <a:endParaRPr lang="es-CL"/>
          </a:p>
        </p:txBody>
      </p:sp>
      <p:sp>
        <p:nvSpPr>
          <p:cNvPr id="14" name="Text 10"/>
          <p:cNvSpPr/>
          <p:nvPr/>
        </p:nvSpPr>
        <p:spPr>
          <a:xfrm>
            <a:off x="9766102" y="5078849"/>
            <a:ext cx="247650" cy="308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3</a:t>
            </a:r>
            <a:endParaRPr lang="en-US" sz="2400" dirty="0"/>
          </a:p>
        </p:txBody>
      </p:sp>
      <p:sp>
        <p:nvSpPr>
          <p:cNvPr id="15" name="Text 11"/>
          <p:cNvSpPr/>
          <p:nvPr/>
        </p:nvSpPr>
        <p:spPr>
          <a:xfrm>
            <a:off x="10353556" y="4987409"/>
            <a:ext cx="3513058" cy="6417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Necesidad de un nuevo enfoque</a:t>
            </a:r>
            <a:endParaRPr lang="en-US" sz="2000" dirty="0"/>
          </a:p>
        </p:txBody>
      </p:sp>
      <p:sp>
        <p:nvSpPr>
          <p:cNvPr id="16" name="Text 12"/>
          <p:cNvSpPr/>
          <p:nvPr/>
        </p:nvSpPr>
        <p:spPr>
          <a:xfrm>
            <a:off x="10353556" y="5760006"/>
            <a:ext cx="3513058" cy="13963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Heidegger propuso trascender esta visión instrumental y comprender la técnica como un modo de ser y de relación con el mundo.</a:t>
            </a:r>
            <a:endParaRPr lang="en-US" sz="1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7960" y="423624"/>
            <a:ext cx="4978360" cy="7382351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11279" y="619839"/>
            <a:ext cx="7721441" cy="11956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700"/>
              </a:lnSpc>
              <a:buNone/>
            </a:pPr>
            <a:r>
              <a:rPr lang="en-US" sz="375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La técnica como forma de desocultamiento</a:t>
            </a:r>
            <a:endParaRPr lang="en-US" sz="3750" dirty="0"/>
          </a:p>
        </p:txBody>
      </p:sp>
      <p:sp>
        <p:nvSpPr>
          <p:cNvPr id="5" name="Shape 1"/>
          <p:cNvSpPr/>
          <p:nvPr/>
        </p:nvSpPr>
        <p:spPr>
          <a:xfrm>
            <a:off x="1004649" y="2120265"/>
            <a:ext cx="22860" cy="5489496"/>
          </a:xfrm>
          <a:prstGeom prst="roundRect">
            <a:avLst>
              <a:gd name="adj" fmla="val 133370"/>
            </a:avLst>
          </a:prstGeom>
          <a:solidFill>
            <a:srgbClr val="49606E"/>
          </a:solidFill>
          <a:ln/>
        </p:spPr>
        <p:txBody>
          <a:bodyPr/>
          <a:lstStyle/>
          <a:p>
            <a:endParaRPr lang="es-CL"/>
          </a:p>
        </p:txBody>
      </p:sp>
      <p:sp>
        <p:nvSpPr>
          <p:cNvPr id="6" name="Shape 2"/>
          <p:cNvSpPr/>
          <p:nvPr/>
        </p:nvSpPr>
        <p:spPr>
          <a:xfrm>
            <a:off x="1221879" y="2566035"/>
            <a:ext cx="711279" cy="22860"/>
          </a:xfrm>
          <a:prstGeom prst="roundRect">
            <a:avLst>
              <a:gd name="adj" fmla="val 133370"/>
            </a:avLst>
          </a:prstGeom>
          <a:solidFill>
            <a:srgbClr val="49606E"/>
          </a:solidFill>
          <a:ln/>
        </p:spPr>
        <p:txBody>
          <a:bodyPr/>
          <a:lstStyle/>
          <a:p>
            <a:endParaRPr lang="es-CL"/>
          </a:p>
        </p:txBody>
      </p:sp>
      <p:sp>
        <p:nvSpPr>
          <p:cNvPr id="7" name="Shape 3"/>
          <p:cNvSpPr/>
          <p:nvPr/>
        </p:nvSpPr>
        <p:spPr>
          <a:xfrm>
            <a:off x="787420" y="2348865"/>
            <a:ext cx="457319" cy="457319"/>
          </a:xfrm>
          <a:prstGeom prst="roundRect">
            <a:avLst>
              <a:gd name="adj" fmla="val 6667"/>
            </a:avLst>
          </a:prstGeom>
          <a:solidFill>
            <a:srgbClr val="304755"/>
          </a:solidFill>
          <a:ln/>
        </p:spPr>
        <p:txBody>
          <a:bodyPr/>
          <a:lstStyle/>
          <a:p>
            <a:endParaRPr lang="es-CL"/>
          </a:p>
        </p:txBody>
      </p:sp>
      <p:sp>
        <p:nvSpPr>
          <p:cNvPr id="8" name="Text 4"/>
          <p:cNvSpPr/>
          <p:nvPr/>
        </p:nvSpPr>
        <p:spPr>
          <a:xfrm>
            <a:off x="948511" y="2433995"/>
            <a:ext cx="135136" cy="2869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1</a:t>
            </a:r>
            <a:endParaRPr lang="en-US" sz="2250" dirty="0"/>
          </a:p>
        </p:txBody>
      </p:sp>
      <p:sp>
        <p:nvSpPr>
          <p:cNvPr id="9" name="Text 5"/>
          <p:cNvSpPr/>
          <p:nvPr/>
        </p:nvSpPr>
        <p:spPr>
          <a:xfrm>
            <a:off x="2133957" y="2323505"/>
            <a:ext cx="3958947" cy="2988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El desocultamiento poiético</a:t>
            </a:r>
            <a:endParaRPr lang="en-US" sz="1850" dirty="0"/>
          </a:p>
        </p:txBody>
      </p:sp>
      <p:sp>
        <p:nvSpPr>
          <p:cNvPr id="10" name="Text 6"/>
          <p:cNvSpPr/>
          <p:nvPr/>
        </p:nvSpPr>
        <p:spPr>
          <a:xfrm>
            <a:off x="2133957" y="2744272"/>
            <a:ext cx="6298763" cy="9754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Heidegger concebía la técnica como una forma particular de desocultamiento, en la que el ser humano revela y hace presente el mundo a través de la creación.</a:t>
            </a:r>
            <a:endParaRPr lang="en-US" sz="1600" dirty="0"/>
          </a:p>
        </p:txBody>
      </p:sp>
      <p:sp>
        <p:nvSpPr>
          <p:cNvPr id="11" name="Shape 7"/>
          <p:cNvSpPr/>
          <p:nvPr/>
        </p:nvSpPr>
        <p:spPr>
          <a:xfrm>
            <a:off x="1221879" y="4572000"/>
            <a:ext cx="711279" cy="22860"/>
          </a:xfrm>
          <a:prstGeom prst="roundRect">
            <a:avLst>
              <a:gd name="adj" fmla="val 133370"/>
            </a:avLst>
          </a:prstGeom>
          <a:solidFill>
            <a:srgbClr val="49606E"/>
          </a:solidFill>
          <a:ln/>
        </p:spPr>
        <p:txBody>
          <a:bodyPr/>
          <a:lstStyle/>
          <a:p>
            <a:endParaRPr lang="es-CL"/>
          </a:p>
        </p:txBody>
      </p:sp>
      <p:sp>
        <p:nvSpPr>
          <p:cNvPr id="12" name="Shape 8"/>
          <p:cNvSpPr/>
          <p:nvPr/>
        </p:nvSpPr>
        <p:spPr>
          <a:xfrm>
            <a:off x="787420" y="4354830"/>
            <a:ext cx="457319" cy="457319"/>
          </a:xfrm>
          <a:prstGeom prst="roundRect">
            <a:avLst>
              <a:gd name="adj" fmla="val 6667"/>
            </a:avLst>
          </a:prstGeom>
          <a:solidFill>
            <a:srgbClr val="304755"/>
          </a:solidFill>
          <a:ln/>
        </p:spPr>
        <p:txBody>
          <a:bodyPr/>
          <a:lstStyle/>
          <a:p>
            <a:endParaRPr lang="es-CL"/>
          </a:p>
        </p:txBody>
      </p:sp>
      <p:sp>
        <p:nvSpPr>
          <p:cNvPr id="13" name="Text 9"/>
          <p:cNvSpPr/>
          <p:nvPr/>
        </p:nvSpPr>
        <p:spPr>
          <a:xfrm>
            <a:off x="902910" y="4439960"/>
            <a:ext cx="226338" cy="2869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2</a:t>
            </a:r>
            <a:endParaRPr lang="en-US" sz="2250" dirty="0"/>
          </a:p>
        </p:txBody>
      </p:sp>
      <p:sp>
        <p:nvSpPr>
          <p:cNvPr id="14" name="Text 10"/>
          <p:cNvSpPr/>
          <p:nvPr/>
        </p:nvSpPr>
        <p:spPr>
          <a:xfrm>
            <a:off x="2133957" y="4329470"/>
            <a:ext cx="4464844" cy="2988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El desocultamiento provocante</a:t>
            </a:r>
            <a:endParaRPr lang="en-US" sz="1850" dirty="0"/>
          </a:p>
        </p:txBody>
      </p:sp>
      <p:sp>
        <p:nvSpPr>
          <p:cNvPr id="15" name="Text 11"/>
          <p:cNvSpPr/>
          <p:nvPr/>
        </p:nvSpPr>
        <p:spPr>
          <a:xfrm>
            <a:off x="2133957" y="4750237"/>
            <a:ext cx="6298763" cy="9754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La técnica moderna, en cambio, impone un modo de desocultamiento que somete la naturaleza a una lógica de explotación y control, "provocándola".</a:t>
            </a:r>
            <a:endParaRPr lang="en-US" sz="1600" dirty="0"/>
          </a:p>
        </p:txBody>
      </p:sp>
      <p:sp>
        <p:nvSpPr>
          <p:cNvPr id="16" name="Shape 12"/>
          <p:cNvSpPr/>
          <p:nvPr/>
        </p:nvSpPr>
        <p:spPr>
          <a:xfrm>
            <a:off x="1221879" y="6577965"/>
            <a:ext cx="711279" cy="22860"/>
          </a:xfrm>
          <a:prstGeom prst="roundRect">
            <a:avLst>
              <a:gd name="adj" fmla="val 133370"/>
            </a:avLst>
          </a:prstGeom>
          <a:solidFill>
            <a:srgbClr val="49606E"/>
          </a:solidFill>
          <a:ln/>
        </p:spPr>
        <p:txBody>
          <a:bodyPr/>
          <a:lstStyle/>
          <a:p>
            <a:endParaRPr lang="es-CL"/>
          </a:p>
        </p:txBody>
      </p:sp>
      <p:sp>
        <p:nvSpPr>
          <p:cNvPr id="17" name="Shape 13"/>
          <p:cNvSpPr/>
          <p:nvPr/>
        </p:nvSpPr>
        <p:spPr>
          <a:xfrm>
            <a:off x="787420" y="6360795"/>
            <a:ext cx="457319" cy="457319"/>
          </a:xfrm>
          <a:prstGeom prst="roundRect">
            <a:avLst>
              <a:gd name="adj" fmla="val 6667"/>
            </a:avLst>
          </a:prstGeom>
          <a:solidFill>
            <a:srgbClr val="304755"/>
          </a:solidFill>
          <a:ln/>
        </p:spPr>
        <p:txBody>
          <a:bodyPr/>
          <a:lstStyle/>
          <a:p>
            <a:endParaRPr lang="es-CL"/>
          </a:p>
        </p:txBody>
      </p:sp>
      <p:sp>
        <p:nvSpPr>
          <p:cNvPr id="18" name="Text 14"/>
          <p:cNvSpPr/>
          <p:nvPr/>
        </p:nvSpPr>
        <p:spPr>
          <a:xfrm>
            <a:off x="900767" y="6445925"/>
            <a:ext cx="230624" cy="2869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3</a:t>
            </a:r>
            <a:endParaRPr lang="en-US" sz="2250" dirty="0"/>
          </a:p>
        </p:txBody>
      </p:sp>
      <p:sp>
        <p:nvSpPr>
          <p:cNvPr id="19" name="Text 15"/>
          <p:cNvSpPr/>
          <p:nvPr/>
        </p:nvSpPr>
        <p:spPr>
          <a:xfrm>
            <a:off x="2133957" y="6335435"/>
            <a:ext cx="3892987" cy="2988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La técnica como revelación</a:t>
            </a:r>
            <a:endParaRPr lang="en-US" sz="1850" dirty="0"/>
          </a:p>
        </p:txBody>
      </p:sp>
      <p:sp>
        <p:nvSpPr>
          <p:cNvPr id="20" name="Text 16"/>
          <p:cNvSpPr/>
          <p:nvPr/>
        </p:nvSpPr>
        <p:spPr>
          <a:xfrm>
            <a:off x="2133957" y="6756202"/>
            <a:ext cx="6298763" cy="650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Heidegger buscaba comprender la técnica como una forma de revelación del Ser, más allá de su mera instrumentalización.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9865" y="3065978"/>
            <a:ext cx="4974550" cy="2097643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16637" y="812006"/>
            <a:ext cx="7710726" cy="1204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700"/>
              </a:lnSpc>
              <a:buNone/>
            </a:pPr>
            <a:r>
              <a:rPr lang="en-US" sz="375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La técnica como modo de ser: el Gestell</a:t>
            </a:r>
            <a:endParaRPr lang="en-US" sz="3750" dirty="0"/>
          </a:p>
        </p:txBody>
      </p:sp>
      <p:sp>
        <p:nvSpPr>
          <p:cNvPr id="5" name="Shape 1"/>
          <p:cNvSpPr/>
          <p:nvPr/>
        </p:nvSpPr>
        <p:spPr>
          <a:xfrm>
            <a:off x="716637" y="2323505"/>
            <a:ext cx="3753088" cy="2444710"/>
          </a:xfrm>
          <a:prstGeom prst="roundRect">
            <a:avLst>
              <a:gd name="adj" fmla="val 1256"/>
            </a:avLst>
          </a:prstGeom>
          <a:solidFill>
            <a:srgbClr val="304755"/>
          </a:solidFill>
          <a:ln/>
        </p:spPr>
        <p:txBody>
          <a:bodyPr/>
          <a:lstStyle/>
          <a:p>
            <a:endParaRPr lang="es-CL"/>
          </a:p>
        </p:txBody>
      </p:sp>
      <p:sp>
        <p:nvSpPr>
          <p:cNvPr id="6" name="Text 2"/>
          <p:cNvSpPr/>
          <p:nvPr/>
        </p:nvSpPr>
        <p:spPr>
          <a:xfrm>
            <a:off x="921306" y="2528173"/>
            <a:ext cx="2409111" cy="3009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El Gestell</a:t>
            </a:r>
            <a:endParaRPr lang="en-US" sz="1850" dirty="0"/>
          </a:p>
        </p:txBody>
      </p:sp>
      <p:sp>
        <p:nvSpPr>
          <p:cNvPr id="7" name="Text 3"/>
          <p:cNvSpPr/>
          <p:nvPr/>
        </p:nvSpPr>
        <p:spPr>
          <a:xfrm>
            <a:off x="921306" y="2951917"/>
            <a:ext cx="3343751" cy="1310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Heidegger acuñó el concepto de Gestell para referirse a la técnica como un modo de ser, una estructura que encuadra y ordena la realidad.</a:t>
            </a:r>
            <a:endParaRPr lang="en-US" sz="1600" dirty="0"/>
          </a:p>
        </p:txBody>
      </p:sp>
      <p:sp>
        <p:nvSpPr>
          <p:cNvPr id="8" name="Shape 4"/>
          <p:cNvSpPr/>
          <p:nvPr/>
        </p:nvSpPr>
        <p:spPr>
          <a:xfrm>
            <a:off x="4674394" y="2323505"/>
            <a:ext cx="3753088" cy="2444710"/>
          </a:xfrm>
          <a:prstGeom prst="roundRect">
            <a:avLst>
              <a:gd name="adj" fmla="val 1256"/>
            </a:avLst>
          </a:prstGeom>
          <a:solidFill>
            <a:srgbClr val="304755"/>
          </a:solidFill>
          <a:ln/>
        </p:spPr>
        <p:txBody>
          <a:bodyPr/>
          <a:lstStyle/>
          <a:p>
            <a:endParaRPr lang="es-CL"/>
          </a:p>
        </p:txBody>
      </p:sp>
      <p:sp>
        <p:nvSpPr>
          <p:cNvPr id="9" name="Text 5"/>
          <p:cNvSpPr/>
          <p:nvPr/>
        </p:nvSpPr>
        <p:spPr>
          <a:xfrm>
            <a:off x="4879062" y="2528173"/>
            <a:ext cx="3343751" cy="6019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Concepción reduccionista</a:t>
            </a:r>
            <a:endParaRPr lang="en-US" sz="1850" dirty="0"/>
          </a:p>
        </p:txBody>
      </p:sp>
      <p:sp>
        <p:nvSpPr>
          <p:cNvPr id="10" name="Text 6"/>
          <p:cNvSpPr/>
          <p:nvPr/>
        </p:nvSpPr>
        <p:spPr>
          <a:xfrm>
            <a:off x="4879062" y="3252907"/>
            <a:ext cx="3343751" cy="1310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El Gestell concibe al ser humano y a la naturaleza como "existencias" que deben ser gestionadas y organizadas eficientemente por la técnica.</a:t>
            </a:r>
            <a:endParaRPr lang="en-US" sz="1600" dirty="0"/>
          </a:p>
        </p:txBody>
      </p:sp>
      <p:sp>
        <p:nvSpPr>
          <p:cNvPr id="11" name="Shape 7"/>
          <p:cNvSpPr/>
          <p:nvPr/>
        </p:nvSpPr>
        <p:spPr>
          <a:xfrm>
            <a:off x="716637" y="4972883"/>
            <a:ext cx="3753088" cy="2444710"/>
          </a:xfrm>
          <a:prstGeom prst="roundRect">
            <a:avLst>
              <a:gd name="adj" fmla="val 1256"/>
            </a:avLst>
          </a:prstGeom>
          <a:solidFill>
            <a:srgbClr val="304755"/>
          </a:solidFill>
          <a:ln/>
        </p:spPr>
        <p:txBody>
          <a:bodyPr/>
          <a:lstStyle/>
          <a:p>
            <a:endParaRPr lang="es-CL"/>
          </a:p>
        </p:txBody>
      </p:sp>
      <p:sp>
        <p:nvSpPr>
          <p:cNvPr id="12" name="Text 8"/>
          <p:cNvSpPr/>
          <p:nvPr/>
        </p:nvSpPr>
        <p:spPr>
          <a:xfrm>
            <a:off x="921306" y="5177552"/>
            <a:ext cx="3343751" cy="6019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Consecuencias alienantes</a:t>
            </a:r>
            <a:endParaRPr lang="en-US" sz="1850" dirty="0"/>
          </a:p>
        </p:txBody>
      </p:sp>
      <p:sp>
        <p:nvSpPr>
          <p:cNvPr id="13" name="Text 9"/>
          <p:cNvSpPr/>
          <p:nvPr/>
        </p:nvSpPr>
        <p:spPr>
          <a:xfrm>
            <a:off x="921306" y="5902285"/>
            <a:ext cx="3343751" cy="1310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Esta perspectiva genera una profunda alienación, al reducir al ser humano a un mero recurso dentro del sistema técnico.</a:t>
            </a:r>
            <a:endParaRPr lang="en-US" sz="1600" dirty="0"/>
          </a:p>
        </p:txBody>
      </p:sp>
      <p:sp>
        <p:nvSpPr>
          <p:cNvPr id="14" name="Shape 10"/>
          <p:cNvSpPr/>
          <p:nvPr/>
        </p:nvSpPr>
        <p:spPr>
          <a:xfrm>
            <a:off x="4674394" y="4972883"/>
            <a:ext cx="3753088" cy="2444710"/>
          </a:xfrm>
          <a:prstGeom prst="roundRect">
            <a:avLst>
              <a:gd name="adj" fmla="val 1256"/>
            </a:avLst>
          </a:prstGeom>
          <a:solidFill>
            <a:srgbClr val="304755"/>
          </a:solidFill>
          <a:ln/>
        </p:spPr>
        <p:txBody>
          <a:bodyPr/>
          <a:lstStyle/>
          <a:p>
            <a:endParaRPr lang="es-CL"/>
          </a:p>
        </p:txBody>
      </p:sp>
      <p:sp>
        <p:nvSpPr>
          <p:cNvPr id="15" name="Text 11"/>
          <p:cNvSpPr/>
          <p:nvPr/>
        </p:nvSpPr>
        <p:spPr>
          <a:xfrm>
            <a:off x="4879062" y="5177552"/>
            <a:ext cx="3343751" cy="6019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La necesidad de un giro</a:t>
            </a:r>
            <a:endParaRPr lang="en-US" sz="1850" dirty="0"/>
          </a:p>
        </p:txBody>
      </p:sp>
      <p:sp>
        <p:nvSpPr>
          <p:cNvPr id="16" name="Text 12"/>
          <p:cNvSpPr/>
          <p:nvPr/>
        </p:nvSpPr>
        <p:spPr>
          <a:xfrm>
            <a:off x="4879062" y="5902285"/>
            <a:ext cx="3343751" cy="1310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Heidegger abogaba por un giro en nuestra relación con la técnica, para rescatar nuestra condición de ser-en-el-mundo.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1528" y="2611636"/>
            <a:ext cx="5031224" cy="3006209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37223" y="501610"/>
            <a:ext cx="7869555" cy="10710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200"/>
              </a:lnSpc>
              <a:buNone/>
            </a:pPr>
            <a:r>
              <a:rPr lang="en-US" sz="335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El peligro del Gestell y la dominación de la técnica</a:t>
            </a:r>
            <a:endParaRPr lang="en-US" sz="3350" dirty="0"/>
          </a:p>
        </p:txBody>
      </p:sp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23" y="1845826"/>
            <a:ext cx="455176" cy="455176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637223" y="2483048"/>
            <a:ext cx="2538889" cy="2676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Peligro de la técnica</a:t>
            </a:r>
            <a:endParaRPr lang="en-US" sz="1650" dirty="0"/>
          </a:p>
        </p:txBody>
      </p:sp>
      <p:sp>
        <p:nvSpPr>
          <p:cNvPr id="7" name="Text 2"/>
          <p:cNvSpPr/>
          <p:nvPr/>
        </p:nvSpPr>
        <p:spPr>
          <a:xfrm>
            <a:off x="637223" y="2859881"/>
            <a:ext cx="7869555" cy="582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Heidegger advirtió sobre los riesgos de la dominación del Gestell, que puede llevar a la alienación y la pérdida de la autenticidad.</a:t>
            </a:r>
            <a:endParaRPr lang="en-US" sz="1400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223" y="3988594"/>
            <a:ext cx="455176" cy="455176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637223" y="4625816"/>
            <a:ext cx="2714744" cy="2676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Dominio de la técnica</a:t>
            </a:r>
            <a:endParaRPr lang="en-US" sz="1650" dirty="0"/>
          </a:p>
        </p:txBody>
      </p:sp>
      <p:sp>
        <p:nvSpPr>
          <p:cNvPr id="10" name="Text 4"/>
          <p:cNvSpPr/>
          <p:nvPr/>
        </p:nvSpPr>
        <p:spPr>
          <a:xfrm>
            <a:off x="637223" y="5002649"/>
            <a:ext cx="7869555" cy="582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La técnica, como modo de ser predominante, puede someter al ser humano a su lógica de eficiencia y control, relegando otras formas de relacionarse con el mundo.</a:t>
            </a:r>
            <a:endParaRPr lang="en-US" sz="1400" dirty="0"/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223" y="6131362"/>
            <a:ext cx="455176" cy="455176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637223" y="6768584"/>
            <a:ext cx="3830479" cy="2676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Necesidad de transformación</a:t>
            </a:r>
            <a:endParaRPr lang="en-US" sz="1650" dirty="0"/>
          </a:p>
        </p:txBody>
      </p:sp>
      <p:sp>
        <p:nvSpPr>
          <p:cNvPr id="13" name="Text 6"/>
          <p:cNvSpPr/>
          <p:nvPr/>
        </p:nvSpPr>
        <p:spPr>
          <a:xfrm>
            <a:off x="637223" y="7145417"/>
            <a:ext cx="7869555" cy="582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Heidegger llamaba a una transformación en nuestra forma de comprender y vincularnos con la técnica, para recuperar una relación más auténtica y equilibrada.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6651" y="2114074"/>
            <a:ext cx="4980980" cy="4001453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07469" y="645676"/>
            <a:ext cx="7729061" cy="17834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650"/>
              </a:lnSpc>
              <a:buNone/>
            </a:pPr>
            <a:r>
              <a:rPr lang="en-US" sz="37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La necesidad de un nuevo pensamiento sobre la técnica</a:t>
            </a:r>
            <a:endParaRPr lang="en-US" sz="3700" dirty="0"/>
          </a:p>
        </p:txBody>
      </p:sp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469" y="2732246"/>
            <a:ext cx="1010722" cy="1617226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2021324" y="2934295"/>
            <a:ext cx="2792135" cy="2972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Repensar la técnica</a:t>
            </a:r>
            <a:endParaRPr lang="en-US" sz="1850" dirty="0"/>
          </a:p>
        </p:txBody>
      </p:sp>
      <p:sp>
        <p:nvSpPr>
          <p:cNvPr id="7" name="Text 2"/>
          <p:cNvSpPr/>
          <p:nvPr/>
        </p:nvSpPr>
        <p:spPr>
          <a:xfrm>
            <a:off x="2021324" y="3352800"/>
            <a:ext cx="6415207" cy="6467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Heidegger instaba a desarrollar un nuevo pensamiento sobre la técnica, que vaya más allá de la visión instrumental y la concepción del Gestell.</a:t>
            </a:r>
            <a:endParaRPr lang="en-US" sz="1550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469" y="4349472"/>
            <a:ext cx="1010722" cy="1617226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2021324" y="4551521"/>
            <a:ext cx="4553545" cy="2972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Recuperar la pregunta por el Ser</a:t>
            </a:r>
            <a:endParaRPr lang="en-US" sz="1850" dirty="0"/>
          </a:p>
        </p:txBody>
      </p:sp>
      <p:sp>
        <p:nvSpPr>
          <p:cNvPr id="10" name="Text 4"/>
          <p:cNvSpPr/>
          <p:nvPr/>
        </p:nvSpPr>
        <p:spPr>
          <a:xfrm>
            <a:off x="2021324" y="4970026"/>
            <a:ext cx="6415207" cy="6467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Este nuevo pensamiento debe rescatar la pregunta fundamental por el Ser, que la dominación de la técnica ha relegado.</a:t>
            </a:r>
            <a:endParaRPr lang="en-US" sz="1550" dirty="0"/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469" y="5966698"/>
            <a:ext cx="1010722" cy="1617226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2021324" y="6168747"/>
            <a:ext cx="4067532" cy="2972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Hacia una relación auténtica</a:t>
            </a:r>
            <a:endParaRPr lang="en-US" sz="1850" dirty="0"/>
          </a:p>
        </p:txBody>
      </p:sp>
      <p:sp>
        <p:nvSpPr>
          <p:cNvPr id="13" name="Text 6"/>
          <p:cNvSpPr/>
          <p:nvPr/>
        </p:nvSpPr>
        <p:spPr>
          <a:xfrm>
            <a:off x="2021324" y="6587252"/>
            <a:ext cx="6415207" cy="6467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El objetivo es lograr una relación más equilibrada y auténtica entre el ser humano y la técnica, superando la alienación y la crisis de la modernidad.</a:t>
            </a:r>
            <a:endParaRPr lang="en-US" sz="15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746" y="358735"/>
            <a:ext cx="4974788" cy="751201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202799" y="832366"/>
            <a:ext cx="7711202" cy="1203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700"/>
              </a:lnSpc>
              <a:buNone/>
            </a:pPr>
            <a:r>
              <a:rPr lang="en-US" sz="375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La tecnología y la pregunta por el Ser</a:t>
            </a:r>
            <a:endParaRPr lang="en-US" sz="3750" dirty="0"/>
          </a:p>
        </p:txBody>
      </p:sp>
      <p:sp>
        <p:nvSpPr>
          <p:cNvPr id="5" name="Shape 1"/>
          <p:cNvSpPr/>
          <p:nvPr/>
        </p:nvSpPr>
        <p:spPr>
          <a:xfrm>
            <a:off x="6202799" y="2343269"/>
            <a:ext cx="7711202" cy="5053965"/>
          </a:xfrm>
          <a:prstGeom prst="roundRect">
            <a:avLst>
              <a:gd name="adj" fmla="val 608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  <p:txBody>
          <a:bodyPr/>
          <a:lstStyle/>
          <a:p>
            <a:endParaRPr lang="es-CL"/>
          </a:p>
        </p:txBody>
      </p:sp>
      <p:sp>
        <p:nvSpPr>
          <p:cNvPr id="6" name="Shape 2"/>
          <p:cNvSpPr/>
          <p:nvPr/>
        </p:nvSpPr>
        <p:spPr>
          <a:xfrm>
            <a:off x="6210419" y="2350889"/>
            <a:ext cx="7695962" cy="157043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s-CL"/>
          </a:p>
        </p:txBody>
      </p:sp>
      <p:sp>
        <p:nvSpPr>
          <p:cNvPr id="7" name="Text 3"/>
          <p:cNvSpPr/>
          <p:nvPr/>
        </p:nvSpPr>
        <p:spPr>
          <a:xfrm>
            <a:off x="6415088" y="2481262"/>
            <a:ext cx="3434834" cy="3274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Pregunta por el Ser</a:t>
            </a:r>
            <a:endParaRPr lang="en-US" sz="1600" dirty="0"/>
          </a:p>
        </p:txBody>
      </p:sp>
      <p:sp>
        <p:nvSpPr>
          <p:cNvPr id="8" name="Text 4"/>
          <p:cNvSpPr/>
          <p:nvPr/>
        </p:nvSpPr>
        <p:spPr>
          <a:xfrm>
            <a:off x="10266878" y="2481262"/>
            <a:ext cx="3434834" cy="1309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La técnica debe abrir la posibilidad de replantearnos la pregunta fundamental por el Ser, evitando su instrumentalización y dominación.</a:t>
            </a:r>
            <a:endParaRPr lang="en-US" sz="1600" dirty="0"/>
          </a:p>
        </p:txBody>
      </p:sp>
      <p:sp>
        <p:nvSpPr>
          <p:cNvPr id="9" name="Shape 5"/>
          <p:cNvSpPr/>
          <p:nvPr/>
        </p:nvSpPr>
        <p:spPr>
          <a:xfrm>
            <a:off x="6210419" y="3921323"/>
            <a:ext cx="7695962" cy="1897856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s-CL"/>
          </a:p>
        </p:txBody>
      </p:sp>
      <p:sp>
        <p:nvSpPr>
          <p:cNvPr id="10" name="Text 6"/>
          <p:cNvSpPr/>
          <p:nvPr/>
        </p:nvSpPr>
        <p:spPr>
          <a:xfrm>
            <a:off x="6415088" y="4051697"/>
            <a:ext cx="3434834" cy="3274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Diálogo con la tradición</a:t>
            </a:r>
            <a:endParaRPr lang="en-US" sz="1600" dirty="0"/>
          </a:p>
        </p:txBody>
      </p:sp>
      <p:sp>
        <p:nvSpPr>
          <p:cNvPr id="11" name="Text 7"/>
          <p:cNvSpPr/>
          <p:nvPr/>
        </p:nvSpPr>
        <p:spPr>
          <a:xfrm>
            <a:off x="10266878" y="4051697"/>
            <a:ext cx="3434834" cy="16371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Heidegger llamaba a un diálogo crítico con la tradición filosófica, para recuperar una comprensión más profunda de la técnica y su relación con el Ser.</a:t>
            </a:r>
            <a:endParaRPr lang="en-US" sz="1600" dirty="0"/>
          </a:p>
        </p:txBody>
      </p:sp>
      <p:sp>
        <p:nvSpPr>
          <p:cNvPr id="12" name="Shape 8"/>
          <p:cNvSpPr/>
          <p:nvPr/>
        </p:nvSpPr>
        <p:spPr>
          <a:xfrm>
            <a:off x="6210419" y="5819180"/>
            <a:ext cx="7695962" cy="157043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s-CL"/>
          </a:p>
        </p:txBody>
      </p:sp>
      <p:sp>
        <p:nvSpPr>
          <p:cNvPr id="13" name="Text 9"/>
          <p:cNvSpPr/>
          <p:nvPr/>
        </p:nvSpPr>
        <p:spPr>
          <a:xfrm>
            <a:off x="6415088" y="5949553"/>
            <a:ext cx="3434834" cy="3274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Pensar la esencia de la técnica</a:t>
            </a:r>
            <a:endParaRPr lang="en-US" sz="1600" dirty="0"/>
          </a:p>
        </p:txBody>
      </p:sp>
      <p:sp>
        <p:nvSpPr>
          <p:cNvPr id="14" name="Text 10"/>
          <p:cNvSpPr/>
          <p:nvPr/>
        </p:nvSpPr>
        <p:spPr>
          <a:xfrm>
            <a:off x="10266878" y="5949553"/>
            <a:ext cx="3434834" cy="1309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El objetivo es pensar la esencia de la técnica, más allá de sus aplicaciones concretas, para poder desarrollar una relación más auténtica con ella.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574721"/>
            <a:ext cx="12954952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La técnica como amenaza y como posibilidad de salvación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581043"/>
            <a:ext cx="3928586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Ambivalencia de la técnica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4524256"/>
            <a:ext cx="3928586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Heidegger reconocía la técnica como una amenaza, debido a su potencial de dominación y alienación, pero también como una posibilidad de salvación.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5357813" y="3581043"/>
            <a:ext cx="3928586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La técnica como peligro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57813" y="4524256"/>
            <a:ext cx="3928586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La subordinación del Ser a la lógica del Gestell representa un grave peligro para la autenticidad y la libertad humana.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9877901" y="3581043"/>
            <a:ext cx="3928586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La técnica como salvación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7901" y="4524256"/>
            <a:ext cx="3928586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Paradójicamente, la técnica también alberga la posibilidad de una transformación que nos devuelva a una relación más equilibrada y auténtica con el mundo.</a:t>
            </a:r>
            <a:endParaRPr lang="en-US" sz="18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969</Words>
  <Application>Microsoft Office PowerPoint</Application>
  <PresentationFormat>Personalizado</PresentationFormat>
  <Paragraphs>86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Unbounded</vt:lpstr>
      <vt:lpstr>Cabin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pablo espinosa perez</cp:lastModifiedBy>
  <cp:revision>2</cp:revision>
  <dcterms:created xsi:type="dcterms:W3CDTF">2024-10-10T01:45:57Z</dcterms:created>
  <dcterms:modified xsi:type="dcterms:W3CDTF">2024-10-17T15:12:49Z</dcterms:modified>
</cp:coreProperties>
</file>