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L"/>
          </a:p>
        </p:txBody>
      </p:sp>
      <p:sp>
        <p:nvSpPr>
          <p:cNvPr id="4" name="Marcador de fecha 3"/>
          <p:cNvSpPr>
            <a:spLocks noGrp="1"/>
          </p:cNvSpPr>
          <p:nvPr>
            <p:ph type="dt" sz="half" idx="10"/>
          </p:nvPr>
        </p:nvSpPr>
        <p:spPr/>
        <p:txBody>
          <a:bodyPr/>
          <a:lstStyle/>
          <a:p>
            <a:fld id="{B61BEF0D-F0BB-DE4B-95CE-6DB70DBA9567}" type="datetimeFigureOut">
              <a:rPr lang="en-US" smtClean="0"/>
              <a:pPr/>
              <a:t>3/31/2025</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69950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B61BEF0D-F0BB-DE4B-95CE-6DB70DBA9567}" type="datetimeFigureOut">
              <a:rPr lang="en-US" smtClean="0"/>
              <a:pPr/>
              <a:t>3/31/2025</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28855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B61BEF0D-F0BB-DE4B-95CE-6DB70DBA9567}" type="datetimeFigureOut">
              <a:rPr lang="en-US" smtClean="0"/>
              <a:pPr/>
              <a:t>3/31/2025</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2623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B61BEF0D-F0BB-DE4B-95CE-6DB70DBA9567}" type="datetimeFigureOut">
              <a:rPr lang="en-US" smtClean="0"/>
              <a:pPr/>
              <a:t>3/31/2025</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31210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B61BEF0D-F0BB-DE4B-95CE-6DB70DBA9567}" type="datetimeFigureOut">
              <a:rPr lang="en-US" smtClean="0"/>
              <a:pPr/>
              <a:t>3/31/2025</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56599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p:txBody>
          <a:bodyPr/>
          <a:lstStyle/>
          <a:p>
            <a:fld id="{B61BEF0D-F0BB-DE4B-95CE-6DB70DBA9567}" type="datetimeFigureOut">
              <a:rPr lang="en-US" smtClean="0"/>
              <a:pPr/>
              <a:t>3/31/2025</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69617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p:txBody>
          <a:bodyPr/>
          <a:lstStyle/>
          <a:p>
            <a:fld id="{B61BEF0D-F0BB-DE4B-95CE-6DB70DBA9567}" type="datetimeFigureOut">
              <a:rPr lang="en-US" smtClean="0"/>
              <a:pPr/>
              <a:t>3/31/2025</a:t>
            </a:fld>
            <a:endParaRPr lang="en-US" dirty="0"/>
          </a:p>
        </p:txBody>
      </p:sp>
      <p:sp>
        <p:nvSpPr>
          <p:cNvPr id="8" name="Marcador de pie de página 7"/>
          <p:cNvSpPr>
            <a:spLocks noGrp="1"/>
          </p:cNvSpPr>
          <p:nvPr>
            <p:ph type="ftr" sz="quarter" idx="11"/>
          </p:nvPr>
        </p:nvSpPr>
        <p:spPr/>
        <p:txBody>
          <a:bodyPr/>
          <a:lstStyle/>
          <a:p>
            <a:endParaRPr lang="en-US" dirty="0"/>
          </a:p>
        </p:txBody>
      </p:sp>
      <p:sp>
        <p:nvSpPr>
          <p:cNvPr id="9" name="Marcador de número de diapositiva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86530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p:txBody>
          <a:bodyPr/>
          <a:lstStyle/>
          <a:p>
            <a:fld id="{B61BEF0D-F0BB-DE4B-95CE-6DB70DBA9567}" type="datetimeFigureOut">
              <a:rPr lang="en-US" smtClean="0"/>
              <a:pPr/>
              <a:t>3/31/2025</a:t>
            </a:fld>
            <a:endParaRPr lang="en-US" dirty="0"/>
          </a:p>
        </p:txBody>
      </p:sp>
      <p:sp>
        <p:nvSpPr>
          <p:cNvPr id="4" name="Marcador de pie de página 3"/>
          <p:cNvSpPr>
            <a:spLocks noGrp="1"/>
          </p:cNvSpPr>
          <p:nvPr>
            <p:ph type="ftr" sz="quarter" idx="11"/>
          </p:nvPr>
        </p:nvSpPr>
        <p:spPr/>
        <p:txBody>
          <a:bodyPr/>
          <a:lstStyle/>
          <a:p>
            <a:endParaRPr lang="en-US" dirty="0"/>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4489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61BEF0D-F0BB-DE4B-95CE-6DB70DBA9567}" type="datetimeFigureOut">
              <a:rPr lang="en-US" smtClean="0"/>
              <a:pPr/>
              <a:t>3/31/2025</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5278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61BEF0D-F0BB-DE4B-95CE-6DB70DBA9567}" type="datetimeFigureOut">
              <a:rPr lang="en-US" smtClean="0"/>
              <a:pPr/>
              <a:t>3/31/2025</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70979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61BEF0D-F0BB-DE4B-95CE-6DB70DBA9567}" type="datetimeFigureOut">
              <a:rPr lang="en-US" smtClean="0"/>
              <a:pPr/>
              <a:t>3/31/2025</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16555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3/31/2025</a:t>
            </a:fld>
            <a:endParaRPr lang="en-U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1730489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131627" y="3131125"/>
            <a:ext cx="3471717" cy="3471717"/>
          </a:xfrm>
          <a:prstGeom prst="rect">
            <a:avLst/>
          </a:prstGeom>
        </p:spPr>
      </p:pic>
      <p:sp>
        <p:nvSpPr>
          <p:cNvPr id="3" name="Título 2"/>
          <p:cNvSpPr>
            <a:spLocks noGrp="1"/>
          </p:cNvSpPr>
          <p:nvPr>
            <p:ph type="ctrTitle"/>
          </p:nvPr>
        </p:nvSpPr>
        <p:spPr>
          <a:xfrm>
            <a:off x="788709" y="217390"/>
            <a:ext cx="9144000" cy="2387600"/>
          </a:xfrm>
        </p:spPr>
        <p:txBody>
          <a:bodyPr>
            <a:normAutofit fontScale="90000"/>
          </a:bodyPr>
          <a:lstStyle/>
          <a:p>
            <a:r>
              <a:rPr lang="es-CL" dirty="0"/>
              <a:t>Aprendo 5 </a:t>
            </a:r>
            <a:br>
              <a:rPr lang="es-CL" dirty="0"/>
            </a:br>
            <a:br>
              <a:rPr lang="es-CL" dirty="0"/>
            </a:br>
            <a:r>
              <a:rPr lang="es-CL" dirty="0"/>
              <a:t>Medir la masa de un sólido </a:t>
            </a:r>
          </a:p>
        </p:txBody>
      </p:sp>
    </p:spTree>
    <p:extLst>
      <p:ext uri="{BB962C8B-B14F-4D97-AF65-F5344CB8AC3E}">
        <p14:creationId xmlns:p14="http://schemas.microsoft.com/office/powerpoint/2010/main" val="1562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6437" y="512743"/>
            <a:ext cx="11142483" cy="2315298"/>
          </a:xfrm>
        </p:spPr>
        <p:txBody>
          <a:bodyPr>
            <a:normAutofit fontScale="90000"/>
          </a:bodyPr>
          <a:lstStyle/>
          <a:p>
            <a:r>
              <a:rPr lang="es-CL" dirty="0">
                <a:latin typeface="Cambria" panose="02040503050406030204" pitchFamily="18" charset="0"/>
                <a:ea typeface="Cambria" panose="02040503050406030204" pitchFamily="18" charset="0"/>
              </a:rPr>
              <a:t>Desafío: </a:t>
            </a:r>
            <a:br>
              <a:rPr lang="es-CL" dirty="0">
                <a:latin typeface="Cambria" panose="02040503050406030204" pitchFamily="18" charset="0"/>
                <a:ea typeface="Cambria" panose="02040503050406030204" pitchFamily="18" charset="0"/>
              </a:rPr>
            </a:br>
            <a:r>
              <a:rPr lang="es-CL" dirty="0">
                <a:latin typeface="Cambria" panose="02040503050406030204" pitchFamily="18" charset="0"/>
                <a:ea typeface="Cambria" panose="02040503050406030204" pitchFamily="18" charset="0"/>
              </a:rPr>
              <a:t>Si la masa del vaso con harina es de 45 gramos y la masa del vaso solo es de 15 gramos ¿Cuánta masa tiene la harina sola? </a:t>
            </a:r>
            <a:endParaRPr lang="es-CL" cap="none" dirty="0">
              <a:solidFill>
                <a:schemeClr val="bg1"/>
              </a:solidFill>
              <a:latin typeface="Cambria" panose="02040503050406030204" pitchFamily="18" charset="0"/>
              <a:ea typeface="Cambria" panose="02040503050406030204" pitchFamily="18" charset="0"/>
            </a:endParaRPr>
          </a:p>
        </p:txBody>
      </p:sp>
      <p:pic>
        <p:nvPicPr>
          <p:cNvPr id="4" name="Imagen 3"/>
          <p:cNvPicPr>
            <a:picLocks noChangeAspect="1"/>
          </p:cNvPicPr>
          <p:nvPr/>
        </p:nvPicPr>
        <p:blipFill>
          <a:blip r:embed="rId2"/>
          <a:stretch>
            <a:fillRect/>
          </a:stretch>
        </p:blipFill>
        <p:spPr>
          <a:xfrm>
            <a:off x="4116812" y="3116281"/>
            <a:ext cx="3524742" cy="3019846"/>
          </a:xfrm>
          <a:prstGeom prst="rect">
            <a:avLst/>
          </a:prstGeom>
        </p:spPr>
      </p:pic>
    </p:spTree>
    <p:extLst>
      <p:ext uri="{BB962C8B-B14F-4D97-AF65-F5344CB8AC3E}">
        <p14:creationId xmlns:p14="http://schemas.microsoft.com/office/powerpoint/2010/main" val="3248068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92231" y="0"/>
            <a:ext cx="11830639" cy="6740307"/>
          </a:xfrm>
          <a:prstGeom prst="rect">
            <a:avLst/>
          </a:prstGeom>
          <a:noFill/>
        </p:spPr>
        <p:txBody>
          <a:bodyPr wrap="square" rtlCol="0">
            <a:spAutoFit/>
          </a:bodyPr>
          <a:lstStyle/>
          <a:p>
            <a:r>
              <a:rPr lang="es-CL" sz="2200" dirty="0">
                <a:latin typeface="Cambria" panose="02040503050406030204" pitchFamily="18" charset="0"/>
                <a:ea typeface="Cambria" panose="02040503050406030204" pitchFamily="18" charset="0"/>
              </a:rPr>
              <a:t>Actividad:</a:t>
            </a:r>
          </a:p>
          <a:p>
            <a:r>
              <a:rPr lang="es-CL" sz="2200" dirty="0">
                <a:latin typeface="Cambria" panose="02040503050406030204" pitchFamily="18" charset="0"/>
                <a:ea typeface="Cambria" panose="02040503050406030204" pitchFamily="18" charset="0"/>
              </a:rPr>
              <a:t>I.-  </a:t>
            </a:r>
            <a:r>
              <a:rPr lang="es-MX" sz="2200" dirty="0">
                <a:latin typeface="Cambria" panose="02040503050406030204" pitchFamily="18" charset="0"/>
                <a:ea typeface="Cambria" panose="02040503050406030204" pitchFamily="18" charset="0"/>
              </a:rPr>
              <a:t>Responde las siguientes preguntas: </a:t>
            </a:r>
          </a:p>
          <a:p>
            <a:endParaRPr lang="es-MX" sz="2200" dirty="0">
              <a:latin typeface="Cambria" panose="02040503050406030204" pitchFamily="18" charset="0"/>
              <a:ea typeface="Cambria" panose="02040503050406030204" pitchFamily="18" charset="0"/>
            </a:endParaRPr>
          </a:p>
          <a:p>
            <a:r>
              <a:rPr lang="es-MX" sz="2200" dirty="0">
                <a:latin typeface="Cambria" panose="02040503050406030204" pitchFamily="18" charset="0"/>
                <a:ea typeface="Cambria" panose="02040503050406030204" pitchFamily="18" charset="0"/>
              </a:rPr>
              <a:t>1.- ¿Qué instrumento se debe utilizar para medir la masa de un objeto (sólido)? </a:t>
            </a:r>
          </a:p>
          <a:p>
            <a:r>
              <a:rPr lang="es-MX" sz="2200" dirty="0">
                <a:latin typeface="Cambria" panose="02040503050406030204" pitchFamily="18" charset="0"/>
                <a:ea typeface="Cambria" panose="02040503050406030204" pitchFamily="18" charset="0"/>
              </a:rPr>
              <a:t>       b) Termómetro b) Balanza c) Barómetro </a:t>
            </a:r>
          </a:p>
          <a:p>
            <a:endParaRPr lang="es-MX" sz="2200" dirty="0">
              <a:latin typeface="Cambria" panose="02040503050406030204" pitchFamily="18" charset="0"/>
              <a:ea typeface="Cambria" panose="02040503050406030204" pitchFamily="18" charset="0"/>
            </a:endParaRPr>
          </a:p>
          <a:p>
            <a:r>
              <a:rPr lang="es-MX" sz="2200" dirty="0">
                <a:latin typeface="Cambria" panose="02040503050406030204" pitchFamily="18" charset="0"/>
                <a:ea typeface="Cambria" panose="02040503050406030204" pitchFamily="18" charset="0"/>
              </a:rPr>
              <a:t>2.- ¿Cuál es el símbolo del gramo? a) g        b) l       c) kg </a:t>
            </a:r>
          </a:p>
          <a:p>
            <a:endParaRPr lang="es-MX" sz="2200" dirty="0">
              <a:latin typeface="Cambria" panose="02040503050406030204" pitchFamily="18" charset="0"/>
              <a:ea typeface="Cambria" panose="02040503050406030204" pitchFamily="18" charset="0"/>
            </a:endParaRPr>
          </a:p>
          <a:p>
            <a:r>
              <a:rPr lang="es-MX" sz="2200" dirty="0">
                <a:latin typeface="Cambria" panose="02040503050406030204" pitchFamily="18" charset="0"/>
                <a:ea typeface="Cambria" panose="02040503050406030204" pitchFamily="18" charset="0"/>
              </a:rPr>
              <a:t>3.- ¿Cuál es la equivalencia entre las medidas del kilogramo y el gramo?</a:t>
            </a:r>
          </a:p>
          <a:p>
            <a:r>
              <a:rPr lang="es-MX" sz="2200" dirty="0">
                <a:latin typeface="Cambria" panose="02040503050406030204" pitchFamily="18" charset="0"/>
                <a:ea typeface="Cambria" panose="02040503050406030204" pitchFamily="18" charset="0"/>
              </a:rPr>
              <a:t> a) 1 kilogramo es igual a 100 gramos. b) 1 kilogramo es igual a 10 gramos. c) 1 kilogramo es igual a 1000 gramos.</a:t>
            </a:r>
          </a:p>
          <a:p>
            <a:endParaRPr lang="es-MX" sz="2200" dirty="0">
              <a:latin typeface="Cambria" panose="02040503050406030204" pitchFamily="18" charset="0"/>
              <a:ea typeface="Cambria" panose="02040503050406030204" pitchFamily="18" charset="0"/>
            </a:endParaRPr>
          </a:p>
          <a:p>
            <a:r>
              <a:rPr lang="es-MX" sz="2200" dirty="0">
                <a:latin typeface="Cambria" panose="02040503050406030204" pitchFamily="18" charset="0"/>
                <a:ea typeface="Cambria" panose="02040503050406030204" pitchFamily="18" charset="0"/>
              </a:rPr>
              <a:t>4.- Un cuaderno tiene una masa de 100 g. mientras que un lápiz tiene una masa de 10 g.  ¿Cuántos lápices se necesitan para que puedan tener la misma masa que tiene un cuaderno? </a:t>
            </a:r>
          </a:p>
          <a:p>
            <a:pPr marL="342900" indent="-342900">
              <a:buAutoNum type="alphaLcParenR"/>
            </a:pPr>
            <a:r>
              <a:rPr lang="es-MX" sz="2200" dirty="0">
                <a:latin typeface="Cambria" panose="02040503050406030204" pitchFamily="18" charset="0"/>
                <a:ea typeface="Cambria" panose="02040503050406030204" pitchFamily="18" charset="0"/>
              </a:rPr>
              <a:t>5 lápices b) 10 lápices c) 15 lápices </a:t>
            </a:r>
          </a:p>
          <a:p>
            <a:pPr marL="342900" indent="-342900">
              <a:buAutoNum type="alphaLcParenR"/>
            </a:pPr>
            <a:endParaRPr lang="es-MX" sz="2200" dirty="0">
              <a:latin typeface="Cambria" panose="02040503050406030204" pitchFamily="18" charset="0"/>
              <a:ea typeface="Cambria" panose="02040503050406030204" pitchFamily="18" charset="0"/>
            </a:endParaRPr>
          </a:p>
          <a:p>
            <a:r>
              <a:rPr lang="es-MX" sz="2200" dirty="0">
                <a:latin typeface="Cambria" panose="02040503050406030204" pitchFamily="18" charset="0"/>
                <a:ea typeface="Cambria" panose="02040503050406030204" pitchFamily="18" charset="0"/>
              </a:rPr>
              <a:t>5.- Una sandía tiene una masa de 5 kg. mientras que una piña sólo 500 g.  ¿Cuántas piñas serán necesarias para igualar la masa de la sandía? a) 10 piñas  b) 15 piñas c) 20 piñas </a:t>
            </a:r>
            <a:endParaRPr lang="es-CL" sz="2200" dirty="0">
              <a:latin typeface="Cambria" panose="02040503050406030204" pitchFamily="18" charset="0"/>
              <a:ea typeface="Cambria" panose="02040503050406030204" pitchFamily="18" charset="0"/>
            </a:endParaRPr>
          </a:p>
          <a:p>
            <a:endParaRPr lang="es-CL" dirty="0"/>
          </a:p>
          <a:p>
            <a:endParaRPr lang="es-CL" dirty="0"/>
          </a:p>
        </p:txBody>
      </p:sp>
    </p:spTree>
    <p:extLst>
      <p:ext uri="{BB962C8B-B14F-4D97-AF65-F5344CB8AC3E}">
        <p14:creationId xmlns:p14="http://schemas.microsoft.com/office/powerpoint/2010/main" val="337459031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TotalTime>
  <Words>238</Words>
  <Application>Microsoft Office PowerPoint</Application>
  <PresentationFormat>Panorámica</PresentationFormat>
  <Paragraphs>17</Paragraphs>
  <Slides>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vt:i4>
      </vt:variant>
    </vt:vector>
  </HeadingPairs>
  <TitlesOfParts>
    <vt:vector size="8" baseType="lpstr">
      <vt:lpstr>Arial</vt:lpstr>
      <vt:lpstr>Calibri</vt:lpstr>
      <vt:lpstr>Calibri Light</vt:lpstr>
      <vt:lpstr>Cambria</vt:lpstr>
      <vt:lpstr>Tema de Office</vt:lpstr>
      <vt:lpstr>Aprendo 5   Medir la masa de un sólido </vt:lpstr>
      <vt:lpstr>Desafío:  Si la masa del vaso con harina es de 45 gramos y la masa del vaso solo es de 15 gramos ¿Cuánta masa tiene la harina sola?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Medir masa, volumen y temperatura de la materia.  Aprendo 5</dc:title>
  <dc:creator>Cuenta Microsoft</dc:creator>
  <cp:lastModifiedBy>pablo espinosa perez</cp:lastModifiedBy>
  <cp:revision>7</cp:revision>
  <dcterms:created xsi:type="dcterms:W3CDTF">2024-04-02T11:34:37Z</dcterms:created>
  <dcterms:modified xsi:type="dcterms:W3CDTF">2025-03-31T13:00:48Z</dcterms:modified>
</cp:coreProperties>
</file>