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95" r:id="rId5"/>
    <p:sldId id="282" r:id="rId6"/>
    <p:sldId id="283" r:id="rId7"/>
    <p:sldId id="284" r:id="rId8"/>
    <p:sldId id="285" r:id="rId9"/>
    <p:sldId id="286" r:id="rId10"/>
    <p:sldId id="287" r:id="rId11"/>
    <p:sldId id="288" r:id="rId12"/>
    <p:sldId id="289" r:id="rId13"/>
    <p:sldId id="290" r:id="rId14"/>
    <p:sldId id="293" r:id="rId15"/>
    <p:sldId id="292" r:id="rId16"/>
    <p:sldId id="294" r:id="rId17"/>
    <p:sldId id="259" r:id="rId18"/>
    <p:sldId id="260" r:id="rId19"/>
    <p:sldId id="28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Lst>
  <p:sldSz cx="18288000" cy="10287000"/>
  <p:notesSz cx="6858000" cy="9144000"/>
  <p:embeddedFontLst>
    <p:embeddedFont>
      <p:font typeface="Poppins" panose="00000500000000000000" pitchFamily="2" charset="0"/>
      <p:regular r:id="rId40"/>
    </p:embeddedFont>
    <p:embeddedFont>
      <p:font typeface="Poppins Bold" panose="00000800000000000000" charset="0"/>
      <p:regular r:id="rId41"/>
    </p:embeddedFont>
    <p:embeddedFont>
      <p:font typeface="Poppins Medium" panose="00000600000000000000" pitchFamily="2" charset="0"/>
      <p:regular r:id="rId42"/>
    </p:embeddedFont>
    <p:embeddedFont>
      <p:font typeface="Poppins Semi-Bold" panose="020B0604020202020204" charset="0"/>
      <p:regular r:id="rId43"/>
    </p:embeddedFont>
    <p:embeddedFont>
      <p:font typeface="Wedges"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svg"/><Relationship Id="rId21" Type="http://schemas.openxmlformats.org/officeDocument/2006/relationships/image" Target="../media/image58.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64.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8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6.sv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sv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sv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sv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svg"/><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image" Target="../media/image98.svg"/><Relationship Id="rId7" Type="http://schemas.openxmlformats.org/officeDocument/2006/relationships/image" Target="../media/image102.sv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svg"/><Relationship Id="rId4" Type="http://schemas.openxmlformats.org/officeDocument/2006/relationships/image" Target="../media/image99.png"/></Relationships>
</file>

<file path=ppt/slides/_rels/slide3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104.svg"/><Relationship Id="rId4" Type="http://schemas.openxmlformats.org/officeDocument/2006/relationships/image" Target="../media/image103.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8.svg"/><Relationship Id="rId7" Type="http://schemas.openxmlformats.org/officeDocument/2006/relationships/image" Target="../media/image10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54.svg"/></Relationships>
</file>

<file path=ppt/slides/_rels/slide35.xml.rels><?xml version="1.0" encoding="UTF-8" standalone="yes"?>
<Relationships xmlns="http://schemas.openxmlformats.org/package/2006/relationships"><Relationship Id="rId3" Type="http://schemas.openxmlformats.org/officeDocument/2006/relationships/image" Target="../media/image108.svg"/><Relationship Id="rId7" Type="http://schemas.openxmlformats.org/officeDocument/2006/relationships/image" Target="../media/image112.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svg"/><Relationship Id="rId4" Type="http://schemas.openxmlformats.org/officeDocument/2006/relationships/image" Target="../media/image109.png"/></Relationships>
</file>

<file path=ppt/slides/_rels/slide36.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16.svg"/><Relationship Id="rId4" Type="http://schemas.openxmlformats.org/officeDocument/2006/relationships/image" Target="../media/image115.png"/></Relationships>
</file>

<file path=ppt/slides/_rels/slide3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0.svg"/><Relationship Id="rId7" Type="http://schemas.openxmlformats.org/officeDocument/2006/relationships/image" Target="../media/image118.sv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2.svg"/><Relationship Id="rId4" Type="http://schemas.openxmlformats.org/officeDocument/2006/relationships/image" Target="../media/image111.png"/><Relationship Id="rId9" Type="http://schemas.openxmlformats.org/officeDocument/2006/relationships/image" Target="../media/image120.sv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2.svg"/><Relationship Id="rId5" Type="http://schemas.openxmlformats.org/officeDocument/2006/relationships/image" Target="../media/image4.svg"/><Relationship Id="rId10" Type="http://schemas.openxmlformats.org/officeDocument/2006/relationships/image" Target="../media/image121.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3067667" y="6323027"/>
            <a:ext cx="12533531" cy="6882048"/>
          </a:xfrm>
          <a:custGeom>
            <a:avLst/>
            <a:gdLst/>
            <a:ahLst/>
            <a:cxnLst/>
            <a:rect l="l" t="t" r="r" b="b"/>
            <a:pathLst>
              <a:path w="12533531" h="6882048">
                <a:moveTo>
                  <a:pt x="0" y="0"/>
                </a:moveTo>
                <a:lnTo>
                  <a:pt x="12533531" y="0"/>
                </a:lnTo>
                <a:lnTo>
                  <a:pt x="12533531" y="6882048"/>
                </a:lnTo>
                <a:lnTo>
                  <a:pt x="0" y="68820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dirty="0"/>
          </a:p>
        </p:txBody>
      </p:sp>
      <p:grpSp>
        <p:nvGrpSpPr>
          <p:cNvPr id="3" name="Group 3"/>
          <p:cNvGrpSpPr/>
          <p:nvPr/>
        </p:nvGrpSpPr>
        <p:grpSpPr>
          <a:xfrm>
            <a:off x="3933761" y="2552701"/>
            <a:ext cx="10420478" cy="4825886"/>
            <a:chOff x="0" y="0"/>
            <a:chExt cx="2236606" cy="959458"/>
          </a:xfrm>
        </p:grpSpPr>
        <p:sp>
          <p:nvSpPr>
            <p:cNvPr id="4" name="Freeform 4"/>
            <p:cNvSpPr/>
            <p:nvPr/>
          </p:nvSpPr>
          <p:spPr>
            <a:xfrm>
              <a:off x="0" y="0"/>
              <a:ext cx="2236606" cy="959458"/>
            </a:xfrm>
            <a:custGeom>
              <a:avLst/>
              <a:gdLst/>
              <a:ahLst/>
              <a:cxnLst/>
              <a:rect l="l" t="t" r="r" b="b"/>
              <a:pathLst>
                <a:path w="2236606" h="959458">
                  <a:moveTo>
                    <a:pt x="1118303" y="0"/>
                  </a:moveTo>
                  <a:cubicBezTo>
                    <a:pt x="500681" y="0"/>
                    <a:pt x="0" y="214782"/>
                    <a:pt x="0" y="479729"/>
                  </a:cubicBezTo>
                  <a:cubicBezTo>
                    <a:pt x="0" y="744676"/>
                    <a:pt x="500681" y="959458"/>
                    <a:pt x="1118303" y="959458"/>
                  </a:cubicBezTo>
                  <a:cubicBezTo>
                    <a:pt x="1735925" y="959458"/>
                    <a:pt x="2236606" y="744676"/>
                    <a:pt x="2236606" y="479729"/>
                  </a:cubicBezTo>
                  <a:cubicBezTo>
                    <a:pt x="2236606" y="214782"/>
                    <a:pt x="1735925" y="0"/>
                    <a:pt x="1118303" y="0"/>
                  </a:cubicBezTo>
                  <a:close/>
                </a:path>
              </a:pathLst>
            </a:custGeom>
            <a:solidFill>
              <a:srgbClr val="B9CF4F"/>
            </a:solidFill>
            <a:ln w="161925" cap="sq">
              <a:solidFill>
                <a:srgbClr val="13655A"/>
              </a:solidFill>
              <a:prstDash val="solid"/>
              <a:miter/>
            </a:ln>
          </p:spPr>
        </p:sp>
        <p:sp>
          <p:nvSpPr>
            <p:cNvPr id="5" name="TextBox 5"/>
            <p:cNvSpPr txBox="1"/>
            <p:nvPr/>
          </p:nvSpPr>
          <p:spPr>
            <a:xfrm>
              <a:off x="209682" y="32799"/>
              <a:ext cx="1817242" cy="83671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710194">
            <a:off x="362636" y="5903031"/>
            <a:ext cx="1952859" cy="3433927"/>
          </a:xfrm>
          <a:custGeom>
            <a:avLst/>
            <a:gdLst/>
            <a:ahLst/>
            <a:cxnLst/>
            <a:rect l="l" t="t" r="r" b="b"/>
            <a:pathLst>
              <a:path w="1952859" h="3433927">
                <a:moveTo>
                  <a:pt x="0" y="0"/>
                </a:moveTo>
                <a:lnTo>
                  <a:pt x="1952859" y="0"/>
                </a:lnTo>
                <a:lnTo>
                  <a:pt x="1952859" y="3433927"/>
                </a:lnTo>
                <a:lnTo>
                  <a:pt x="0" y="3433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5026486" y="3124867"/>
            <a:ext cx="8292126" cy="2954655"/>
          </a:xfrm>
          <a:prstGeom prst="rect">
            <a:avLst/>
          </a:prstGeom>
        </p:spPr>
        <p:txBody>
          <a:bodyPr lIns="0" tIns="0" rIns="0" bIns="0" rtlCol="0" anchor="t">
            <a:spAutoFit/>
          </a:bodyPr>
          <a:lstStyle/>
          <a:p>
            <a:pPr algn="ctr">
              <a:spcBef>
                <a:spcPct val="0"/>
              </a:spcBef>
            </a:pPr>
            <a:r>
              <a:rPr lang="es-CL" sz="9600" spc="961" dirty="0">
                <a:solidFill>
                  <a:srgbClr val="136447"/>
                </a:solidFill>
                <a:latin typeface="Wedges"/>
              </a:rPr>
              <a:t>Ciencias Naturales</a:t>
            </a:r>
          </a:p>
        </p:txBody>
      </p:sp>
      <p:sp>
        <p:nvSpPr>
          <p:cNvPr id="8" name="Freeform 8"/>
          <p:cNvSpPr/>
          <p:nvPr/>
        </p:nvSpPr>
        <p:spPr>
          <a:xfrm flipV="1">
            <a:off x="3067667" y="-3199044"/>
            <a:ext cx="12533531" cy="6882048"/>
          </a:xfrm>
          <a:custGeom>
            <a:avLst/>
            <a:gdLst/>
            <a:ahLst/>
            <a:cxnLst/>
            <a:rect l="l" t="t" r="r" b="b"/>
            <a:pathLst>
              <a:path w="12533531" h="6882048">
                <a:moveTo>
                  <a:pt x="0" y="6882049"/>
                </a:moveTo>
                <a:lnTo>
                  <a:pt x="12533531" y="6882049"/>
                </a:lnTo>
                <a:lnTo>
                  <a:pt x="12533531" y="0"/>
                </a:lnTo>
                <a:lnTo>
                  <a:pt x="0" y="0"/>
                </a:lnTo>
                <a:lnTo>
                  <a:pt x="0" y="688204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dirty="0"/>
          </a:p>
        </p:txBody>
      </p:sp>
      <p:sp>
        <p:nvSpPr>
          <p:cNvPr id="9" name="Freeform 9"/>
          <p:cNvSpPr/>
          <p:nvPr/>
        </p:nvSpPr>
        <p:spPr>
          <a:xfrm rot="1546225">
            <a:off x="15884856" y="892288"/>
            <a:ext cx="1967199" cy="2997117"/>
          </a:xfrm>
          <a:custGeom>
            <a:avLst/>
            <a:gdLst/>
            <a:ahLst/>
            <a:cxnLst/>
            <a:rect l="l" t="t" r="r" b="b"/>
            <a:pathLst>
              <a:path w="1967199" h="2997117">
                <a:moveTo>
                  <a:pt x="0" y="0"/>
                </a:moveTo>
                <a:lnTo>
                  <a:pt x="1967199" y="0"/>
                </a:lnTo>
                <a:lnTo>
                  <a:pt x="1967199" y="2997117"/>
                </a:lnTo>
                <a:lnTo>
                  <a:pt x="0" y="29971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5468600" y="5280523"/>
            <a:ext cx="800642" cy="917462"/>
          </a:xfrm>
          <a:custGeom>
            <a:avLst/>
            <a:gdLst/>
            <a:ahLst/>
            <a:cxnLst/>
            <a:rect l="l" t="t" r="r" b="b"/>
            <a:pathLst>
              <a:path w="800642" h="917462">
                <a:moveTo>
                  <a:pt x="0" y="0"/>
                </a:moveTo>
                <a:lnTo>
                  <a:pt x="800642" y="0"/>
                </a:lnTo>
                <a:lnTo>
                  <a:pt x="800642" y="917462"/>
                </a:lnTo>
                <a:lnTo>
                  <a:pt x="0" y="9174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891871" y="3727810"/>
            <a:ext cx="768281" cy="880380"/>
          </a:xfrm>
          <a:custGeom>
            <a:avLst/>
            <a:gdLst/>
            <a:ahLst/>
            <a:cxnLst/>
            <a:rect l="l" t="t" r="r" b="b"/>
            <a:pathLst>
              <a:path w="768281" h="880380">
                <a:moveTo>
                  <a:pt x="0" y="0"/>
                </a:moveTo>
                <a:lnTo>
                  <a:pt x="768282" y="0"/>
                </a:lnTo>
                <a:lnTo>
                  <a:pt x="768282" y="880380"/>
                </a:lnTo>
                <a:lnTo>
                  <a:pt x="0" y="8803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2713098" y="5864409"/>
            <a:ext cx="753212" cy="863112"/>
          </a:xfrm>
          <a:custGeom>
            <a:avLst/>
            <a:gdLst/>
            <a:ahLst/>
            <a:cxnLst/>
            <a:rect l="l" t="t" r="r" b="b"/>
            <a:pathLst>
              <a:path w="753212" h="863112">
                <a:moveTo>
                  <a:pt x="0" y="0"/>
                </a:moveTo>
                <a:lnTo>
                  <a:pt x="753212" y="0"/>
                </a:lnTo>
                <a:lnTo>
                  <a:pt x="753212" y="863112"/>
                </a:lnTo>
                <a:lnTo>
                  <a:pt x="0" y="863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16579147" y="7369795"/>
            <a:ext cx="753212" cy="863112"/>
          </a:xfrm>
          <a:custGeom>
            <a:avLst/>
            <a:gdLst/>
            <a:ahLst/>
            <a:cxnLst/>
            <a:rect l="l" t="t" r="r" b="b"/>
            <a:pathLst>
              <a:path w="753212" h="863112">
                <a:moveTo>
                  <a:pt x="0" y="0"/>
                </a:moveTo>
                <a:lnTo>
                  <a:pt x="753212" y="0"/>
                </a:lnTo>
                <a:lnTo>
                  <a:pt x="753212" y="863112"/>
                </a:lnTo>
                <a:lnTo>
                  <a:pt x="0" y="863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TextBox 19"/>
          <p:cNvSpPr txBox="1"/>
          <p:nvPr/>
        </p:nvSpPr>
        <p:spPr>
          <a:xfrm>
            <a:off x="5399096" y="6117015"/>
            <a:ext cx="7125977" cy="600164"/>
          </a:xfrm>
          <a:prstGeom prst="rect">
            <a:avLst/>
          </a:prstGeom>
        </p:spPr>
        <p:txBody>
          <a:bodyPr lIns="0" tIns="0" rIns="0" bIns="0" rtlCol="0" anchor="t">
            <a:spAutoFit/>
          </a:bodyPr>
          <a:lstStyle/>
          <a:p>
            <a:pPr algn="ctr">
              <a:lnSpc>
                <a:spcPts val="3985"/>
              </a:lnSpc>
              <a:spcBef>
                <a:spcPct val="0"/>
              </a:spcBef>
            </a:pPr>
            <a:r>
              <a:rPr lang="es-ES" sz="6000" dirty="0">
                <a:solidFill>
                  <a:srgbClr val="136447"/>
                </a:solidFill>
                <a:latin typeface="Poppins Semi-Bold"/>
              </a:rPr>
              <a:t>8° Básico</a:t>
            </a:r>
            <a:endParaRPr lang="es-CL" sz="6000" dirty="0">
              <a:solidFill>
                <a:srgbClr val="136447"/>
              </a:solidFill>
              <a:latin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TextBox 4"/>
          <p:cNvSpPr txBox="1"/>
          <p:nvPr/>
        </p:nvSpPr>
        <p:spPr>
          <a:xfrm>
            <a:off x="990600" y="2186583"/>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Ahora</a:t>
            </a:r>
            <a:r>
              <a:rPr lang="es-ES" sz="3396" dirty="0">
                <a:solidFill>
                  <a:srgbClr val="2D2F3B"/>
                </a:solidFill>
                <a:latin typeface="Poppins Medium"/>
              </a:rPr>
              <a:t> que sabemos que existen diferentes tipos de célula, revisemos que es lo que las hace diferentes</a:t>
            </a:r>
            <a:r>
              <a:rPr lang="es-ES" sz="3396" u="none" strike="noStrike" dirty="0">
                <a:solidFill>
                  <a:srgbClr val="2D2F3B"/>
                </a:solidFill>
                <a:latin typeface="Poppins Medium"/>
              </a:rPr>
              <a:t>.</a:t>
            </a:r>
            <a:endParaRPr lang="es-CL" sz="3396" u="none" strike="noStrike" dirty="0">
              <a:solidFill>
                <a:srgbClr val="2D2F3B"/>
              </a:solidFill>
              <a:latin typeface="Poppins Medium"/>
            </a:endParaRPr>
          </a:p>
        </p:txBody>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15824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Identifiquemos</a:t>
            </a:r>
          </a:p>
        </p:txBody>
      </p:sp>
      <p:sp>
        <p:nvSpPr>
          <p:cNvPr id="10" name="TextBox 4">
            <a:extLst>
              <a:ext uri="{FF2B5EF4-FFF2-40B4-BE49-F238E27FC236}">
                <a16:creationId xmlns:a16="http://schemas.microsoft.com/office/drawing/2014/main" id="{4C98230C-20A6-3560-683A-E162554E3A66}"/>
              </a:ext>
            </a:extLst>
          </p:cNvPr>
          <p:cNvSpPr txBox="1"/>
          <p:nvPr/>
        </p:nvSpPr>
        <p:spPr>
          <a:xfrm>
            <a:off x="8839200" y="4830419"/>
            <a:ext cx="7763203" cy="2802177"/>
          </a:xfrm>
          <a:prstGeom prst="rect">
            <a:avLst/>
          </a:prstGeom>
        </p:spPr>
        <p:txBody>
          <a:bodyPr wrap="square" lIns="0" tIns="0" rIns="0" bIns="0" rtlCol="0" anchor="t">
            <a:spAutoFit/>
          </a:bodyPr>
          <a:lstStyle/>
          <a:p>
            <a:pPr marL="0" lvl="0" indent="0" algn="ctr">
              <a:lnSpc>
                <a:spcPts val="4415"/>
              </a:lnSpc>
              <a:spcBef>
                <a:spcPct val="0"/>
              </a:spcBef>
            </a:pPr>
            <a:r>
              <a:rPr lang="es-ES" sz="3396" dirty="0">
                <a:solidFill>
                  <a:srgbClr val="2D2F3B"/>
                </a:solidFill>
                <a:latin typeface="Poppins Medium"/>
              </a:rPr>
              <a:t>A simple vista ¿Qué forma tiene?, ¿Qué estructura podemos reconocer?, ¿Qué la hace diferentes de las otras vistas anteriormente?</a:t>
            </a:r>
            <a:endParaRPr lang="es-CL" sz="3396" u="none" strike="noStrike" dirty="0">
              <a:solidFill>
                <a:srgbClr val="2D2F3B"/>
              </a:solidFill>
              <a:latin typeface="Poppins Medium"/>
            </a:endParaRPr>
          </a:p>
        </p:txBody>
      </p:sp>
      <p:pic>
        <p:nvPicPr>
          <p:cNvPr id="6146" name="Picture 2" descr="Definición de Célula vegetal » Concepto en Definición ABC">
            <a:extLst>
              <a:ext uri="{FF2B5EF4-FFF2-40B4-BE49-F238E27FC236}">
                <a16:creationId xmlns:a16="http://schemas.microsoft.com/office/drawing/2014/main" id="{3113A951-1F5B-F42F-3558-37CA44295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237" y="3348842"/>
            <a:ext cx="7572176" cy="675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7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90600" y="2186583"/>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Esta célula tiene:</a:t>
            </a:r>
            <a:endParaRPr lang="es-CL" sz="3396" u="none" strike="noStrike" dirty="0">
              <a:solidFill>
                <a:srgbClr val="2D2F3B"/>
              </a:solidFill>
              <a:latin typeface="Poppins Medium"/>
            </a:endParaRPr>
          </a:p>
        </p:txBody>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15824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Formalicemos</a:t>
            </a:r>
          </a:p>
        </p:txBody>
      </p:sp>
      <p:pic>
        <p:nvPicPr>
          <p:cNvPr id="7170" name="Picture 2" descr="Las células">
            <a:extLst>
              <a:ext uri="{FF2B5EF4-FFF2-40B4-BE49-F238E27FC236}">
                <a16:creationId xmlns:a16="http://schemas.microsoft.com/office/drawing/2014/main" id="{DF64475D-DB9A-482D-2CED-5298D1FCA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287" y="2722331"/>
            <a:ext cx="10083426" cy="756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6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86106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Nombremos</a:t>
            </a:r>
          </a:p>
        </p:txBody>
      </p:sp>
      <p:pic>
        <p:nvPicPr>
          <p:cNvPr id="1026" name="Picture 2" descr="O que são plasmídeos? - Brasil Escola">
            <a:extLst>
              <a:ext uri="{FF2B5EF4-FFF2-40B4-BE49-F238E27FC236}">
                <a16:creationId xmlns:a16="http://schemas.microsoft.com/office/drawing/2014/main" id="{0A93C129-FD7D-348B-AA96-385ED5BE3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91" y="3405783"/>
            <a:ext cx="6380955" cy="47857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4C98230C-20A6-3560-683A-E162554E3A66}"/>
              </a:ext>
            </a:extLst>
          </p:cNvPr>
          <p:cNvSpPr txBox="1"/>
          <p:nvPr/>
        </p:nvSpPr>
        <p:spPr>
          <a:xfrm>
            <a:off x="1599837" y="2136535"/>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dirty="0">
                <a:solidFill>
                  <a:srgbClr val="2D2F3B"/>
                </a:solidFill>
                <a:latin typeface="Poppins Medium"/>
              </a:rPr>
              <a:t>Mira</a:t>
            </a:r>
            <a:r>
              <a:rPr lang="es-ES" sz="3396" u="none" strike="noStrike" dirty="0">
                <a:solidFill>
                  <a:srgbClr val="2D2F3B"/>
                </a:solidFill>
                <a:latin typeface="Poppins Medium"/>
              </a:rPr>
              <a:t> sus estructuras y encuentra cosas que las hagan similares y cosas que las hagan diferentes.</a:t>
            </a:r>
            <a:endParaRPr lang="es-CL" sz="3396" u="none" strike="noStrike" dirty="0">
              <a:solidFill>
                <a:srgbClr val="2D2F3B"/>
              </a:solidFill>
              <a:latin typeface="Poppins Medium"/>
            </a:endParaRPr>
          </a:p>
        </p:txBody>
      </p:sp>
      <p:pic>
        <p:nvPicPr>
          <p:cNvPr id="2050" name="Picture 2" descr="La Celula Eucariota La Celula Animal Y Vegetal Los Organulos ...">
            <a:extLst>
              <a:ext uri="{FF2B5EF4-FFF2-40B4-BE49-F238E27FC236}">
                <a16:creationId xmlns:a16="http://schemas.microsoft.com/office/drawing/2014/main" id="{5A5F5CA0-B9CD-618D-BE5F-44B2ED9A79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01" b="13999"/>
          <a:stretch/>
        </p:blipFill>
        <p:spPr bwMode="auto">
          <a:xfrm>
            <a:off x="6324600" y="3543300"/>
            <a:ext cx="10179844"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BDC8399A-EB69-E020-E376-7815503B7482}"/>
              </a:ext>
            </a:extLst>
          </p:cNvPr>
          <p:cNvSpPr txBox="1"/>
          <p:nvPr/>
        </p:nvSpPr>
        <p:spPr>
          <a:xfrm>
            <a:off x="1599837" y="8486424"/>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dirty="0">
                <a:solidFill>
                  <a:srgbClr val="2D2F3B"/>
                </a:solidFill>
                <a:latin typeface="Poppins Medium"/>
              </a:rPr>
              <a:t>¿Qué estructura en especifico hace que sean diferentes?</a:t>
            </a:r>
            <a:endParaRPr lang="es-CL" sz="3396" u="none" strike="noStrike" dirty="0">
              <a:solidFill>
                <a:srgbClr val="2D2F3B"/>
              </a:solidFill>
              <a:latin typeface="Poppins Medium"/>
            </a:endParaRPr>
          </a:p>
        </p:txBody>
      </p:sp>
    </p:spTree>
    <p:extLst>
      <p:ext uri="{BB962C8B-B14F-4D97-AF65-F5344CB8AC3E}">
        <p14:creationId xmlns:p14="http://schemas.microsoft.com/office/powerpoint/2010/main" val="305893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86106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Con / Sin</a:t>
            </a:r>
          </a:p>
        </p:txBody>
      </p:sp>
      <p:pic>
        <p:nvPicPr>
          <p:cNvPr id="1026" name="Picture 2" descr="O que são plasmídeos? - Brasil Escola">
            <a:extLst>
              <a:ext uri="{FF2B5EF4-FFF2-40B4-BE49-F238E27FC236}">
                <a16:creationId xmlns:a16="http://schemas.microsoft.com/office/drawing/2014/main" id="{0A93C129-FD7D-348B-AA96-385ED5BE3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36730"/>
            <a:ext cx="4608965" cy="34567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4C98230C-20A6-3560-683A-E162554E3A66}"/>
              </a:ext>
            </a:extLst>
          </p:cNvPr>
          <p:cNvSpPr txBox="1"/>
          <p:nvPr/>
        </p:nvSpPr>
        <p:spPr>
          <a:xfrm>
            <a:off x="1524000" y="2121208"/>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dirty="0">
                <a:solidFill>
                  <a:srgbClr val="2D2F3B"/>
                </a:solidFill>
                <a:latin typeface="Poppins Medium"/>
              </a:rPr>
              <a:t>Algunas células no tienen núcleo definido mientras que otras sí.</a:t>
            </a:r>
            <a:endParaRPr lang="es-CL" sz="3396" u="none" strike="noStrike" dirty="0">
              <a:solidFill>
                <a:srgbClr val="2D2F3B"/>
              </a:solidFill>
              <a:latin typeface="Poppins Medium"/>
            </a:endParaRPr>
          </a:p>
        </p:txBody>
      </p:sp>
      <p:pic>
        <p:nvPicPr>
          <p:cNvPr id="2050" name="Picture 2" descr="La Celula Eucariota La Celula Animal Y Vegetal Los Organulos ...">
            <a:extLst>
              <a:ext uri="{FF2B5EF4-FFF2-40B4-BE49-F238E27FC236}">
                <a16:creationId xmlns:a16="http://schemas.microsoft.com/office/drawing/2014/main" id="{5A5F5CA0-B9CD-618D-BE5F-44B2ED9A79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01" b="13999"/>
          <a:stretch/>
        </p:blipFill>
        <p:spPr bwMode="auto">
          <a:xfrm>
            <a:off x="9677400" y="4391024"/>
            <a:ext cx="8274844" cy="353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BDC8399A-EB69-E020-E376-7815503B7482}"/>
              </a:ext>
            </a:extLst>
          </p:cNvPr>
          <p:cNvSpPr txBox="1"/>
          <p:nvPr/>
        </p:nvSpPr>
        <p:spPr>
          <a:xfrm>
            <a:off x="152400" y="3278969"/>
            <a:ext cx="8458563" cy="545149"/>
          </a:xfrm>
          <a:prstGeom prst="rect">
            <a:avLst/>
          </a:prstGeom>
        </p:spPr>
        <p:txBody>
          <a:bodyPr wrap="square" lIns="0" tIns="0" rIns="0" bIns="0" rtlCol="0" anchor="t">
            <a:spAutoFit/>
          </a:bodyPr>
          <a:lstStyle/>
          <a:p>
            <a:pPr marL="0" lvl="0" indent="0" algn="ctr">
              <a:lnSpc>
                <a:spcPts val="4415"/>
              </a:lnSpc>
              <a:spcBef>
                <a:spcPct val="0"/>
              </a:spcBef>
            </a:pPr>
            <a:r>
              <a:rPr lang="es-ES" sz="3396" dirty="0">
                <a:solidFill>
                  <a:srgbClr val="2D2F3B"/>
                </a:solidFill>
                <a:latin typeface="Poppins Medium"/>
              </a:rPr>
              <a:t>Si no tienen núcleo definido se llaman</a:t>
            </a:r>
            <a:endParaRPr lang="es-CL" sz="3396" u="none" strike="noStrike" dirty="0">
              <a:solidFill>
                <a:srgbClr val="2D2F3B"/>
              </a:solidFill>
              <a:latin typeface="Poppins Medium"/>
            </a:endParaRPr>
          </a:p>
        </p:txBody>
      </p:sp>
      <p:sp>
        <p:nvSpPr>
          <p:cNvPr id="3" name="TextBox 4">
            <a:extLst>
              <a:ext uri="{FF2B5EF4-FFF2-40B4-BE49-F238E27FC236}">
                <a16:creationId xmlns:a16="http://schemas.microsoft.com/office/drawing/2014/main" id="{713D90DD-2F3F-9727-1724-4ABB70D11C11}"/>
              </a:ext>
            </a:extLst>
          </p:cNvPr>
          <p:cNvSpPr txBox="1"/>
          <p:nvPr/>
        </p:nvSpPr>
        <p:spPr>
          <a:xfrm>
            <a:off x="9493681" y="3275186"/>
            <a:ext cx="8458563" cy="1109406"/>
          </a:xfrm>
          <a:prstGeom prst="rect">
            <a:avLst/>
          </a:prstGeom>
        </p:spPr>
        <p:txBody>
          <a:bodyPr wrap="square" lIns="0" tIns="0" rIns="0" bIns="0" rtlCol="0" anchor="t">
            <a:spAutoFit/>
          </a:bodyPr>
          <a:lstStyle/>
          <a:p>
            <a:pPr marL="0" lvl="0" indent="0" algn="ctr">
              <a:lnSpc>
                <a:spcPts val="4415"/>
              </a:lnSpc>
              <a:spcBef>
                <a:spcPct val="0"/>
              </a:spcBef>
            </a:pPr>
            <a:r>
              <a:rPr lang="es-ES" sz="3396" dirty="0">
                <a:solidFill>
                  <a:srgbClr val="2D2F3B"/>
                </a:solidFill>
                <a:latin typeface="Poppins Medium"/>
              </a:rPr>
              <a:t>Cuando si tienen un núcleo definido se llaman</a:t>
            </a:r>
            <a:endParaRPr lang="es-CL" sz="3396" u="none" strike="noStrike" dirty="0">
              <a:solidFill>
                <a:srgbClr val="2D2F3B"/>
              </a:solidFill>
              <a:latin typeface="Poppins Medium"/>
            </a:endParaRPr>
          </a:p>
        </p:txBody>
      </p:sp>
      <p:sp>
        <p:nvSpPr>
          <p:cNvPr id="4" name="TextBox 4">
            <a:extLst>
              <a:ext uri="{FF2B5EF4-FFF2-40B4-BE49-F238E27FC236}">
                <a16:creationId xmlns:a16="http://schemas.microsoft.com/office/drawing/2014/main" id="{8FCF94C9-AC24-518D-7EF0-21F5EB626D5D}"/>
              </a:ext>
            </a:extLst>
          </p:cNvPr>
          <p:cNvSpPr txBox="1"/>
          <p:nvPr/>
        </p:nvSpPr>
        <p:spPr>
          <a:xfrm>
            <a:off x="-304800" y="7921624"/>
            <a:ext cx="8458563" cy="1109406"/>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Procarionte (pro = sin, </a:t>
            </a:r>
            <a:r>
              <a:rPr lang="es-ES" sz="3396" u="none" strike="noStrike" dirty="0" err="1">
                <a:solidFill>
                  <a:srgbClr val="2D2F3B"/>
                </a:solidFill>
                <a:latin typeface="Poppins Medium"/>
              </a:rPr>
              <a:t>carionte</a:t>
            </a:r>
            <a:r>
              <a:rPr lang="es-ES" sz="3396" u="none" strike="noStrike" dirty="0">
                <a:solidFill>
                  <a:srgbClr val="2D2F3B"/>
                </a:solidFill>
                <a:latin typeface="Poppins Medium"/>
              </a:rPr>
              <a:t> = núcleo)</a:t>
            </a:r>
            <a:endParaRPr lang="es-CL" sz="3396" u="none" strike="noStrike" dirty="0">
              <a:solidFill>
                <a:srgbClr val="2D2F3B"/>
              </a:solidFill>
              <a:latin typeface="Poppins Medium"/>
            </a:endParaRPr>
          </a:p>
        </p:txBody>
      </p:sp>
      <p:sp>
        <p:nvSpPr>
          <p:cNvPr id="5" name="TextBox 4">
            <a:extLst>
              <a:ext uri="{FF2B5EF4-FFF2-40B4-BE49-F238E27FC236}">
                <a16:creationId xmlns:a16="http://schemas.microsoft.com/office/drawing/2014/main" id="{802F94D4-CA19-5E26-DD74-F936BB65EF72}"/>
              </a:ext>
            </a:extLst>
          </p:cNvPr>
          <p:cNvSpPr txBox="1"/>
          <p:nvPr/>
        </p:nvSpPr>
        <p:spPr>
          <a:xfrm>
            <a:off x="9493681" y="8186470"/>
            <a:ext cx="8458563" cy="1109406"/>
          </a:xfrm>
          <a:prstGeom prst="rect">
            <a:avLst/>
          </a:prstGeom>
        </p:spPr>
        <p:txBody>
          <a:bodyPr wrap="square" lIns="0" tIns="0" rIns="0" bIns="0" rtlCol="0" anchor="t">
            <a:spAutoFit/>
          </a:bodyPr>
          <a:lstStyle/>
          <a:p>
            <a:pPr marL="0" lvl="0" indent="0" algn="ctr">
              <a:lnSpc>
                <a:spcPts val="4415"/>
              </a:lnSpc>
              <a:spcBef>
                <a:spcPct val="0"/>
              </a:spcBef>
            </a:pPr>
            <a:r>
              <a:rPr lang="es-ES" sz="3396" dirty="0">
                <a:solidFill>
                  <a:srgbClr val="2D2F3B"/>
                </a:solidFill>
                <a:latin typeface="Poppins Medium"/>
              </a:rPr>
              <a:t>Eucarionte (</a:t>
            </a:r>
            <a:r>
              <a:rPr lang="es-ES" sz="3396" dirty="0" err="1">
                <a:solidFill>
                  <a:srgbClr val="2D2F3B"/>
                </a:solidFill>
                <a:latin typeface="Poppins Medium"/>
              </a:rPr>
              <a:t>eu</a:t>
            </a:r>
            <a:r>
              <a:rPr lang="es-ES" sz="3396" dirty="0">
                <a:solidFill>
                  <a:srgbClr val="2D2F3B"/>
                </a:solidFill>
                <a:latin typeface="Poppins Medium"/>
              </a:rPr>
              <a:t> = tiene, </a:t>
            </a:r>
            <a:r>
              <a:rPr lang="es-ES" sz="3396" dirty="0" err="1">
                <a:solidFill>
                  <a:srgbClr val="2D2F3B"/>
                </a:solidFill>
                <a:latin typeface="Poppins Medium"/>
              </a:rPr>
              <a:t>carionte</a:t>
            </a:r>
            <a:r>
              <a:rPr lang="es-ES" sz="3396" dirty="0">
                <a:solidFill>
                  <a:srgbClr val="2D2F3B"/>
                </a:solidFill>
                <a:latin typeface="Poppins Medium"/>
              </a:rPr>
              <a:t> = núcleo)</a:t>
            </a:r>
            <a:endParaRPr lang="es-CL" sz="3396" u="none" strike="noStrike" dirty="0">
              <a:solidFill>
                <a:srgbClr val="2D2F3B"/>
              </a:solidFill>
              <a:latin typeface="Poppins Medium"/>
            </a:endParaRPr>
          </a:p>
        </p:txBody>
      </p:sp>
    </p:spTree>
    <p:extLst>
      <p:ext uri="{BB962C8B-B14F-4D97-AF65-F5344CB8AC3E}">
        <p14:creationId xmlns:p14="http://schemas.microsoft.com/office/powerpoint/2010/main" val="27814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60782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Pero, hay más de una</a:t>
            </a:r>
          </a:p>
        </p:txBody>
      </p:sp>
      <p:pic>
        <p:nvPicPr>
          <p:cNvPr id="2050" name="Picture 2" descr="La Celula Eucariota La Celula Animal Y Vegetal Los Organulos ...">
            <a:extLst>
              <a:ext uri="{FF2B5EF4-FFF2-40B4-BE49-F238E27FC236}">
                <a16:creationId xmlns:a16="http://schemas.microsoft.com/office/drawing/2014/main" id="{5A5F5CA0-B9CD-618D-BE5F-44B2ED9A79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001" r="51497" b="13999"/>
          <a:stretch/>
        </p:blipFill>
        <p:spPr bwMode="auto">
          <a:xfrm>
            <a:off x="1250156" y="4931237"/>
            <a:ext cx="4937522"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BDC8399A-EB69-E020-E376-7815503B7482}"/>
              </a:ext>
            </a:extLst>
          </p:cNvPr>
          <p:cNvSpPr txBox="1"/>
          <p:nvPr/>
        </p:nvSpPr>
        <p:spPr>
          <a:xfrm>
            <a:off x="1627546" y="3729245"/>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dirty="0">
                <a:solidFill>
                  <a:srgbClr val="2D2F3B"/>
                </a:solidFill>
                <a:latin typeface="Poppins Medium"/>
              </a:rPr>
              <a:t>¿Cuál es la diferencia principal de cada una?, ¿Qué función le da estas diferencias?</a:t>
            </a:r>
            <a:endParaRPr lang="es-CL" sz="3396" u="none" strike="noStrike" dirty="0">
              <a:solidFill>
                <a:srgbClr val="2D2F3B"/>
              </a:solidFill>
              <a:latin typeface="Poppins Medium"/>
            </a:endParaRPr>
          </a:p>
        </p:txBody>
      </p:sp>
      <p:pic>
        <p:nvPicPr>
          <p:cNvPr id="3" name="Picture 2" descr="La Celula Eucariota La Celula Animal Y Vegetal Los Organulos ...">
            <a:extLst>
              <a:ext uri="{FF2B5EF4-FFF2-40B4-BE49-F238E27FC236}">
                <a16:creationId xmlns:a16="http://schemas.microsoft.com/office/drawing/2014/main" id="{AD787B5D-97F8-A4B3-E557-8D9AC2B66F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403" t="22001" b="13999"/>
          <a:stretch/>
        </p:blipFill>
        <p:spPr bwMode="auto">
          <a:xfrm>
            <a:off x="11887200" y="4929753"/>
            <a:ext cx="5150644"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E23E1D35-FD12-1BEC-C85B-4449DBF98037}"/>
              </a:ext>
            </a:extLst>
          </p:cNvPr>
          <p:cNvSpPr txBox="1"/>
          <p:nvPr/>
        </p:nvSpPr>
        <p:spPr>
          <a:xfrm>
            <a:off x="1599837" y="2483553"/>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Cuando vemos las células eucariontes, vemos que hay más de una representada.</a:t>
            </a:r>
            <a:endParaRPr lang="es-CL" sz="3396" u="none" strike="noStrike" dirty="0">
              <a:solidFill>
                <a:srgbClr val="2D2F3B"/>
              </a:solidFill>
              <a:latin typeface="Poppins Medium"/>
            </a:endParaRPr>
          </a:p>
        </p:txBody>
      </p:sp>
    </p:spTree>
    <p:extLst>
      <p:ext uri="{BB962C8B-B14F-4D97-AF65-F5344CB8AC3E}">
        <p14:creationId xmlns:p14="http://schemas.microsoft.com/office/powerpoint/2010/main" val="185753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60782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Pero, hay más de una</a:t>
            </a:r>
          </a:p>
        </p:txBody>
      </p:sp>
      <p:sp>
        <p:nvSpPr>
          <p:cNvPr id="10" name="TextBox 4">
            <a:extLst>
              <a:ext uri="{FF2B5EF4-FFF2-40B4-BE49-F238E27FC236}">
                <a16:creationId xmlns:a16="http://schemas.microsoft.com/office/drawing/2014/main" id="{4C98230C-20A6-3560-683A-E162554E3A66}"/>
              </a:ext>
            </a:extLst>
          </p:cNvPr>
          <p:cNvSpPr txBox="1"/>
          <p:nvPr/>
        </p:nvSpPr>
        <p:spPr>
          <a:xfrm>
            <a:off x="1599837" y="2398810"/>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Bueno, considerando nuestras observaciones, podemos decir que existen</a:t>
            </a:r>
            <a:r>
              <a:rPr lang="es-ES" sz="3396" dirty="0">
                <a:solidFill>
                  <a:srgbClr val="2D2F3B"/>
                </a:solidFill>
                <a:latin typeface="Poppins Medium"/>
              </a:rPr>
              <a:t>:</a:t>
            </a:r>
            <a:endParaRPr lang="es-CL" sz="3396" u="none" strike="noStrike" dirty="0">
              <a:solidFill>
                <a:srgbClr val="2D2F3B"/>
              </a:solidFill>
              <a:latin typeface="Poppins Medium"/>
            </a:endParaRPr>
          </a:p>
        </p:txBody>
      </p:sp>
      <p:pic>
        <p:nvPicPr>
          <p:cNvPr id="2050" name="Picture 2" descr="La Celula Eucariota La Celula Animal Y Vegetal Los Organulos ...">
            <a:extLst>
              <a:ext uri="{FF2B5EF4-FFF2-40B4-BE49-F238E27FC236}">
                <a16:creationId xmlns:a16="http://schemas.microsoft.com/office/drawing/2014/main" id="{5A5F5CA0-B9CD-618D-BE5F-44B2ED9A79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001" r="51497" b="13999"/>
          <a:stretch/>
        </p:blipFill>
        <p:spPr bwMode="auto">
          <a:xfrm>
            <a:off x="1250156" y="4931237"/>
            <a:ext cx="4937522"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a Celula Eucariota La Celula Animal Y Vegetal Los Organulos ...">
            <a:extLst>
              <a:ext uri="{FF2B5EF4-FFF2-40B4-BE49-F238E27FC236}">
                <a16:creationId xmlns:a16="http://schemas.microsoft.com/office/drawing/2014/main" id="{AD787B5D-97F8-A4B3-E557-8D9AC2B66F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403" t="22001" b="13999"/>
          <a:stretch/>
        </p:blipFill>
        <p:spPr bwMode="auto">
          <a:xfrm>
            <a:off x="11887200" y="4929753"/>
            <a:ext cx="5150644"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60EF8E48-2CD8-CF3E-C9D7-CB7B52DAEDDA}"/>
              </a:ext>
            </a:extLst>
          </p:cNvPr>
          <p:cNvSpPr txBox="1"/>
          <p:nvPr/>
        </p:nvSpPr>
        <p:spPr>
          <a:xfrm>
            <a:off x="1508935" y="4023778"/>
            <a:ext cx="4419963" cy="545149"/>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Células animales.</a:t>
            </a:r>
            <a:endParaRPr lang="es-CL" sz="3396" u="none" strike="noStrike" dirty="0">
              <a:solidFill>
                <a:srgbClr val="2D2F3B"/>
              </a:solidFill>
              <a:latin typeface="Poppins Medium"/>
            </a:endParaRPr>
          </a:p>
        </p:txBody>
      </p:sp>
      <p:sp>
        <p:nvSpPr>
          <p:cNvPr id="5" name="TextBox 4">
            <a:extLst>
              <a:ext uri="{FF2B5EF4-FFF2-40B4-BE49-F238E27FC236}">
                <a16:creationId xmlns:a16="http://schemas.microsoft.com/office/drawing/2014/main" id="{043C2E6A-36BC-2453-E686-40AED54C6297}"/>
              </a:ext>
            </a:extLst>
          </p:cNvPr>
          <p:cNvSpPr txBox="1"/>
          <p:nvPr/>
        </p:nvSpPr>
        <p:spPr>
          <a:xfrm>
            <a:off x="12215930" y="4000522"/>
            <a:ext cx="4419963" cy="545149"/>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Células vegetal.</a:t>
            </a:r>
            <a:endParaRPr lang="es-CL" sz="3396" u="none" strike="noStrike" dirty="0">
              <a:solidFill>
                <a:srgbClr val="2D2F3B"/>
              </a:solidFill>
              <a:latin typeface="Poppins Medium"/>
            </a:endParaRPr>
          </a:p>
        </p:txBody>
      </p:sp>
    </p:spTree>
    <p:extLst>
      <p:ext uri="{BB962C8B-B14F-4D97-AF65-F5344CB8AC3E}">
        <p14:creationId xmlns:p14="http://schemas.microsoft.com/office/powerpoint/2010/main" val="173474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60782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Un poco de historia</a:t>
            </a:r>
          </a:p>
        </p:txBody>
      </p:sp>
      <p:sp>
        <p:nvSpPr>
          <p:cNvPr id="10" name="TextBox 4">
            <a:extLst>
              <a:ext uri="{FF2B5EF4-FFF2-40B4-BE49-F238E27FC236}">
                <a16:creationId xmlns:a16="http://schemas.microsoft.com/office/drawing/2014/main" id="{4C98230C-20A6-3560-683A-E162554E3A66}"/>
              </a:ext>
            </a:extLst>
          </p:cNvPr>
          <p:cNvSpPr txBox="1"/>
          <p:nvPr/>
        </p:nvSpPr>
        <p:spPr>
          <a:xfrm>
            <a:off x="990600" y="2264795"/>
            <a:ext cx="11125563" cy="7880491"/>
          </a:xfrm>
          <a:prstGeom prst="rect">
            <a:avLst/>
          </a:prstGeom>
        </p:spPr>
        <p:txBody>
          <a:bodyPr wrap="square" lIns="0" tIns="0" rIns="0" bIns="0" rtlCol="0" anchor="t">
            <a:spAutoFit/>
          </a:bodyPr>
          <a:lstStyle/>
          <a:p>
            <a:pPr marL="0" lvl="0" indent="0" algn="just">
              <a:lnSpc>
                <a:spcPts val="4415"/>
              </a:lnSpc>
              <a:spcBef>
                <a:spcPct val="0"/>
              </a:spcBef>
            </a:pPr>
            <a:r>
              <a:rPr lang="es-ES" sz="3396" u="none" strike="noStrike" dirty="0">
                <a:solidFill>
                  <a:srgbClr val="2D2F3B"/>
                </a:solidFill>
                <a:latin typeface="Poppins Medium"/>
              </a:rPr>
              <a:t>Lynn Margulis, una investigadora connotada por sus aportes a la ciencia. Ella propuso la teoría endosimbiótica, la cual nos habla del origen de las células eucariontes.</a:t>
            </a:r>
          </a:p>
          <a:p>
            <a:pPr marL="0" lvl="0" indent="0" algn="just">
              <a:lnSpc>
                <a:spcPts val="4415"/>
              </a:lnSpc>
              <a:spcBef>
                <a:spcPct val="0"/>
              </a:spcBef>
            </a:pPr>
            <a:r>
              <a:rPr lang="es-CL" sz="3396" dirty="0">
                <a:solidFill>
                  <a:srgbClr val="2D2F3B"/>
                </a:solidFill>
                <a:latin typeface="Poppins Medium"/>
              </a:rPr>
              <a:t>Esta teoría habla de una célula eucarionte primitiva, la cual tenia un núcleo en formación, está célula ingirió una célula procarionte pero no la elimino, sino que, decidió conservarla dentro de ella. De igual forma, esta célula empezó a reproducirse y en algún momento, ingirió otra célula procarionte. La primera célula ingerida se convirtió en lo que conocemos ahora como mitocondria y la segunda célula es ahora el cloroplasto.</a:t>
            </a:r>
            <a:endParaRPr lang="es-ES" sz="3396" dirty="0">
              <a:solidFill>
                <a:srgbClr val="2D2F3B"/>
              </a:solidFill>
              <a:latin typeface="Poppins Medium"/>
            </a:endParaRPr>
          </a:p>
        </p:txBody>
      </p:sp>
      <p:pic>
        <p:nvPicPr>
          <p:cNvPr id="8194" name="Picture 2" descr="Mujeres en la biología II: Lynn Margulis y la teoría endosimbiótica ...">
            <a:extLst>
              <a:ext uri="{FF2B5EF4-FFF2-40B4-BE49-F238E27FC236}">
                <a16:creationId xmlns:a16="http://schemas.microsoft.com/office/drawing/2014/main" id="{F6FD6D05-C570-EDEB-B988-6CFB9B90B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6508" y="2552700"/>
            <a:ext cx="4514850"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47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0451629" y="1039205"/>
            <a:ext cx="6807671" cy="1263312"/>
            <a:chOff x="0" y="0"/>
            <a:chExt cx="1792967" cy="332724"/>
          </a:xfrm>
        </p:grpSpPr>
        <p:sp>
          <p:nvSpPr>
            <p:cNvPr id="3" name="Freeform 3"/>
            <p:cNvSpPr/>
            <p:nvPr/>
          </p:nvSpPr>
          <p:spPr>
            <a:xfrm>
              <a:off x="0" y="0"/>
              <a:ext cx="1792967" cy="332724"/>
            </a:xfrm>
            <a:custGeom>
              <a:avLst/>
              <a:gdLst/>
              <a:ahLst/>
              <a:cxnLst/>
              <a:rect l="l" t="t" r="r" b="b"/>
              <a:pathLst>
                <a:path w="1792967" h="332724">
                  <a:moveTo>
                    <a:pt x="22745" y="0"/>
                  </a:moveTo>
                  <a:lnTo>
                    <a:pt x="1770222" y="0"/>
                  </a:lnTo>
                  <a:cubicBezTo>
                    <a:pt x="1782784" y="0"/>
                    <a:pt x="1792967" y="10183"/>
                    <a:pt x="1792967" y="22745"/>
                  </a:cubicBezTo>
                  <a:lnTo>
                    <a:pt x="1792967" y="309979"/>
                  </a:lnTo>
                  <a:cubicBezTo>
                    <a:pt x="1792967" y="316012"/>
                    <a:pt x="1790571" y="321797"/>
                    <a:pt x="1786305" y="326062"/>
                  </a:cubicBezTo>
                  <a:cubicBezTo>
                    <a:pt x="1782040" y="330328"/>
                    <a:pt x="1776255" y="332724"/>
                    <a:pt x="1770222" y="332724"/>
                  </a:cubicBezTo>
                  <a:lnTo>
                    <a:pt x="22745" y="332724"/>
                  </a:lnTo>
                  <a:cubicBezTo>
                    <a:pt x="10183" y="332724"/>
                    <a:pt x="0" y="322541"/>
                    <a:pt x="0" y="309979"/>
                  </a:cubicBezTo>
                  <a:lnTo>
                    <a:pt x="0" y="22745"/>
                  </a:lnTo>
                  <a:cubicBezTo>
                    <a:pt x="0" y="16712"/>
                    <a:pt x="2396" y="10927"/>
                    <a:pt x="6662" y="6662"/>
                  </a:cubicBezTo>
                  <a:cubicBezTo>
                    <a:pt x="10927" y="2396"/>
                    <a:pt x="16712" y="0"/>
                    <a:pt x="22745" y="0"/>
                  </a:cubicBezTo>
                  <a:close/>
                </a:path>
              </a:pathLst>
            </a:custGeom>
            <a:solidFill>
              <a:srgbClr val="F0F5DB"/>
            </a:solidFill>
          </p:spPr>
        </p:sp>
        <p:sp>
          <p:nvSpPr>
            <p:cNvPr id="4" name="TextBox 4"/>
            <p:cNvSpPr txBox="1"/>
            <p:nvPr/>
          </p:nvSpPr>
          <p:spPr>
            <a:xfrm>
              <a:off x="0" y="-57150"/>
              <a:ext cx="1792967" cy="38987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451567" y="7994988"/>
            <a:ext cx="6807671" cy="1263312"/>
            <a:chOff x="0" y="0"/>
            <a:chExt cx="1792967" cy="332724"/>
          </a:xfrm>
        </p:grpSpPr>
        <p:sp>
          <p:nvSpPr>
            <p:cNvPr id="6" name="Freeform 6"/>
            <p:cNvSpPr/>
            <p:nvPr/>
          </p:nvSpPr>
          <p:spPr>
            <a:xfrm>
              <a:off x="0" y="0"/>
              <a:ext cx="1792967" cy="332724"/>
            </a:xfrm>
            <a:custGeom>
              <a:avLst/>
              <a:gdLst/>
              <a:ahLst/>
              <a:cxnLst/>
              <a:rect l="l" t="t" r="r" b="b"/>
              <a:pathLst>
                <a:path w="1792967" h="332724">
                  <a:moveTo>
                    <a:pt x="22745" y="0"/>
                  </a:moveTo>
                  <a:lnTo>
                    <a:pt x="1770222" y="0"/>
                  </a:lnTo>
                  <a:cubicBezTo>
                    <a:pt x="1782784" y="0"/>
                    <a:pt x="1792967" y="10183"/>
                    <a:pt x="1792967" y="22745"/>
                  </a:cubicBezTo>
                  <a:lnTo>
                    <a:pt x="1792967" y="309979"/>
                  </a:lnTo>
                  <a:cubicBezTo>
                    <a:pt x="1792967" y="316012"/>
                    <a:pt x="1790571" y="321797"/>
                    <a:pt x="1786305" y="326062"/>
                  </a:cubicBezTo>
                  <a:cubicBezTo>
                    <a:pt x="1782040" y="330328"/>
                    <a:pt x="1776255" y="332724"/>
                    <a:pt x="1770222" y="332724"/>
                  </a:cubicBezTo>
                  <a:lnTo>
                    <a:pt x="22745" y="332724"/>
                  </a:lnTo>
                  <a:cubicBezTo>
                    <a:pt x="10183" y="332724"/>
                    <a:pt x="0" y="322541"/>
                    <a:pt x="0" y="309979"/>
                  </a:cubicBezTo>
                  <a:lnTo>
                    <a:pt x="0" y="22745"/>
                  </a:lnTo>
                  <a:cubicBezTo>
                    <a:pt x="0" y="16712"/>
                    <a:pt x="2396" y="10927"/>
                    <a:pt x="6662" y="6662"/>
                  </a:cubicBezTo>
                  <a:cubicBezTo>
                    <a:pt x="10927" y="2396"/>
                    <a:pt x="16712" y="0"/>
                    <a:pt x="22745" y="0"/>
                  </a:cubicBezTo>
                  <a:close/>
                </a:path>
              </a:pathLst>
            </a:custGeom>
            <a:solidFill>
              <a:srgbClr val="F0F5DB"/>
            </a:solidFill>
          </p:spPr>
        </p:sp>
        <p:sp>
          <p:nvSpPr>
            <p:cNvPr id="7" name="TextBox 7"/>
            <p:cNvSpPr txBox="1"/>
            <p:nvPr/>
          </p:nvSpPr>
          <p:spPr>
            <a:xfrm>
              <a:off x="0" y="-57150"/>
              <a:ext cx="1792967" cy="38987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451629" y="2778151"/>
            <a:ext cx="6807671" cy="1263312"/>
            <a:chOff x="0" y="0"/>
            <a:chExt cx="1792967" cy="332724"/>
          </a:xfrm>
        </p:grpSpPr>
        <p:sp>
          <p:nvSpPr>
            <p:cNvPr id="9" name="Freeform 9"/>
            <p:cNvSpPr/>
            <p:nvPr/>
          </p:nvSpPr>
          <p:spPr>
            <a:xfrm>
              <a:off x="0" y="0"/>
              <a:ext cx="1792967" cy="332724"/>
            </a:xfrm>
            <a:custGeom>
              <a:avLst/>
              <a:gdLst/>
              <a:ahLst/>
              <a:cxnLst/>
              <a:rect l="l" t="t" r="r" b="b"/>
              <a:pathLst>
                <a:path w="1792967" h="332724">
                  <a:moveTo>
                    <a:pt x="22745" y="0"/>
                  </a:moveTo>
                  <a:lnTo>
                    <a:pt x="1770222" y="0"/>
                  </a:lnTo>
                  <a:cubicBezTo>
                    <a:pt x="1782784" y="0"/>
                    <a:pt x="1792967" y="10183"/>
                    <a:pt x="1792967" y="22745"/>
                  </a:cubicBezTo>
                  <a:lnTo>
                    <a:pt x="1792967" y="309979"/>
                  </a:lnTo>
                  <a:cubicBezTo>
                    <a:pt x="1792967" y="316012"/>
                    <a:pt x="1790571" y="321797"/>
                    <a:pt x="1786305" y="326062"/>
                  </a:cubicBezTo>
                  <a:cubicBezTo>
                    <a:pt x="1782040" y="330328"/>
                    <a:pt x="1776255" y="332724"/>
                    <a:pt x="1770222" y="332724"/>
                  </a:cubicBezTo>
                  <a:lnTo>
                    <a:pt x="22745" y="332724"/>
                  </a:lnTo>
                  <a:cubicBezTo>
                    <a:pt x="10183" y="332724"/>
                    <a:pt x="0" y="322541"/>
                    <a:pt x="0" y="309979"/>
                  </a:cubicBezTo>
                  <a:lnTo>
                    <a:pt x="0" y="22745"/>
                  </a:lnTo>
                  <a:cubicBezTo>
                    <a:pt x="0" y="16712"/>
                    <a:pt x="2396" y="10927"/>
                    <a:pt x="6662" y="6662"/>
                  </a:cubicBezTo>
                  <a:cubicBezTo>
                    <a:pt x="10927" y="2396"/>
                    <a:pt x="16712" y="0"/>
                    <a:pt x="22745" y="0"/>
                  </a:cubicBezTo>
                  <a:close/>
                </a:path>
              </a:pathLst>
            </a:custGeom>
            <a:solidFill>
              <a:srgbClr val="F0F5DB"/>
            </a:solidFill>
          </p:spPr>
        </p:sp>
        <p:sp>
          <p:nvSpPr>
            <p:cNvPr id="10" name="TextBox 10"/>
            <p:cNvSpPr txBox="1"/>
            <p:nvPr/>
          </p:nvSpPr>
          <p:spPr>
            <a:xfrm>
              <a:off x="0" y="-57150"/>
              <a:ext cx="1792967" cy="38987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0964077" y="2927602"/>
            <a:ext cx="1433582" cy="964410"/>
          </a:xfrm>
          <a:custGeom>
            <a:avLst/>
            <a:gdLst/>
            <a:ahLst/>
            <a:cxnLst/>
            <a:rect l="l" t="t" r="r" b="b"/>
            <a:pathLst>
              <a:path w="1433582" h="964410">
                <a:moveTo>
                  <a:pt x="0" y="0"/>
                </a:moveTo>
                <a:lnTo>
                  <a:pt x="1433583" y="0"/>
                </a:lnTo>
                <a:lnTo>
                  <a:pt x="1433583" y="964410"/>
                </a:lnTo>
                <a:lnTo>
                  <a:pt x="0" y="964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a:off x="10451567" y="4517097"/>
            <a:ext cx="6807671" cy="1263312"/>
            <a:chOff x="0" y="0"/>
            <a:chExt cx="1792967" cy="332724"/>
          </a:xfrm>
        </p:grpSpPr>
        <p:sp>
          <p:nvSpPr>
            <p:cNvPr id="13" name="Freeform 13"/>
            <p:cNvSpPr/>
            <p:nvPr/>
          </p:nvSpPr>
          <p:spPr>
            <a:xfrm>
              <a:off x="0" y="0"/>
              <a:ext cx="1792967" cy="332724"/>
            </a:xfrm>
            <a:custGeom>
              <a:avLst/>
              <a:gdLst/>
              <a:ahLst/>
              <a:cxnLst/>
              <a:rect l="l" t="t" r="r" b="b"/>
              <a:pathLst>
                <a:path w="1792967" h="332724">
                  <a:moveTo>
                    <a:pt x="22745" y="0"/>
                  </a:moveTo>
                  <a:lnTo>
                    <a:pt x="1770222" y="0"/>
                  </a:lnTo>
                  <a:cubicBezTo>
                    <a:pt x="1782784" y="0"/>
                    <a:pt x="1792967" y="10183"/>
                    <a:pt x="1792967" y="22745"/>
                  </a:cubicBezTo>
                  <a:lnTo>
                    <a:pt x="1792967" y="309979"/>
                  </a:lnTo>
                  <a:cubicBezTo>
                    <a:pt x="1792967" y="316012"/>
                    <a:pt x="1790571" y="321797"/>
                    <a:pt x="1786305" y="326062"/>
                  </a:cubicBezTo>
                  <a:cubicBezTo>
                    <a:pt x="1782040" y="330328"/>
                    <a:pt x="1776255" y="332724"/>
                    <a:pt x="1770222" y="332724"/>
                  </a:cubicBezTo>
                  <a:lnTo>
                    <a:pt x="22745" y="332724"/>
                  </a:lnTo>
                  <a:cubicBezTo>
                    <a:pt x="10183" y="332724"/>
                    <a:pt x="0" y="322541"/>
                    <a:pt x="0" y="309979"/>
                  </a:cubicBezTo>
                  <a:lnTo>
                    <a:pt x="0" y="22745"/>
                  </a:lnTo>
                  <a:cubicBezTo>
                    <a:pt x="0" y="16712"/>
                    <a:pt x="2396" y="10927"/>
                    <a:pt x="6662" y="6662"/>
                  </a:cubicBezTo>
                  <a:cubicBezTo>
                    <a:pt x="10927" y="2396"/>
                    <a:pt x="16712" y="0"/>
                    <a:pt x="22745" y="0"/>
                  </a:cubicBezTo>
                  <a:close/>
                </a:path>
              </a:pathLst>
            </a:custGeom>
            <a:solidFill>
              <a:srgbClr val="F0F5DB"/>
            </a:solidFill>
          </p:spPr>
        </p:sp>
        <p:sp>
          <p:nvSpPr>
            <p:cNvPr id="14" name="TextBox 14"/>
            <p:cNvSpPr txBox="1"/>
            <p:nvPr/>
          </p:nvSpPr>
          <p:spPr>
            <a:xfrm>
              <a:off x="0" y="-57150"/>
              <a:ext cx="1792967" cy="389874"/>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1088482" y="4577907"/>
            <a:ext cx="1184773" cy="1141691"/>
          </a:xfrm>
          <a:custGeom>
            <a:avLst/>
            <a:gdLst/>
            <a:ahLst/>
            <a:cxnLst/>
            <a:rect l="l" t="t" r="r" b="b"/>
            <a:pathLst>
              <a:path w="1184773" h="1141691">
                <a:moveTo>
                  <a:pt x="0" y="0"/>
                </a:moveTo>
                <a:lnTo>
                  <a:pt x="1184773" y="0"/>
                </a:lnTo>
                <a:lnTo>
                  <a:pt x="1184773" y="1141691"/>
                </a:lnTo>
                <a:lnTo>
                  <a:pt x="0" y="11416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6" name="Group 16"/>
          <p:cNvGrpSpPr/>
          <p:nvPr/>
        </p:nvGrpSpPr>
        <p:grpSpPr>
          <a:xfrm>
            <a:off x="10451567" y="6256043"/>
            <a:ext cx="6807671" cy="1263312"/>
            <a:chOff x="0" y="0"/>
            <a:chExt cx="1792967" cy="332724"/>
          </a:xfrm>
        </p:grpSpPr>
        <p:sp>
          <p:nvSpPr>
            <p:cNvPr id="17" name="Freeform 17"/>
            <p:cNvSpPr/>
            <p:nvPr/>
          </p:nvSpPr>
          <p:spPr>
            <a:xfrm>
              <a:off x="0" y="0"/>
              <a:ext cx="1792967" cy="332724"/>
            </a:xfrm>
            <a:custGeom>
              <a:avLst/>
              <a:gdLst/>
              <a:ahLst/>
              <a:cxnLst/>
              <a:rect l="l" t="t" r="r" b="b"/>
              <a:pathLst>
                <a:path w="1792967" h="332724">
                  <a:moveTo>
                    <a:pt x="22745" y="0"/>
                  </a:moveTo>
                  <a:lnTo>
                    <a:pt x="1770222" y="0"/>
                  </a:lnTo>
                  <a:cubicBezTo>
                    <a:pt x="1782784" y="0"/>
                    <a:pt x="1792967" y="10183"/>
                    <a:pt x="1792967" y="22745"/>
                  </a:cubicBezTo>
                  <a:lnTo>
                    <a:pt x="1792967" y="309979"/>
                  </a:lnTo>
                  <a:cubicBezTo>
                    <a:pt x="1792967" y="316012"/>
                    <a:pt x="1790571" y="321797"/>
                    <a:pt x="1786305" y="326062"/>
                  </a:cubicBezTo>
                  <a:cubicBezTo>
                    <a:pt x="1782040" y="330328"/>
                    <a:pt x="1776255" y="332724"/>
                    <a:pt x="1770222" y="332724"/>
                  </a:cubicBezTo>
                  <a:lnTo>
                    <a:pt x="22745" y="332724"/>
                  </a:lnTo>
                  <a:cubicBezTo>
                    <a:pt x="10183" y="332724"/>
                    <a:pt x="0" y="322541"/>
                    <a:pt x="0" y="309979"/>
                  </a:cubicBezTo>
                  <a:lnTo>
                    <a:pt x="0" y="22745"/>
                  </a:lnTo>
                  <a:cubicBezTo>
                    <a:pt x="0" y="16712"/>
                    <a:pt x="2396" y="10927"/>
                    <a:pt x="6662" y="6662"/>
                  </a:cubicBezTo>
                  <a:cubicBezTo>
                    <a:pt x="10927" y="2396"/>
                    <a:pt x="16712" y="0"/>
                    <a:pt x="22745" y="0"/>
                  </a:cubicBezTo>
                  <a:close/>
                </a:path>
              </a:pathLst>
            </a:custGeom>
            <a:solidFill>
              <a:srgbClr val="F0F5DB"/>
            </a:solidFill>
          </p:spPr>
        </p:sp>
        <p:sp>
          <p:nvSpPr>
            <p:cNvPr id="18" name="TextBox 18"/>
            <p:cNvSpPr txBox="1"/>
            <p:nvPr/>
          </p:nvSpPr>
          <p:spPr>
            <a:xfrm>
              <a:off x="0" y="-57150"/>
              <a:ext cx="1792967" cy="389874"/>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3188891" y="3194893"/>
            <a:ext cx="3791396" cy="675640"/>
          </a:xfrm>
          <a:prstGeom prst="rect">
            <a:avLst/>
          </a:prstGeom>
        </p:spPr>
        <p:txBody>
          <a:bodyPr lIns="0" tIns="0" rIns="0" bIns="0" rtlCol="0" anchor="t">
            <a:spAutoFit/>
          </a:bodyPr>
          <a:lstStyle/>
          <a:p>
            <a:pPr algn="ctr">
              <a:lnSpc>
                <a:spcPts val="2659"/>
              </a:lnSpc>
              <a:spcBef>
                <a:spcPct val="0"/>
              </a:spcBef>
            </a:pPr>
            <a:r>
              <a:rPr lang="en-US" sz="1899">
                <a:solidFill>
                  <a:srgbClr val="136447"/>
                </a:solidFill>
                <a:latin typeface="Poppins"/>
              </a:rPr>
              <a:t>Pared celular de celulosa; cloroplastos y vacuolas</a:t>
            </a:r>
          </a:p>
        </p:txBody>
      </p:sp>
      <p:sp>
        <p:nvSpPr>
          <p:cNvPr id="20" name="TextBox 20"/>
          <p:cNvSpPr txBox="1"/>
          <p:nvPr/>
        </p:nvSpPr>
        <p:spPr>
          <a:xfrm>
            <a:off x="13188891" y="2891931"/>
            <a:ext cx="3791396" cy="342265"/>
          </a:xfrm>
          <a:prstGeom prst="rect">
            <a:avLst/>
          </a:prstGeom>
        </p:spPr>
        <p:txBody>
          <a:bodyPr lIns="0" tIns="0" rIns="0" bIns="0" rtlCol="0" anchor="t">
            <a:spAutoFit/>
          </a:bodyPr>
          <a:lstStyle/>
          <a:p>
            <a:pPr algn="ctr">
              <a:lnSpc>
                <a:spcPts val="2659"/>
              </a:lnSpc>
              <a:spcBef>
                <a:spcPct val="0"/>
              </a:spcBef>
            </a:pPr>
            <a:r>
              <a:rPr lang="en-US" sz="1899">
                <a:solidFill>
                  <a:srgbClr val="136447"/>
                </a:solidFill>
                <a:latin typeface="Poppins Bold"/>
              </a:rPr>
              <a:t>Vegetal</a:t>
            </a:r>
          </a:p>
        </p:txBody>
      </p:sp>
      <p:sp>
        <p:nvSpPr>
          <p:cNvPr id="21" name="Freeform 21"/>
          <p:cNvSpPr/>
          <p:nvPr/>
        </p:nvSpPr>
        <p:spPr>
          <a:xfrm>
            <a:off x="10689686" y="1184281"/>
            <a:ext cx="1982366" cy="973162"/>
          </a:xfrm>
          <a:custGeom>
            <a:avLst/>
            <a:gdLst/>
            <a:ahLst/>
            <a:cxnLst/>
            <a:rect l="l" t="t" r="r" b="b"/>
            <a:pathLst>
              <a:path w="1982366" h="973162">
                <a:moveTo>
                  <a:pt x="0" y="0"/>
                </a:moveTo>
                <a:lnTo>
                  <a:pt x="1982366" y="0"/>
                </a:lnTo>
                <a:lnTo>
                  <a:pt x="1982366" y="973161"/>
                </a:lnTo>
                <a:lnTo>
                  <a:pt x="0" y="9731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a:off x="10689686" y="8060769"/>
            <a:ext cx="1982366" cy="1131751"/>
          </a:xfrm>
          <a:custGeom>
            <a:avLst/>
            <a:gdLst/>
            <a:ahLst/>
            <a:cxnLst/>
            <a:rect l="l" t="t" r="r" b="b"/>
            <a:pathLst>
              <a:path w="1982366" h="1131751">
                <a:moveTo>
                  <a:pt x="0" y="0"/>
                </a:moveTo>
                <a:lnTo>
                  <a:pt x="1982366" y="0"/>
                </a:lnTo>
                <a:lnTo>
                  <a:pt x="1982366" y="1131751"/>
                </a:lnTo>
                <a:lnTo>
                  <a:pt x="0" y="11317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a:off x="10753789" y="8097366"/>
            <a:ext cx="1854160" cy="1058557"/>
          </a:xfrm>
          <a:custGeom>
            <a:avLst/>
            <a:gdLst/>
            <a:ahLst/>
            <a:cxnLst/>
            <a:rect l="l" t="t" r="r" b="b"/>
            <a:pathLst>
              <a:path w="1854160" h="1058557">
                <a:moveTo>
                  <a:pt x="0" y="0"/>
                </a:moveTo>
                <a:lnTo>
                  <a:pt x="1854159" y="0"/>
                </a:lnTo>
                <a:lnTo>
                  <a:pt x="1854159" y="1058557"/>
                </a:lnTo>
                <a:lnTo>
                  <a:pt x="0" y="10585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Freeform 24"/>
          <p:cNvSpPr/>
          <p:nvPr/>
        </p:nvSpPr>
        <p:spPr>
          <a:xfrm>
            <a:off x="10753789" y="8097366"/>
            <a:ext cx="927080" cy="893368"/>
          </a:xfrm>
          <a:custGeom>
            <a:avLst/>
            <a:gdLst/>
            <a:ahLst/>
            <a:cxnLst/>
            <a:rect l="l" t="t" r="r" b="b"/>
            <a:pathLst>
              <a:path w="927080" h="893368">
                <a:moveTo>
                  <a:pt x="0" y="0"/>
                </a:moveTo>
                <a:lnTo>
                  <a:pt x="927080" y="0"/>
                </a:lnTo>
                <a:lnTo>
                  <a:pt x="927080" y="893368"/>
                </a:lnTo>
                <a:lnTo>
                  <a:pt x="0" y="8933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 name="Freeform 25"/>
          <p:cNvSpPr/>
          <p:nvPr/>
        </p:nvSpPr>
        <p:spPr>
          <a:xfrm>
            <a:off x="11625796" y="8179960"/>
            <a:ext cx="927080" cy="893368"/>
          </a:xfrm>
          <a:custGeom>
            <a:avLst/>
            <a:gdLst/>
            <a:ahLst/>
            <a:cxnLst/>
            <a:rect l="l" t="t" r="r" b="b"/>
            <a:pathLst>
              <a:path w="927080" h="893368">
                <a:moveTo>
                  <a:pt x="0" y="0"/>
                </a:moveTo>
                <a:lnTo>
                  <a:pt x="927080" y="0"/>
                </a:lnTo>
                <a:lnTo>
                  <a:pt x="927080" y="893368"/>
                </a:lnTo>
                <a:lnTo>
                  <a:pt x="0" y="8933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Freeform 26"/>
          <p:cNvSpPr/>
          <p:nvPr/>
        </p:nvSpPr>
        <p:spPr>
          <a:xfrm rot="5400000">
            <a:off x="11290727" y="8591747"/>
            <a:ext cx="776892" cy="67978"/>
          </a:xfrm>
          <a:custGeom>
            <a:avLst/>
            <a:gdLst/>
            <a:ahLst/>
            <a:cxnLst/>
            <a:rect l="l" t="t" r="r" b="b"/>
            <a:pathLst>
              <a:path w="776892" h="67978">
                <a:moveTo>
                  <a:pt x="0" y="0"/>
                </a:moveTo>
                <a:lnTo>
                  <a:pt x="776892" y="0"/>
                </a:lnTo>
                <a:lnTo>
                  <a:pt x="776892" y="67978"/>
                </a:lnTo>
                <a:lnTo>
                  <a:pt x="0" y="679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7" name="AutoShape 27"/>
          <p:cNvSpPr/>
          <p:nvPr/>
        </p:nvSpPr>
        <p:spPr>
          <a:xfrm flipV="1">
            <a:off x="8673256" y="3409807"/>
            <a:ext cx="1778372" cy="2578599"/>
          </a:xfrm>
          <a:prstGeom prst="line">
            <a:avLst/>
          </a:prstGeom>
          <a:ln w="47625" cap="flat">
            <a:solidFill>
              <a:srgbClr val="B9CF4F"/>
            </a:solidFill>
            <a:prstDash val="solid"/>
            <a:headEnd type="none" w="sm" len="sm"/>
            <a:tailEnd type="arrow" w="med" len="sm"/>
          </a:ln>
        </p:spPr>
      </p:sp>
      <p:sp>
        <p:nvSpPr>
          <p:cNvPr id="28" name="AutoShape 28"/>
          <p:cNvSpPr/>
          <p:nvPr/>
        </p:nvSpPr>
        <p:spPr>
          <a:xfrm flipV="1">
            <a:off x="8673256" y="5148753"/>
            <a:ext cx="1778311" cy="839653"/>
          </a:xfrm>
          <a:prstGeom prst="line">
            <a:avLst/>
          </a:prstGeom>
          <a:ln w="47625" cap="flat">
            <a:solidFill>
              <a:srgbClr val="B9CF4F"/>
            </a:solidFill>
            <a:prstDash val="solid"/>
            <a:headEnd type="none" w="sm" len="sm"/>
            <a:tailEnd type="arrow" w="med" len="sm"/>
          </a:ln>
        </p:spPr>
      </p:sp>
      <p:sp>
        <p:nvSpPr>
          <p:cNvPr id="29" name="AutoShape 29"/>
          <p:cNvSpPr/>
          <p:nvPr/>
        </p:nvSpPr>
        <p:spPr>
          <a:xfrm>
            <a:off x="8673256" y="5988406"/>
            <a:ext cx="1778311" cy="899293"/>
          </a:xfrm>
          <a:prstGeom prst="line">
            <a:avLst/>
          </a:prstGeom>
          <a:ln w="47625" cap="flat">
            <a:solidFill>
              <a:srgbClr val="B9CF4F"/>
            </a:solidFill>
            <a:prstDash val="solid"/>
            <a:headEnd type="none" w="sm" len="sm"/>
            <a:tailEnd type="arrow" w="med" len="sm"/>
          </a:ln>
        </p:spPr>
      </p:sp>
      <p:sp>
        <p:nvSpPr>
          <p:cNvPr id="30" name="AutoShape 30"/>
          <p:cNvSpPr/>
          <p:nvPr/>
        </p:nvSpPr>
        <p:spPr>
          <a:xfrm>
            <a:off x="8673256" y="5988406"/>
            <a:ext cx="1778311" cy="2638238"/>
          </a:xfrm>
          <a:prstGeom prst="line">
            <a:avLst/>
          </a:prstGeom>
          <a:ln w="47625" cap="flat">
            <a:solidFill>
              <a:srgbClr val="B9CF4F"/>
            </a:solidFill>
            <a:prstDash val="solid"/>
            <a:headEnd type="none" w="sm" len="sm"/>
            <a:tailEnd type="arrow" w="med" len="sm"/>
          </a:ln>
        </p:spPr>
      </p:sp>
      <p:sp>
        <p:nvSpPr>
          <p:cNvPr id="31" name="AutoShape 31"/>
          <p:cNvSpPr/>
          <p:nvPr/>
        </p:nvSpPr>
        <p:spPr>
          <a:xfrm flipV="1">
            <a:off x="4348861" y="1689017"/>
            <a:ext cx="1238402" cy="2149673"/>
          </a:xfrm>
          <a:prstGeom prst="line">
            <a:avLst/>
          </a:prstGeom>
          <a:ln w="47625" cap="flat">
            <a:solidFill>
              <a:srgbClr val="136447"/>
            </a:solidFill>
            <a:prstDash val="solid"/>
            <a:headEnd type="none" w="sm" len="sm"/>
            <a:tailEnd type="none" w="sm" len="sm"/>
          </a:ln>
        </p:spPr>
      </p:sp>
      <p:sp>
        <p:nvSpPr>
          <p:cNvPr id="32" name="TextBox 32"/>
          <p:cNvSpPr txBox="1"/>
          <p:nvPr/>
        </p:nvSpPr>
        <p:spPr>
          <a:xfrm>
            <a:off x="1028700" y="3098362"/>
            <a:ext cx="3320161" cy="1488484"/>
          </a:xfrm>
          <a:prstGeom prst="rect">
            <a:avLst/>
          </a:prstGeom>
        </p:spPr>
        <p:txBody>
          <a:bodyPr wrap="square" lIns="0" tIns="0" rIns="0" bIns="0" rtlCol="0" anchor="t">
            <a:spAutoFit/>
          </a:bodyPr>
          <a:lstStyle/>
          <a:p>
            <a:pPr marL="0" lvl="0" indent="0" algn="ctr">
              <a:lnSpc>
                <a:spcPts val="5829"/>
              </a:lnSpc>
              <a:spcBef>
                <a:spcPct val="0"/>
              </a:spcBef>
            </a:pPr>
            <a:r>
              <a:rPr lang="es-CL" sz="4857" spc="364">
                <a:solidFill>
                  <a:srgbClr val="136447"/>
                </a:solidFill>
                <a:latin typeface="Wedges"/>
              </a:rPr>
              <a:t>Tipos de células</a:t>
            </a:r>
          </a:p>
        </p:txBody>
      </p:sp>
      <p:grpSp>
        <p:nvGrpSpPr>
          <p:cNvPr id="33" name="Group 33"/>
          <p:cNvGrpSpPr/>
          <p:nvPr/>
        </p:nvGrpSpPr>
        <p:grpSpPr>
          <a:xfrm rot="-40450">
            <a:off x="5587156" y="1057319"/>
            <a:ext cx="3086100" cy="1227085"/>
            <a:chOff x="0" y="0"/>
            <a:chExt cx="812800" cy="323183"/>
          </a:xfrm>
        </p:grpSpPr>
        <p:sp>
          <p:nvSpPr>
            <p:cNvPr id="34" name="Freeform 34"/>
            <p:cNvSpPr/>
            <p:nvPr/>
          </p:nvSpPr>
          <p:spPr>
            <a:xfrm>
              <a:off x="0" y="0"/>
              <a:ext cx="812800" cy="323183"/>
            </a:xfrm>
            <a:custGeom>
              <a:avLst/>
              <a:gdLst/>
              <a:ahLst/>
              <a:cxnLst/>
              <a:rect l="l" t="t" r="r" b="b"/>
              <a:pathLst>
                <a:path w="812800" h="323183">
                  <a:moveTo>
                    <a:pt x="50173" y="0"/>
                  </a:moveTo>
                  <a:lnTo>
                    <a:pt x="762627" y="0"/>
                  </a:lnTo>
                  <a:cubicBezTo>
                    <a:pt x="775934" y="0"/>
                    <a:pt x="788695" y="5286"/>
                    <a:pt x="798105" y="14695"/>
                  </a:cubicBezTo>
                  <a:cubicBezTo>
                    <a:pt x="807514" y="24105"/>
                    <a:pt x="812800" y="36866"/>
                    <a:pt x="812800" y="50173"/>
                  </a:cubicBezTo>
                  <a:lnTo>
                    <a:pt x="812800" y="273010"/>
                  </a:lnTo>
                  <a:cubicBezTo>
                    <a:pt x="812800" y="286317"/>
                    <a:pt x="807514" y="299078"/>
                    <a:pt x="798105" y="308488"/>
                  </a:cubicBezTo>
                  <a:cubicBezTo>
                    <a:pt x="788695" y="317897"/>
                    <a:pt x="775934" y="323183"/>
                    <a:pt x="762627" y="323183"/>
                  </a:cubicBezTo>
                  <a:lnTo>
                    <a:pt x="50173" y="323183"/>
                  </a:lnTo>
                  <a:cubicBezTo>
                    <a:pt x="36866" y="323183"/>
                    <a:pt x="24105" y="317897"/>
                    <a:pt x="14695" y="308488"/>
                  </a:cubicBezTo>
                  <a:cubicBezTo>
                    <a:pt x="5286" y="299078"/>
                    <a:pt x="0" y="286317"/>
                    <a:pt x="0" y="273010"/>
                  </a:cubicBezTo>
                  <a:lnTo>
                    <a:pt x="0" y="50173"/>
                  </a:lnTo>
                  <a:cubicBezTo>
                    <a:pt x="0" y="36866"/>
                    <a:pt x="5286" y="24105"/>
                    <a:pt x="14695" y="14695"/>
                  </a:cubicBezTo>
                  <a:cubicBezTo>
                    <a:pt x="24105" y="5286"/>
                    <a:pt x="36866" y="0"/>
                    <a:pt x="50173" y="0"/>
                  </a:cubicBezTo>
                  <a:close/>
                </a:path>
              </a:pathLst>
            </a:custGeom>
            <a:solidFill>
              <a:srgbClr val="DFE9E5"/>
            </a:solidFill>
            <a:ln cap="sq">
              <a:noFill/>
              <a:prstDash val="solid"/>
              <a:miter/>
            </a:ln>
          </p:spPr>
        </p:sp>
        <p:sp>
          <p:nvSpPr>
            <p:cNvPr id="35" name="TextBox 35"/>
            <p:cNvSpPr txBox="1"/>
            <p:nvPr/>
          </p:nvSpPr>
          <p:spPr>
            <a:xfrm>
              <a:off x="0" y="-57150"/>
              <a:ext cx="812800" cy="380333"/>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6" name="Group 36"/>
          <p:cNvGrpSpPr/>
          <p:nvPr/>
        </p:nvGrpSpPr>
        <p:grpSpPr>
          <a:xfrm>
            <a:off x="5587156" y="5374863"/>
            <a:ext cx="3086100" cy="1227085"/>
            <a:chOff x="0" y="0"/>
            <a:chExt cx="812800" cy="323183"/>
          </a:xfrm>
        </p:grpSpPr>
        <p:sp>
          <p:nvSpPr>
            <p:cNvPr id="37" name="Freeform 37"/>
            <p:cNvSpPr/>
            <p:nvPr/>
          </p:nvSpPr>
          <p:spPr>
            <a:xfrm>
              <a:off x="0" y="0"/>
              <a:ext cx="812800" cy="323183"/>
            </a:xfrm>
            <a:custGeom>
              <a:avLst/>
              <a:gdLst/>
              <a:ahLst/>
              <a:cxnLst/>
              <a:rect l="l" t="t" r="r" b="b"/>
              <a:pathLst>
                <a:path w="812800" h="323183">
                  <a:moveTo>
                    <a:pt x="50173" y="0"/>
                  </a:moveTo>
                  <a:lnTo>
                    <a:pt x="762627" y="0"/>
                  </a:lnTo>
                  <a:cubicBezTo>
                    <a:pt x="775934" y="0"/>
                    <a:pt x="788695" y="5286"/>
                    <a:pt x="798105" y="14695"/>
                  </a:cubicBezTo>
                  <a:cubicBezTo>
                    <a:pt x="807514" y="24105"/>
                    <a:pt x="812800" y="36866"/>
                    <a:pt x="812800" y="50173"/>
                  </a:cubicBezTo>
                  <a:lnTo>
                    <a:pt x="812800" y="273010"/>
                  </a:lnTo>
                  <a:cubicBezTo>
                    <a:pt x="812800" y="286317"/>
                    <a:pt x="807514" y="299078"/>
                    <a:pt x="798105" y="308488"/>
                  </a:cubicBezTo>
                  <a:cubicBezTo>
                    <a:pt x="788695" y="317897"/>
                    <a:pt x="775934" y="323183"/>
                    <a:pt x="762627" y="323183"/>
                  </a:cubicBezTo>
                  <a:lnTo>
                    <a:pt x="50173" y="323183"/>
                  </a:lnTo>
                  <a:cubicBezTo>
                    <a:pt x="36866" y="323183"/>
                    <a:pt x="24105" y="317897"/>
                    <a:pt x="14695" y="308488"/>
                  </a:cubicBezTo>
                  <a:cubicBezTo>
                    <a:pt x="5286" y="299078"/>
                    <a:pt x="0" y="286317"/>
                    <a:pt x="0" y="273010"/>
                  </a:cubicBezTo>
                  <a:lnTo>
                    <a:pt x="0" y="50173"/>
                  </a:lnTo>
                  <a:cubicBezTo>
                    <a:pt x="0" y="36866"/>
                    <a:pt x="5286" y="24105"/>
                    <a:pt x="14695" y="14695"/>
                  </a:cubicBezTo>
                  <a:cubicBezTo>
                    <a:pt x="24105" y="5286"/>
                    <a:pt x="36866" y="0"/>
                    <a:pt x="50173" y="0"/>
                  </a:cubicBezTo>
                  <a:close/>
                </a:path>
              </a:pathLst>
            </a:custGeom>
            <a:solidFill>
              <a:srgbClr val="DFE9E5"/>
            </a:solidFill>
            <a:ln cap="sq">
              <a:noFill/>
              <a:prstDash val="solid"/>
              <a:miter/>
            </a:ln>
          </p:spPr>
        </p:sp>
        <p:sp>
          <p:nvSpPr>
            <p:cNvPr id="38" name="TextBox 38"/>
            <p:cNvSpPr txBox="1"/>
            <p:nvPr/>
          </p:nvSpPr>
          <p:spPr>
            <a:xfrm>
              <a:off x="0" y="-57150"/>
              <a:ext cx="812800" cy="380333"/>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9" name="AutoShape 39"/>
          <p:cNvSpPr/>
          <p:nvPr/>
        </p:nvSpPr>
        <p:spPr>
          <a:xfrm>
            <a:off x="4348861" y="3838690"/>
            <a:ext cx="1238295" cy="2149716"/>
          </a:xfrm>
          <a:prstGeom prst="line">
            <a:avLst/>
          </a:prstGeom>
          <a:ln w="47625" cap="flat">
            <a:solidFill>
              <a:srgbClr val="136447"/>
            </a:solidFill>
            <a:prstDash val="solid"/>
            <a:headEnd type="none" w="sm" len="sm"/>
            <a:tailEnd type="none" w="sm" len="sm"/>
          </a:ln>
        </p:spPr>
      </p:sp>
      <p:sp>
        <p:nvSpPr>
          <p:cNvPr id="40" name="AutoShape 40"/>
          <p:cNvSpPr/>
          <p:nvPr/>
        </p:nvSpPr>
        <p:spPr>
          <a:xfrm>
            <a:off x="8673149" y="1652705"/>
            <a:ext cx="1778479" cy="0"/>
          </a:xfrm>
          <a:prstGeom prst="line">
            <a:avLst/>
          </a:prstGeom>
          <a:ln w="47625" cap="flat">
            <a:solidFill>
              <a:srgbClr val="B9CF4F"/>
            </a:solidFill>
            <a:prstDash val="solid"/>
            <a:headEnd type="none" w="sm" len="sm"/>
            <a:tailEnd type="arrow" w="med" len="sm"/>
          </a:ln>
        </p:spPr>
      </p:sp>
      <p:sp>
        <p:nvSpPr>
          <p:cNvPr id="41" name="TextBox 41"/>
          <p:cNvSpPr txBox="1"/>
          <p:nvPr/>
        </p:nvSpPr>
        <p:spPr>
          <a:xfrm>
            <a:off x="5821585" y="1139146"/>
            <a:ext cx="2617242" cy="524023"/>
          </a:xfrm>
          <a:prstGeom prst="rect">
            <a:avLst/>
          </a:prstGeom>
        </p:spPr>
        <p:txBody>
          <a:bodyPr lIns="0" tIns="0" rIns="0" bIns="0" rtlCol="0" anchor="t">
            <a:spAutoFit/>
          </a:bodyPr>
          <a:lstStyle/>
          <a:p>
            <a:pPr algn="ctr">
              <a:lnSpc>
                <a:spcPts val="4191"/>
              </a:lnSpc>
              <a:spcBef>
                <a:spcPct val="0"/>
              </a:spcBef>
            </a:pPr>
            <a:r>
              <a:rPr lang="en-US" sz="2994">
                <a:solidFill>
                  <a:srgbClr val="136447"/>
                </a:solidFill>
                <a:latin typeface="Poppins Bold"/>
              </a:rPr>
              <a:t>Procariota</a:t>
            </a:r>
          </a:p>
        </p:txBody>
      </p:sp>
      <p:sp>
        <p:nvSpPr>
          <p:cNvPr id="42" name="TextBox 42"/>
          <p:cNvSpPr txBox="1"/>
          <p:nvPr/>
        </p:nvSpPr>
        <p:spPr>
          <a:xfrm>
            <a:off x="5819544" y="1726874"/>
            <a:ext cx="2621324" cy="342265"/>
          </a:xfrm>
          <a:prstGeom prst="rect">
            <a:avLst/>
          </a:prstGeom>
        </p:spPr>
        <p:txBody>
          <a:bodyPr lIns="0" tIns="0" rIns="0" bIns="0" rtlCol="0" anchor="t">
            <a:spAutoFit/>
          </a:bodyPr>
          <a:lstStyle/>
          <a:p>
            <a:pPr algn="ctr">
              <a:lnSpc>
                <a:spcPts val="2659"/>
              </a:lnSpc>
              <a:spcBef>
                <a:spcPct val="0"/>
              </a:spcBef>
            </a:pPr>
            <a:r>
              <a:rPr lang="en-US" sz="1899" dirty="0">
                <a:solidFill>
                  <a:srgbClr val="136447"/>
                </a:solidFill>
                <a:latin typeface="Poppins"/>
              </a:rPr>
              <a:t>Sin </a:t>
            </a:r>
            <a:r>
              <a:rPr lang="en-US" sz="1899" dirty="0" err="1">
                <a:solidFill>
                  <a:srgbClr val="136447"/>
                </a:solidFill>
                <a:latin typeface="Poppins"/>
              </a:rPr>
              <a:t>núcleo</a:t>
            </a:r>
            <a:r>
              <a:rPr lang="en-US" sz="1899" dirty="0">
                <a:solidFill>
                  <a:srgbClr val="136447"/>
                </a:solidFill>
                <a:latin typeface="Poppins"/>
              </a:rPr>
              <a:t> </a:t>
            </a:r>
            <a:r>
              <a:rPr lang="en-US" sz="1899" dirty="0" err="1">
                <a:solidFill>
                  <a:srgbClr val="136447"/>
                </a:solidFill>
                <a:latin typeface="Poppins"/>
              </a:rPr>
              <a:t>definido</a:t>
            </a:r>
            <a:endParaRPr lang="en-US" sz="1899" dirty="0">
              <a:solidFill>
                <a:srgbClr val="136447"/>
              </a:solidFill>
              <a:latin typeface="Poppins"/>
            </a:endParaRPr>
          </a:p>
        </p:txBody>
      </p:sp>
      <p:sp>
        <p:nvSpPr>
          <p:cNvPr id="43" name="TextBox 43"/>
          <p:cNvSpPr txBox="1"/>
          <p:nvPr/>
        </p:nvSpPr>
        <p:spPr>
          <a:xfrm>
            <a:off x="5819544" y="5483825"/>
            <a:ext cx="2621324" cy="524023"/>
          </a:xfrm>
          <a:prstGeom prst="rect">
            <a:avLst/>
          </a:prstGeom>
        </p:spPr>
        <p:txBody>
          <a:bodyPr lIns="0" tIns="0" rIns="0" bIns="0" rtlCol="0" anchor="t">
            <a:spAutoFit/>
          </a:bodyPr>
          <a:lstStyle/>
          <a:p>
            <a:pPr algn="ctr">
              <a:lnSpc>
                <a:spcPts val="4191"/>
              </a:lnSpc>
              <a:spcBef>
                <a:spcPct val="0"/>
              </a:spcBef>
            </a:pPr>
            <a:r>
              <a:rPr lang="en-US" sz="2994">
                <a:solidFill>
                  <a:srgbClr val="136447"/>
                </a:solidFill>
                <a:latin typeface="Poppins Bold"/>
              </a:rPr>
              <a:t>Eucariotas</a:t>
            </a:r>
          </a:p>
        </p:txBody>
      </p:sp>
      <p:sp>
        <p:nvSpPr>
          <p:cNvPr id="44" name="TextBox 44"/>
          <p:cNvSpPr txBox="1"/>
          <p:nvPr/>
        </p:nvSpPr>
        <p:spPr>
          <a:xfrm>
            <a:off x="5821585" y="6074522"/>
            <a:ext cx="2617242" cy="342265"/>
          </a:xfrm>
          <a:prstGeom prst="rect">
            <a:avLst/>
          </a:prstGeom>
        </p:spPr>
        <p:txBody>
          <a:bodyPr lIns="0" tIns="0" rIns="0" bIns="0" rtlCol="0" anchor="t">
            <a:spAutoFit/>
          </a:bodyPr>
          <a:lstStyle/>
          <a:p>
            <a:pPr algn="ctr">
              <a:lnSpc>
                <a:spcPts val="2659"/>
              </a:lnSpc>
              <a:spcBef>
                <a:spcPct val="0"/>
              </a:spcBef>
            </a:pPr>
            <a:r>
              <a:rPr lang="en-US" sz="1899">
                <a:solidFill>
                  <a:srgbClr val="136447"/>
                </a:solidFill>
                <a:latin typeface="Poppins"/>
              </a:rPr>
              <a:t>Núcleo definido</a:t>
            </a:r>
          </a:p>
        </p:txBody>
      </p:sp>
      <p:sp>
        <p:nvSpPr>
          <p:cNvPr id="45" name="Freeform 45"/>
          <p:cNvSpPr/>
          <p:nvPr/>
        </p:nvSpPr>
        <p:spPr>
          <a:xfrm rot="-2315709">
            <a:off x="10800057" y="6203868"/>
            <a:ext cx="1761624" cy="1367661"/>
          </a:xfrm>
          <a:custGeom>
            <a:avLst/>
            <a:gdLst/>
            <a:ahLst/>
            <a:cxnLst/>
            <a:rect l="l" t="t" r="r" b="b"/>
            <a:pathLst>
              <a:path w="1761624" h="1367661">
                <a:moveTo>
                  <a:pt x="0" y="0"/>
                </a:moveTo>
                <a:lnTo>
                  <a:pt x="1761623" y="0"/>
                </a:lnTo>
                <a:lnTo>
                  <a:pt x="1761623" y="1367661"/>
                </a:lnTo>
                <a:lnTo>
                  <a:pt x="0" y="136766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6" name="TextBox 46"/>
          <p:cNvSpPr txBox="1"/>
          <p:nvPr/>
        </p:nvSpPr>
        <p:spPr>
          <a:xfrm>
            <a:off x="13188891" y="4930007"/>
            <a:ext cx="3791396" cy="675640"/>
          </a:xfrm>
          <a:prstGeom prst="rect">
            <a:avLst/>
          </a:prstGeom>
        </p:spPr>
        <p:txBody>
          <a:bodyPr lIns="0" tIns="0" rIns="0" bIns="0" rtlCol="0" anchor="t">
            <a:spAutoFit/>
          </a:bodyPr>
          <a:lstStyle/>
          <a:p>
            <a:pPr algn="ctr">
              <a:lnSpc>
                <a:spcPts val="2659"/>
              </a:lnSpc>
            </a:pPr>
            <a:r>
              <a:rPr lang="en-US" sz="1899">
                <a:solidFill>
                  <a:srgbClr val="136447"/>
                </a:solidFill>
                <a:latin typeface="Poppins"/>
              </a:rPr>
              <a:t> Pared celular rígida; </a:t>
            </a:r>
          </a:p>
          <a:p>
            <a:pPr algn="ctr">
              <a:lnSpc>
                <a:spcPts val="2659"/>
              </a:lnSpc>
              <a:spcBef>
                <a:spcPct val="0"/>
              </a:spcBef>
            </a:pPr>
            <a:r>
              <a:rPr lang="en-US" sz="1899">
                <a:solidFill>
                  <a:srgbClr val="136447"/>
                </a:solidFill>
                <a:latin typeface="Poppins"/>
              </a:rPr>
              <a:t>pueden tener flagelos</a:t>
            </a:r>
          </a:p>
        </p:txBody>
      </p:sp>
      <p:sp>
        <p:nvSpPr>
          <p:cNvPr id="47" name="TextBox 47"/>
          <p:cNvSpPr txBox="1"/>
          <p:nvPr/>
        </p:nvSpPr>
        <p:spPr>
          <a:xfrm>
            <a:off x="13188891" y="4634708"/>
            <a:ext cx="3791396" cy="342265"/>
          </a:xfrm>
          <a:prstGeom prst="rect">
            <a:avLst/>
          </a:prstGeom>
        </p:spPr>
        <p:txBody>
          <a:bodyPr lIns="0" tIns="0" rIns="0" bIns="0" rtlCol="0" anchor="t">
            <a:spAutoFit/>
          </a:bodyPr>
          <a:lstStyle/>
          <a:p>
            <a:pPr algn="ctr">
              <a:lnSpc>
                <a:spcPts val="2659"/>
              </a:lnSpc>
              <a:spcBef>
                <a:spcPct val="0"/>
              </a:spcBef>
            </a:pPr>
            <a:r>
              <a:rPr lang="en-US" sz="1899">
                <a:solidFill>
                  <a:srgbClr val="136447"/>
                </a:solidFill>
                <a:latin typeface="Poppins Bold"/>
              </a:rPr>
              <a:t>Animal</a:t>
            </a:r>
          </a:p>
        </p:txBody>
      </p:sp>
      <p:sp>
        <p:nvSpPr>
          <p:cNvPr id="48" name="TextBox 48"/>
          <p:cNvSpPr txBox="1"/>
          <p:nvPr/>
        </p:nvSpPr>
        <p:spPr>
          <a:xfrm>
            <a:off x="13188891" y="6663861"/>
            <a:ext cx="3791396" cy="675640"/>
          </a:xfrm>
          <a:prstGeom prst="rect">
            <a:avLst/>
          </a:prstGeom>
        </p:spPr>
        <p:txBody>
          <a:bodyPr lIns="0" tIns="0" rIns="0" bIns="0" rtlCol="0" anchor="t">
            <a:spAutoFit/>
          </a:bodyPr>
          <a:lstStyle/>
          <a:p>
            <a:pPr algn="ctr">
              <a:lnSpc>
                <a:spcPts val="2659"/>
              </a:lnSpc>
            </a:pPr>
            <a:r>
              <a:rPr lang="en-US" sz="1899">
                <a:solidFill>
                  <a:srgbClr val="136447"/>
                </a:solidFill>
                <a:latin typeface="Poppins"/>
              </a:rPr>
              <a:t>Pueden tener pared celular, </a:t>
            </a:r>
          </a:p>
          <a:p>
            <a:pPr algn="ctr">
              <a:lnSpc>
                <a:spcPts val="2659"/>
              </a:lnSpc>
              <a:spcBef>
                <a:spcPct val="0"/>
              </a:spcBef>
            </a:pPr>
            <a:r>
              <a:rPr lang="en-US" sz="1899">
                <a:solidFill>
                  <a:srgbClr val="136447"/>
                </a:solidFill>
                <a:latin typeface="Poppins"/>
              </a:rPr>
              <a:t>sin tejidos diferenciados.</a:t>
            </a:r>
          </a:p>
        </p:txBody>
      </p:sp>
      <p:sp>
        <p:nvSpPr>
          <p:cNvPr id="49" name="TextBox 49"/>
          <p:cNvSpPr txBox="1"/>
          <p:nvPr/>
        </p:nvSpPr>
        <p:spPr>
          <a:xfrm>
            <a:off x="13188891" y="6378746"/>
            <a:ext cx="3791396" cy="342265"/>
          </a:xfrm>
          <a:prstGeom prst="rect">
            <a:avLst/>
          </a:prstGeom>
        </p:spPr>
        <p:txBody>
          <a:bodyPr lIns="0" tIns="0" rIns="0" bIns="0" rtlCol="0" anchor="t">
            <a:spAutoFit/>
          </a:bodyPr>
          <a:lstStyle/>
          <a:p>
            <a:pPr algn="ctr">
              <a:lnSpc>
                <a:spcPts val="2659"/>
              </a:lnSpc>
              <a:spcBef>
                <a:spcPct val="0"/>
              </a:spcBef>
            </a:pPr>
            <a:r>
              <a:rPr lang="en-US" sz="1899">
                <a:solidFill>
                  <a:srgbClr val="136447"/>
                </a:solidFill>
                <a:latin typeface="Poppins Bold"/>
              </a:rPr>
              <a:t>Protista</a:t>
            </a:r>
          </a:p>
        </p:txBody>
      </p:sp>
      <p:sp>
        <p:nvSpPr>
          <p:cNvPr id="50" name="TextBox 50"/>
          <p:cNvSpPr txBox="1"/>
          <p:nvPr/>
        </p:nvSpPr>
        <p:spPr>
          <a:xfrm>
            <a:off x="13188891" y="8402807"/>
            <a:ext cx="3791396" cy="675640"/>
          </a:xfrm>
          <a:prstGeom prst="rect">
            <a:avLst/>
          </a:prstGeom>
        </p:spPr>
        <p:txBody>
          <a:bodyPr lIns="0" tIns="0" rIns="0" bIns="0" rtlCol="0" anchor="t">
            <a:spAutoFit/>
          </a:bodyPr>
          <a:lstStyle/>
          <a:p>
            <a:pPr algn="ctr">
              <a:lnSpc>
                <a:spcPts val="2659"/>
              </a:lnSpc>
            </a:pPr>
            <a:r>
              <a:rPr lang="en-US" sz="1899">
                <a:solidFill>
                  <a:srgbClr val="136447"/>
                </a:solidFill>
                <a:latin typeface="Poppins"/>
              </a:rPr>
              <a:t>Pared celular de quitina; </a:t>
            </a:r>
          </a:p>
          <a:p>
            <a:pPr algn="ctr">
              <a:lnSpc>
                <a:spcPts val="2659"/>
              </a:lnSpc>
              <a:spcBef>
                <a:spcPct val="0"/>
              </a:spcBef>
            </a:pPr>
            <a:r>
              <a:rPr lang="en-US" sz="1899">
                <a:solidFill>
                  <a:srgbClr val="136447"/>
                </a:solidFill>
                <a:latin typeface="Poppins"/>
              </a:rPr>
              <a:t>son heterótrofos.</a:t>
            </a:r>
          </a:p>
        </p:txBody>
      </p:sp>
      <p:sp>
        <p:nvSpPr>
          <p:cNvPr id="51" name="TextBox 51"/>
          <p:cNvSpPr txBox="1"/>
          <p:nvPr/>
        </p:nvSpPr>
        <p:spPr>
          <a:xfrm>
            <a:off x="13188891" y="8117692"/>
            <a:ext cx="3791396" cy="342265"/>
          </a:xfrm>
          <a:prstGeom prst="rect">
            <a:avLst/>
          </a:prstGeom>
        </p:spPr>
        <p:txBody>
          <a:bodyPr lIns="0" tIns="0" rIns="0" bIns="0" rtlCol="0" anchor="t">
            <a:spAutoFit/>
          </a:bodyPr>
          <a:lstStyle/>
          <a:p>
            <a:pPr algn="ctr">
              <a:lnSpc>
                <a:spcPts val="2659"/>
              </a:lnSpc>
              <a:spcBef>
                <a:spcPct val="0"/>
              </a:spcBef>
            </a:pPr>
            <a:r>
              <a:rPr lang="en-US" sz="1899">
                <a:solidFill>
                  <a:srgbClr val="136447"/>
                </a:solidFill>
                <a:latin typeface="Poppins Bold"/>
              </a:rPr>
              <a:t>Fúngica</a:t>
            </a:r>
          </a:p>
        </p:txBody>
      </p:sp>
      <p:sp>
        <p:nvSpPr>
          <p:cNvPr id="52" name="TextBox 52"/>
          <p:cNvSpPr txBox="1"/>
          <p:nvPr/>
        </p:nvSpPr>
        <p:spPr>
          <a:xfrm>
            <a:off x="13188891" y="1456549"/>
            <a:ext cx="3791396" cy="675640"/>
          </a:xfrm>
          <a:prstGeom prst="rect">
            <a:avLst/>
          </a:prstGeom>
        </p:spPr>
        <p:txBody>
          <a:bodyPr lIns="0" tIns="0" rIns="0" bIns="0" rtlCol="0" anchor="t">
            <a:spAutoFit/>
          </a:bodyPr>
          <a:lstStyle/>
          <a:p>
            <a:pPr algn="ctr">
              <a:lnSpc>
                <a:spcPts val="2659"/>
              </a:lnSpc>
            </a:pPr>
            <a:r>
              <a:rPr lang="en-US" sz="1899">
                <a:solidFill>
                  <a:srgbClr val="136447"/>
                </a:solidFill>
                <a:latin typeface="Poppins"/>
              </a:rPr>
              <a:t>Material genético disperso </a:t>
            </a:r>
          </a:p>
          <a:p>
            <a:pPr algn="ctr">
              <a:lnSpc>
                <a:spcPts val="2659"/>
              </a:lnSpc>
              <a:spcBef>
                <a:spcPct val="0"/>
              </a:spcBef>
            </a:pPr>
            <a:r>
              <a:rPr lang="en-US" sz="1899">
                <a:solidFill>
                  <a:srgbClr val="136447"/>
                </a:solidFill>
                <a:latin typeface="Poppins"/>
              </a:rPr>
              <a:t>en el citoplasma.</a:t>
            </a:r>
          </a:p>
        </p:txBody>
      </p:sp>
      <p:sp>
        <p:nvSpPr>
          <p:cNvPr id="53" name="TextBox 53"/>
          <p:cNvSpPr txBox="1"/>
          <p:nvPr/>
        </p:nvSpPr>
        <p:spPr>
          <a:xfrm>
            <a:off x="13188891" y="1152384"/>
            <a:ext cx="3791396" cy="342265"/>
          </a:xfrm>
          <a:prstGeom prst="rect">
            <a:avLst/>
          </a:prstGeom>
        </p:spPr>
        <p:txBody>
          <a:bodyPr lIns="0" tIns="0" rIns="0" bIns="0" rtlCol="0" anchor="t">
            <a:spAutoFit/>
          </a:bodyPr>
          <a:lstStyle/>
          <a:p>
            <a:pPr algn="ctr">
              <a:lnSpc>
                <a:spcPts val="2659"/>
              </a:lnSpc>
              <a:spcBef>
                <a:spcPct val="0"/>
              </a:spcBef>
            </a:pPr>
            <a:r>
              <a:rPr lang="en-US" sz="1899">
                <a:solidFill>
                  <a:srgbClr val="136447"/>
                </a:solidFill>
                <a:latin typeface="Poppins Bold"/>
              </a:rPr>
              <a:t>Procariota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2768146" y="1349604"/>
            <a:ext cx="12751708" cy="540385"/>
          </a:xfrm>
          <a:prstGeom prst="rect">
            <a:avLst/>
          </a:prstGeom>
        </p:spPr>
        <p:txBody>
          <a:bodyPr lIns="0" tIns="0" rIns="0" bIns="0" rtlCol="0" anchor="t">
            <a:spAutoFit/>
          </a:bodyPr>
          <a:lstStyle/>
          <a:p>
            <a:pPr marL="0" lvl="0" indent="0" algn="ctr">
              <a:lnSpc>
                <a:spcPts val="4159"/>
              </a:lnSpc>
              <a:spcBef>
                <a:spcPct val="0"/>
              </a:spcBef>
            </a:pPr>
            <a:r>
              <a:rPr lang="en-US" sz="3199" u="none" strike="noStrike">
                <a:solidFill>
                  <a:srgbClr val="136447"/>
                </a:solidFill>
                <a:latin typeface="Poppins Bold"/>
              </a:rPr>
              <a:t>Está compuesta por varios componentes fundamentales </a:t>
            </a:r>
          </a:p>
        </p:txBody>
      </p:sp>
      <p:grpSp>
        <p:nvGrpSpPr>
          <p:cNvPr id="3" name="Group 3"/>
          <p:cNvGrpSpPr/>
          <p:nvPr/>
        </p:nvGrpSpPr>
        <p:grpSpPr>
          <a:xfrm>
            <a:off x="4322594" y="2451964"/>
            <a:ext cx="3055023" cy="3095841"/>
            <a:chOff x="0" y="0"/>
            <a:chExt cx="700036" cy="709389"/>
          </a:xfrm>
        </p:grpSpPr>
        <p:sp>
          <p:nvSpPr>
            <p:cNvPr id="4" name="Freeform 4"/>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5" name="TextBox 5"/>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616488" y="2451964"/>
            <a:ext cx="3055023" cy="3095841"/>
            <a:chOff x="0" y="0"/>
            <a:chExt cx="700036" cy="709389"/>
          </a:xfrm>
        </p:grpSpPr>
        <p:sp>
          <p:nvSpPr>
            <p:cNvPr id="7" name="Freeform 7"/>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8" name="TextBox 8"/>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910382" y="2451964"/>
            <a:ext cx="3055023" cy="3095841"/>
            <a:chOff x="0" y="0"/>
            <a:chExt cx="700036" cy="709389"/>
          </a:xfrm>
        </p:grpSpPr>
        <p:sp>
          <p:nvSpPr>
            <p:cNvPr id="10" name="Freeform 10"/>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11" name="TextBox 11"/>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4204277" y="2451964"/>
            <a:ext cx="3055023" cy="3095841"/>
            <a:chOff x="0" y="0"/>
            <a:chExt cx="700036" cy="709389"/>
          </a:xfrm>
        </p:grpSpPr>
        <p:sp>
          <p:nvSpPr>
            <p:cNvPr id="13" name="Freeform 13"/>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14" name="TextBox 14"/>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28700" y="6112594"/>
            <a:ext cx="3055023" cy="3095841"/>
            <a:chOff x="0" y="0"/>
            <a:chExt cx="700036" cy="709389"/>
          </a:xfrm>
        </p:grpSpPr>
        <p:sp>
          <p:nvSpPr>
            <p:cNvPr id="16" name="Freeform 16"/>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17" name="TextBox 17"/>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616488" y="6112594"/>
            <a:ext cx="3055023" cy="3095841"/>
            <a:chOff x="0" y="0"/>
            <a:chExt cx="700036" cy="709389"/>
          </a:xfrm>
        </p:grpSpPr>
        <p:sp>
          <p:nvSpPr>
            <p:cNvPr id="19" name="Freeform 19"/>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20" name="TextBox 20"/>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10382" y="6112594"/>
            <a:ext cx="3055023" cy="3095841"/>
            <a:chOff x="0" y="0"/>
            <a:chExt cx="700036" cy="709389"/>
          </a:xfrm>
        </p:grpSpPr>
        <p:sp>
          <p:nvSpPr>
            <p:cNvPr id="22" name="Freeform 22"/>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23" name="TextBox 23"/>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4204277" y="6112594"/>
            <a:ext cx="3055023" cy="3095841"/>
            <a:chOff x="0" y="0"/>
            <a:chExt cx="700036" cy="709389"/>
          </a:xfrm>
        </p:grpSpPr>
        <p:sp>
          <p:nvSpPr>
            <p:cNvPr id="25" name="Freeform 25"/>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26" name="TextBox 26"/>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4979022" y="2770368"/>
            <a:ext cx="1742167" cy="1702968"/>
          </a:xfrm>
          <a:custGeom>
            <a:avLst/>
            <a:gdLst/>
            <a:ahLst/>
            <a:cxnLst/>
            <a:rect l="l" t="t" r="r" b="b"/>
            <a:pathLst>
              <a:path w="1742167" h="1702968">
                <a:moveTo>
                  <a:pt x="0" y="0"/>
                </a:moveTo>
                <a:lnTo>
                  <a:pt x="1742167" y="0"/>
                </a:lnTo>
                <a:lnTo>
                  <a:pt x="1742167" y="1702968"/>
                </a:lnTo>
                <a:lnTo>
                  <a:pt x="0" y="1702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8" name="Freeform 28"/>
          <p:cNvSpPr/>
          <p:nvPr/>
        </p:nvSpPr>
        <p:spPr>
          <a:xfrm>
            <a:off x="11503908" y="2770368"/>
            <a:ext cx="1867972" cy="1702968"/>
          </a:xfrm>
          <a:custGeom>
            <a:avLst/>
            <a:gdLst/>
            <a:ahLst/>
            <a:cxnLst/>
            <a:rect l="l" t="t" r="r" b="b"/>
            <a:pathLst>
              <a:path w="1867972" h="1702968">
                <a:moveTo>
                  <a:pt x="0" y="0"/>
                </a:moveTo>
                <a:lnTo>
                  <a:pt x="1867972" y="0"/>
                </a:lnTo>
                <a:lnTo>
                  <a:pt x="1867972" y="1702968"/>
                </a:lnTo>
                <a:lnTo>
                  <a:pt x="0" y="17029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Freeform 29"/>
          <p:cNvSpPr/>
          <p:nvPr/>
        </p:nvSpPr>
        <p:spPr>
          <a:xfrm>
            <a:off x="8295354" y="2770368"/>
            <a:ext cx="1697292" cy="1702968"/>
          </a:xfrm>
          <a:custGeom>
            <a:avLst/>
            <a:gdLst/>
            <a:ahLst/>
            <a:cxnLst/>
            <a:rect l="l" t="t" r="r" b="b"/>
            <a:pathLst>
              <a:path w="1697292" h="1702968">
                <a:moveTo>
                  <a:pt x="0" y="0"/>
                </a:moveTo>
                <a:lnTo>
                  <a:pt x="1697292" y="0"/>
                </a:lnTo>
                <a:lnTo>
                  <a:pt x="1697292" y="1702968"/>
                </a:lnTo>
                <a:lnTo>
                  <a:pt x="0" y="1702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Freeform 30"/>
          <p:cNvSpPr/>
          <p:nvPr/>
        </p:nvSpPr>
        <p:spPr>
          <a:xfrm>
            <a:off x="14658603" y="2770368"/>
            <a:ext cx="2146370" cy="1731405"/>
          </a:xfrm>
          <a:custGeom>
            <a:avLst/>
            <a:gdLst/>
            <a:ahLst/>
            <a:cxnLst/>
            <a:rect l="l" t="t" r="r" b="b"/>
            <a:pathLst>
              <a:path w="2146370" h="1731405">
                <a:moveTo>
                  <a:pt x="0" y="0"/>
                </a:moveTo>
                <a:lnTo>
                  <a:pt x="2146370" y="0"/>
                </a:lnTo>
                <a:lnTo>
                  <a:pt x="2146370" y="1731405"/>
                </a:lnTo>
                <a:lnTo>
                  <a:pt x="0" y="17314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Freeform 31"/>
          <p:cNvSpPr/>
          <p:nvPr/>
        </p:nvSpPr>
        <p:spPr>
          <a:xfrm>
            <a:off x="1313920" y="6381451"/>
            <a:ext cx="2484583" cy="1731962"/>
          </a:xfrm>
          <a:custGeom>
            <a:avLst/>
            <a:gdLst/>
            <a:ahLst/>
            <a:cxnLst/>
            <a:rect l="l" t="t" r="r" b="b"/>
            <a:pathLst>
              <a:path w="2484583" h="1731962">
                <a:moveTo>
                  <a:pt x="0" y="0"/>
                </a:moveTo>
                <a:lnTo>
                  <a:pt x="2484583" y="0"/>
                </a:lnTo>
                <a:lnTo>
                  <a:pt x="2484583" y="1731961"/>
                </a:lnTo>
                <a:lnTo>
                  <a:pt x="0" y="17319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32" name="Group 32"/>
          <p:cNvGrpSpPr/>
          <p:nvPr/>
        </p:nvGrpSpPr>
        <p:grpSpPr>
          <a:xfrm>
            <a:off x="1028700" y="2451964"/>
            <a:ext cx="3055023" cy="3095841"/>
            <a:chOff x="0" y="0"/>
            <a:chExt cx="700036" cy="709389"/>
          </a:xfrm>
        </p:grpSpPr>
        <p:sp>
          <p:nvSpPr>
            <p:cNvPr id="33" name="Freeform 33"/>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p:spPr>
        </p:sp>
        <p:sp>
          <p:nvSpPr>
            <p:cNvPr id="34" name="TextBox 34"/>
            <p:cNvSpPr txBox="1"/>
            <p:nvPr/>
          </p:nvSpPr>
          <p:spPr>
            <a:xfrm>
              <a:off x="0" y="-57150"/>
              <a:ext cx="700036" cy="766539"/>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623531" y="2751728"/>
            <a:ext cx="1865361" cy="1721608"/>
          </a:xfrm>
          <a:custGeom>
            <a:avLst/>
            <a:gdLst/>
            <a:ahLst/>
            <a:cxnLst/>
            <a:rect l="l" t="t" r="r" b="b"/>
            <a:pathLst>
              <a:path w="1865361" h="1721608">
                <a:moveTo>
                  <a:pt x="0" y="0"/>
                </a:moveTo>
                <a:lnTo>
                  <a:pt x="1865361" y="0"/>
                </a:lnTo>
                <a:lnTo>
                  <a:pt x="1865361" y="1721608"/>
                </a:lnTo>
                <a:lnTo>
                  <a:pt x="0" y="1721608"/>
                </a:lnTo>
                <a:lnTo>
                  <a:pt x="0" y="0"/>
                </a:lnTo>
                <a:close/>
              </a:path>
            </a:pathLst>
          </a:custGeom>
          <a:blipFill>
            <a:blip r:embed="rId12">
              <a:extLst>
                <a:ext uri="{96DAC541-7B7A-43D3-8B79-37D633B846F1}">
                  <asvg:svgBlip xmlns:asvg="http://schemas.microsoft.com/office/drawing/2016/SVG/main" r:embed="rId13"/>
                </a:ext>
              </a:extLst>
            </a:blip>
            <a:stretch>
              <a:fillRect r="-170457"/>
            </a:stretch>
          </a:blipFill>
        </p:spPr>
      </p:sp>
      <p:grpSp>
        <p:nvGrpSpPr>
          <p:cNvPr id="36" name="Group 36"/>
          <p:cNvGrpSpPr/>
          <p:nvPr/>
        </p:nvGrpSpPr>
        <p:grpSpPr>
          <a:xfrm>
            <a:off x="4322594" y="6112594"/>
            <a:ext cx="3055023" cy="3095841"/>
            <a:chOff x="0" y="0"/>
            <a:chExt cx="700036" cy="709389"/>
          </a:xfrm>
        </p:grpSpPr>
        <p:sp>
          <p:nvSpPr>
            <p:cNvPr id="37" name="Freeform 37"/>
            <p:cNvSpPr/>
            <p:nvPr/>
          </p:nvSpPr>
          <p:spPr>
            <a:xfrm>
              <a:off x="0" y="0"/>
              <a:ext cx="700036" cy="709389"/>
            </a:xfrm>
            <a:custGeom>
              <a:avLst/>
              <a:gdLst/>
              <a:ahLst/>
              <a:cxnLst/>
              <a:rect l="l" t="t" r="r" b="b"/>
              <a:pathLst>
                <a:path w="700036" h="709389">
                  <a:moveTo>
                    <a:pt x="76025" y="0"/>
                  </a:moveTo>
                  <a:lnTo>
                    <a:pt x="624011" y="0"/>
                  </a:lnTo>
                  <a:cubicBezTo>
                    <a:pt x="644174" y="0"/>
                    <a:pt x="663511" y="8010"/>
                    <a:pt x="677769" y="22267"/>
                  </a:cubicBezTo>
                  <a:cubicBezTo>
                    <a:pt x="692026" y="36525"/>
                    <a:pt x="700036" y="55862"/>
                    <a:pt x="700036" y="76025"/>
                  </a:cubicBezTo>
                  <a:lnTo>
                    <a:pt x="700036" y="633364"/>
                  </a:lnTo>
                  <a:cubicBezTo>
                    <a:pt x="700036" y="653527"/>
                    <a:pt x="692026" y="672864"/>
                    <a:pt x="677769" y="687122"/>
                  </a:cubicBezTo>
                  <a:cubicBezTo>
                    <a:pt x="663511" y="701379"/>
                    <a:pt x="644174" y="709389"/>
                    <a:pt x="624011" y="709389"/>
                  </a:cubicBezTo>
                  <a:lnTo>
                    <a:pt x="76025" y="709389"/>
                  </a:lnTo>
                  <a:cubicBezTo>
                    <a:pt x="34037" y="709389"/>
                    <a:pt x="0" y="675351"/>
                    <a:pt x="0" y="633364"/>
                  </a:cubicBezTo>
                  <a:lnTo>
                    <a:pt x="0" y="76025"/>
                  </a:lnTo>
                  <a:cubicBezTo>
                    <a:pt x="0" y="55862"/>
                    <a:pt x="8010" y="36525"/>
                    <a:pt x="22267" y="22267"/>
                  </a:cubicBezTo>
                  <a:cubicBezTo>
                    <a:pt x="36525" y="8010"/>
                    <a:pt x="55862" y="0"/>
                    <a:pt x="76025" y="0"/>
                  </a:cubicBezTo>
                  <a:close/>
                </a:path>
              </a:pathLst>
            </a:custGeom>
            <a:solidFill>
              <a:srgbClr val="F0F5DB"/>
            </a:solidFill>
            <a:ln cap="rnd">
              <a:noFill/>
              <a:prstDash val="solid"/>
              <a:round/>
            </a:ln>
          </p:spPr>
        </p:sp>
        <p:sp>
          <p:nvSpPr>
            <p:cNvPr id="38" name="TextBox 38"/>
            <p:cNvSpPr txBox="1"/>
            <p:nvPr/>
          </p:nvSpPr>
          <p:spPr>
            <a:xfrm>
              <a:off x="0" y="-57150"/>
              <a:ext cx="700036" cy="76653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9" name="Freeform 39"/>
          <p:cNvSpPr/>
          <p:nvPr/>
        </p:nvSpPr>
        <p:spPr>
          <a:xfrm>
            <a:off x="11540405" y="6381729"/>
            <a:ext cx="1794977" cy="1731405"/>
          </a:xfrm>
          <a:custGeom>
            <a:avLst/>
            <a:gdLst/>
            <a:ahLst/>
            <a:cxnLst/>
            <a:rect l="l" t="t" r="r" b="b"/>
            <a:pathLst>
              <a:path w="1794977" h="1731405">
                <a:moveTo>
                  <a:pt x="0" y="0"/>
                </a:moveTo>
                <a:lnTo>
                  <a:pt x="1794978" y="0"/>
                </a:lnTo>
                <a:lnTo>
                  <a:pt x="1794978" y="1731405"/>
                </a:lnTo>
                <a:lnTo>
                  <a:pt x="0" y="173140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0" name="Freeform 40"/>
          <p:cNvSpPr/>
          <p:nvPr/>
        </p:nvSpPr>
        <p:spPr>
          <a:xfrm>
            <a:off x="14671203" y="6381729"/>
            <a:ext cx="2121170" cy="1731405"/>
          </a:xfrm>
          <a:custGeom>
            <a:avLst/>
            <a:gdLst/>
            <a:ahLst/>
            <a:cxnLst/>
            <a:rect l="l" t="t" r="r" b="b"/>
            <a:pathLst>
              <a:path w="2121170" h="1731405">
                <a:moveTo>
                  <a:pt x="0" y="0"/>
                </a:moveTo>
                <a:lnTo>
                  <a:pt x="2121170" y="0"/>
                </a:lnTo>
                <a:lnTo>
                  <a:pt x="2121170" y="1731405"/>
                </a:lnTo>
                <a:lnTo>
                  <a:pt x="0" y="17314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1" name="Freeform 41"/>
          <p:cNvSpPr/>
          <p:nvPr/>
        </p:nvSpPr>
        <p:spPr>
          <a:xfrm>
            <a:off x="4665799" y="6553909"/>
            <a:ext cx="2368615" cy="1387045"/>
          </a:xfrm>
          <a:custGeom>
            <a:avLst/>
            <a:gdLst/>
            <a:ahLst/>
            <a:cxnLst/>
            <a:rect l="l" t="t" r="r" b="b"/>
            <a:pathLst>
              <a:path w="2368615" h="1387045">
                <a:moveTo>
                  <a:pt x="0" y="0"/>
                </a:moveTo>
                <a:lnTo>
                  <a:pt x="2368614" y="0"/>
                </a:lnTo>
                <a:lnTo>
                  <a:pt x="2368614" y="1387045"/>
                </a:lnTo>
                <a:lnTo>
                  <a:pt x="0" y="138704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42" name="Freeform 42"/>
          <p:cNvSpPr/>
          <p:nvPr/>
        </p:nvSpPr>
        <p:spPr>
          <a:xfrm>
            <a:off x="8352603" y="6381729"/>
            <a:ext cx="1582793" cy="1731405"/>
          </a:xfrm>
          <a:custGeom>
            <a:avLst/>
            <a:gdLst/>
            <a:ahLst/>
            <a:cxnLst/>
            <a:rect l="l" t="t" r="r" b="b"/>
            <a:pathLst>
              <a:path w="1582793" h="1731405">
                <a:moveTo>
                  <a:pt x="0" y="0"/>
                </a:moveTo>
                <a:lnTo>
                  <a:pt x="1582794" y="0"/>
                </a:lnTo>
                <a:lnTo>
                  <a:pt x="1582794" y="1731405"/>
                </a:lnTo>
                <a:lnTo>
                  <a:pt x="0" y="173140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43" name="TextBox 43"/>
          <p:cNvSpPr txBox="1"/>
          <p:nvPr/>
        </p:nvSpPr>
        <p:spPr>
          <a:xfrm>
            <a:off x="7816130" y="4917645"/>
            <a:ext cx="2655740" cy="219075"/>
          </a:xfrm>
          <a:prstGeom prst="rect">
            <a:avLst/>
          </a:prstGeom>
        </p:spPr>
        <p:txBody>
          <a:bodyPr lIns="0" tIns="0" rIns="0" bIns="0" rtlCol="0" anchor="t">
            <a:spAutoFit/>
          </a:bodyPr>
          <a:lstStyle/>
          <a:p>
            <a:pPr marL="0" lvl="0" indent="0" algn="ctr">
              <a:lnSpc>
                <a:spcPts val="1500"/>
              </a:lnSpc>
            </a:pPr>
            <a:r>
              <a:rPr lang="en-US" sz="1500" u="none">
                <a:solidFill>
                  <a:srgbClr val="13655A"/>
                </a:solidFill>
                <a:latin typeface="Poppins Bold"/>
              </a:rPr>
              <a:t>Ribosoma</a:t>
            </a:r>
          </a:p>
        </p:txBody>
      </p:sp>
      <p:sp>
        <p:nvSpPr>
          <p:cNvPr id="44" name="TextBox 44"/>
          <p:cNvSpPr txBox="1"/>
          <p:nvPr/>
        </p:nvSpPr>
        <p:spPr>
          <a:xfrm>
            <a:off x="11045065" y="4797742"/>
            <a:ext cx="2785658" cy="476250"/>
          </a:xfrm>
          <a:prstGeom prst="rect">
            <a:avLst/>
          </a:prstGeom>
        </p:spPr>
        <p:txBody>
          <a:bodyPr lIns="0" tIns="0" rIns="0" bIns="0" rtlCol="0" anchor="t">
            <a:spAutoFit/>
          </a:bodyPr>
          <a:lstStyle/>
          <a:p>
            <a:pPr algn="ctr">
              <a:lnSpc>
                <a:spcPts val="1800"/>
              </a:lnSpc>
            </a:pPr>
            <a:r>
              <a:rPr lang="en-US" sz="1500">
                <a:solidFill>
                  <a:srgbClr val="13655A"/>
                </a:solidFill>
                <a:latin typeface="Poppins Bold"/>
              </a:rPr>
              <a:t>Retículo </a:t>
            </a:r>
          </a:p>
          <a:p>
            <a:pPr marL="0" lvl="0" indent="0" algn="ctr">
              <a:lnSpc>
                <a:spcPts val="1800"/>
              </a:lnSpc>
              <a:spcBef>
                <a:spcPct val="0"/>
              </a:spcBef>
            </a:pPr>
            <a:r>
              <a:rPr lang="en-US" sz="1500">
                <a:solidFill>
                  <a:srgbClr val="13655A"/>
                </a:solidFill>
                <a:latin typeface="Poppins Bold"/>
              </a:rPr>
              <a:t>endoplasmático rugoso</a:t>
            </a:r>
          </a:p>
        </p:txBody>
      </p:sp>
      <p:sp>
        <p:nvSpPr>
          <p:cNvPr id="45" name="TextBox 45"/>
          <p:cNvSpPr txBox="1"/>
          <p:nvPr/>
        </p:nvSpPr>
        <p:spPr>
          <a:xfrm>
            <a:off x="1269036" y="8555372"/>
            <a:ext cx="2574352" cy="247650"/>
          </a:xfrm>
          <a:prstGeom prst="rect">
            <a:avLst/>
          </a:prstGeom>
        </p:spPr>
        <p:txBody>
          <a:bodyPr lIns="0" tIns="0" rIns="0" bIns="0" rtlCol="0" anchor="t">
            <a:spAutoFit/>
          </a:bodyPr>
          <a:lstStyle/>
          <a:p>
            <a:pPr marL="0" lvl="0" indent="0" algn="ctr">
              <a:lnSpc>
                <a:spcPts val="1800"/>
              </a:lnSpc>
              <a:spcBef>
                <a:spcPct val="0"/>
              </a:spcBef>
            </a:pPr>
            <a:r>
              <a:rPr lang="en-US" sz="1500">
                <a:solidFill>
                  <a:srgbClr val="13655A"/>
                </a:solidFill>
                <a:latin typeface="Poppins Bold"/>
              </a:rPr>
              <a:t>Mitocondrias</a:t>
            </a:r>
          </a:p>
        </p:txBody>
      </p:sp>
      <p:sp>
        <p:nvSpPr>
          <p:cNvPr id="46" name="TextBox 46"/>
          <p:cNvSpPr txBox="1"/>
          <p:nvPr/>
        </p:nvSpPr>
        <p:spPr>
          <a:xfrm>
            <a:off x="14536073" y="4955857"/>
            <a:ext cx="2391431" cy="219075"/>
          </a:xfrm>
          <a:prstGeom prst="rect">
            <a:avLst/>
          </a:prstGeom>
        </p:spPr>
        <p:txBody>
          <a:bodyPr lIns="0" tIns="0" rIns="0" bIns="0" rtlCol="0" anchor="t">
            <a:spAutoFit/>
          </a:bodyPr>
          <a:lstStyle/>
          <a:p>
            <a:pPr marL="0" lvl="0" indent="0" algn="ctr">
              <a:lnSpc>
                <a:spcPts val="1500"/>
              </a:lnSpc>
            </a:pPr>
            <a:r>
              <a:rPr lang="en-US" sz="1500">
                <a:solidFill>
                  <a:srgbClr val="13655A"/>
                </a:solidFill>
                <a:latin typeface="Poppins Bold"/>
              </a:rPr>
              <a:t>Aparato de golgi</a:t>
            </a:r>
          </a:p>
        </p:txBody>
      </p:sp>
      <p:sp>
        <p:nvSpPr>
          <p:cNvPr id="47" name="TextBox 47"/>
          <p:cNvSpPr txBox="1"/>
          <p:nvPr/>
        </p:nvSpPr>
        <p:spPr>
          <a:xfrm>
            <a:off x="4817269" y="4931092"/>
            <a:ext cx="2065674" cy="247650"/>
          </a:xfrm>
          <a:prstGeom prst="rect">
            <a:avLst/>
          </a:prstGeom>
        </p:spPr>
        <p:txBody>
          <a:bodyPr lIns="0" tIns="0" rIns="0" bIns="0" rtlCol="0" anchor="t">
            <a:spAutoFit/>
          </a:bodyPr>
          <a:lstStyle/>
          <a:p>
            <a:pPr marL="0" lvl="0" indent="0" algn="ctr">
              <a:lnSpc>
                <a:spcPts val="1800"/>
              </a:lnSpc>
              <a:spcBef>
                <a:spcPct val="0"/>
              </a:spcBef>
            </a:pPr>
            <a:r>
              <a:rPr lang="en-US" sz="1500">
                <a:solidFill>
                  <a:srgbClr val="13655A"/>
                </a:solidFill>
                <a:latin typeface="Poppins Bold"/>
              </a:rPr>
              <a:t>Núcleo</a:t>
            </a:r>
          </a:p>
        </p:txBody>
      </p:sp>
      <p:sp>
        <p:nvSpPr>
          <p:cNvPr id="48" name="TextBox 48"/>
          <p:cNvSpPr txBox="1"/>
          <p:nvPr/>
        </p:nvSpPr>
        <p:spPr>
          <a:xfrm>
            <a:off x="1156915" y="4931092"/>
            <a:ext cx="2798594" cy="247650"/>
          </a:xfrm>
          <a:prstGeom prst="rect">
            <a:avLst/>
          </a:prstGeom>
        </p:spPr>
        <p:txBody>
          <a:bodyPr lIns="0" tIns="0" rIns="0" bIns="0" rtlCol="0" anchor="t">
            <a:spAutoFit/>
          </a:bodyPr>
          <a:lstStyle/>
          <a:p>
            <a:pPr marL="0" lvl="0" indent="0" algn="ctr">
              <a:lnSpc>
                <a:spcPts val="1800"/>
              </a:lnSpc>
              <a:spcBef>
                <a:spcPct val="0"/>
              </a:spcBef>
            </a:pPr>
            <a:r>
              <a:rPr lang="en-US" sz="1500">
                <a:solidFill>
                  <a:srgbClr val="13655A"/>
                </a:solidFill>
                <a:latin typeface="Poppins Bold"/>
              </a:rPr>
              <a:t>Membrana celular</a:t>
            </a:r>
          </a:p>
        </p:txBody>
      </p:sp>
      <p:sp>
        <p:nvSpPr>
          <p:cNvPr id="49" name="TextBox 49"/>
          <p:cNvSpPr txBox="1"/>
          <p:nvPr/>
        </p:nvSpPr>
        <p:spPr>
          <a:xfrm>
            <a:off x="14305947" y="8580137"/>
            <a:ext cx="2851683" cy="219075"/>
          </a:xfrm>
          <a:prstGeom prst="rect">
            <a:avLst/>
          </a:prstGeom>
        </p:spPr>
        <p:txBody>
          <a:bodyPr lIns="0" tIns="0" rIns="0" bIns="0" rtlCol="0" anchor="t">
            <a:spAutoFit/>
          </a:bodyPr>
          <a:lstStyle/>
          <a:p>
            <a:pPr marL="0" lvl="0" indent="0" algn="ctr">
              <a:lnSpc>
                <a:spcPts val="1500"/>
              </a:lnSpc>
            </a:pPr>
            <a:r>
              <a:rPr lang="en-US" sz="1500">
                <a:solidFill>
                  <a:srgbClr val="13655A"/>
                </a:solidFill>
                <a:latin typeface="Poppins Bold"/>
              </a:rPr>
              <a:t>Microtúbulos</a:t>
            </a:r>
          </a:p>
        </p:txBody>
      </p:sp>
      <p:sp>
        <p:nvSpPr>
          <p:cNvPr id="50" name="TextBox 50"/>
          <p:cNvSpPr txBox="1"/>
          <p:nvPr/>
        </p:nvSpPr>
        <p:spPr>
          <a:xfrm>
            <a:off x="11424036" y="8580137"/>
            <a:ext cx="2027717" cy="219075"/>
          </a:xfrm>
          <a:prstGeom prst="rect">
            <a:avLst/>
          </a:prstGeom>
        </p:spPr>
        <p:txBody>
          <a:bodyPr lIns="0" tIns="0" rIns="0" bIns="0" rtlCol="0" anchor="t">
            <a:spAutoFit/>
          </a:bodyPr>
          <a:lstStyle/>
          <a:p>
            <a:pPr marL="0" lvl="0" indent="0" algn="ctr">
              <a:lnSpc>
                <a:spcPts val="1500"/>
              </a:lnSpc>
            </a:pPr>
            <a:r>
              <a:rPr lang="en-US" sz="1500">
                <a:solidFill>
                  <a:srgbClr val="13655A"/>
                </a:solidFill>
                <a:latin typeface="Poppins Bold"/>
              </a:rPr>
              <a:t>Centriolo</a:t>
            </a:r>
          </a:p>
        </p:txBody>
      </p:sp>
      <p:sp>
        <p:nvSpPr>
          <p:cNvPr id="51" name="TextBox 51"/>
          <p:cNvSpPr txBox="1"/>
          <p:nvPr/>
        </p:nvSpPr>
        <p:spPr>
          <a:xfrm>
            <a:off x="7948285" y="8465837"/>
            <a:ext cx="2391431" cy="409575"/>
          </a:xfrm>
          <a:prstGeom prst="rect">
            <a:avLst/>
          </a:prstGeom>
        </p:spPr>
        <p:txBody>
          <a:bodyPr lIns="0" tIns="0" rIns="0" bIns="0" rtlCol="0" anchor="t">
            <a:spAutoFit/>
          </a:bodyPr>
          <a:lstStyle/>
          <a:p>
            <a:pPr marL="0" lvl="0" indent="0" algn="ctr">
              <a:lnSpc>
                <a:spcPts val="1500"/>
              </a:lnSpc>
            </a:pPr>
            <a:r>
              <a:rPr lang="en-US" sz="1500" u="none">
                <a:solidFill>
                  <a:srgbClr val="13655A"/>
                </a:solidFill>
                <a:latin typeface="Poppins Bold"/>
              </a:rPr>
              <a:t>Lisosoma </a:t>
            </a:r>
          </a:p>
          <a:p>
            <a:pPr marL="0" lvl="0" indent="0" algn="ctr">
              <a:lnSpc>
                <a:spcPts val="1500"/>
              </a:lnSpc>
            </a:pPr>
            <a:r>
              <a:rPr lang="en-US" sz="1500" u="none">
                <a:solidFill>
                  <a:srgbClr val="13655A"/>
                </a:solidFill>
                <a:latin typeface="Poppins Bold"/>
              </a:rPr>
              <a:t>y peroxixoma</a:t>
            </a:r>
          </a:p>
        </p:txBody>
      </p:sp>
      <p:sp>
        <p:nvSpPr>
          <p:cNvPr id="52" name="TextBox 52"/>
          <p:cNvSpPr txBox="1"/>
          <p:nvPr/>
        </p:nvSpPr>
        <p:spPr>
          <a:xfrm>
            <a:off x="4981546" y="8580137"/>
            <a:ext cx="1737120" cy="219075"/>
          </a:xfrm>
          <a:prstGeom prst="rect">
            <a:avLst/>
          </a:prstGeom>
        </p:spPr>
        <p:txBody>
          <a:bodyPr lIns="0" tIns="0" rIns="0" bIns="0" rtlCol="0" anchor="t">
            <a:spAutoFit/>
          </a:bodyPr>
          <a:lstStyle/>
          <a:p>
            <a:pPr marL="0" lvl="0" indent="0" algn="ctr">
              <a:lnSpc>
                <a:spcPts val="1500"/>
              </a:lnSpc>
            </a:pPr>
            <a:r>
              <a:rPr lang="en-US" sz="1500">
                <a:solidFill>
                  <a:srgbClr val="13655A"/>
                </a:solidFill>
                <a:latin typeface="Poppins Bold"/>
              </a:rPr>
              <a:t>Cloroplastos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1460392" y="7638069"/>
            <a:ext cx="15367217" cy="0"/>
          </a:xfrm>
          <a:prstGeom prst="line">
            <a:avLst/>
          </a:prstGeom>
          <a:ln w="28575" cap="rnd">
            <a:solidFill>
              <a:srgbClr val="136447"/>
            </a:solidFill>
            <a:prstDash val="solid"/>
            <a:headEnd type="none" w="sm" len="sm"/>
            <a:tailEnd type="none" w="sm" len="sm"/>
          </a:ln>
        </p:spPr>
      </p:sp>
      <p:sp>
        <p:nvSpPr>
          <p:cNvPr id="3" name="AutoShape 3"/>
          <p:cNvSpPr/>
          <p:nvPr/>
        </p:nvSpPr>
        <p:spPr>
          <a:xfrm>
            <a:off x="1460392" y="9214883"/>
            <a:ext cx="15367217" cy="0"/>
          </a:xfrm>
          <a:prstGeom prst="line">
            <a:avLst/>
          </a:prstGeom>
          <a:ln w="28575" cap="rnd">
            <a:solidFill>
              <a:srgbClr val="136447"/>
            </a:solidFill>
            <a:prstDash val="solid"/>
            <a:headEnd type="none" w="sm" len="sm"/>
            <a:tailEnd type="none" w="sm" len="sm"/>
          </a:ln>
        </p:spPr>
      </p:sp>
      <p:sp>
        <p:nvSpPr>
          <p:cNvPr id="4" name="TextBox 4"/>
          <p:cNvSpPr txBox="1"/>
          <p:nvPr/>
        </p:nvSpPr>
        <p:spPr>
          <a:xfrm>
            <a:off x="1599837" y="7819396"/>
            <a:ext cx="15088326" cy="1137961"/>
          </a:xfrm>
          <a:prstGeom prst="rect">
            <a:avLst/>
          </a:prstGeom>
        </p:spPr>
        <p:txBody>
          <a:bodyPr lIns="0" tIns="0" rIns="0" bIns="0" rtlCol="0" anchor="t">
            <a:spAutoFit/>
          </a:bodyPr>
          <a:lstStyle/>
          <a:p>
            <a:pPr marL="0" lvl="0" indent="0" algn="ctr">
              <a:lnSpc>
                <a:spcPts val="4415"/>
              </a:lnSpc>
              <a:spcBef>
                <a:spcPct val="0"/>
              </a:spcBef>
            </a:pPr>
            <a:r>
              <a:rPr lang="en-US" sz="3396" u="none" strike="noStrike">
                <a:solidFill>
                  <a:srgbClr val="2D2F3B"/>
                </a:solidFill>
                <a:latin typeface="Poppins Medium"/>
              </a:rPr>
              <a:t>Estos componentes trabajan en conjunto para mantener la homeostasis celular y realizar actividades esenciales para la vida.</a:t>
            </a:r>
          </a:p>
        </p:txBody>
      </p:sp>
      <p:sp>
        <p:nvSpPr>
          <p:cNvPr id="5" name="Freeform 5"/>
          <p:cNvSpPr/>
          <p:nvPr/>
        </p:nvSpPr>
        <p:spPr>
          <a:xfrm>
            <a:off x="-3544760" y="-2516060"/>
            <a:ext cx="7089520" cy="7089520"/>
          </a:xfrm>
          <a:custGeom>
            <a:avLst/>
            <a:gdLst/>
            <a:ahLst/>
            <a:cxnLst/>
            <a:rect l="l" t="t" r="r" b="b"/>
            <a:pathLst>
              <a:path w="7089520" h="7089520">
                <a:moveTo>
                  <a:pt x="0" y="0"/>
                </a:moveTo>
                <a:lnTo>
                  <a:pt x="7089520" y="0"/>
                </a:lnTo>
                <a:lnTo>
                  <a:pt x="7089520" y="7089520"/>
                </a:lnTo>
                <a:lnTo>
                  <a:pt x="0" y="708952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7" name="Freeform 7"/>
          <p:cNvSpPr/>
          <p:nvPr/>
        </p:nvSpPr>
        <p:spPr>
          <a:xfrm rot="7549458">
            <a:off x="8809396" y="-912016"/>
            <a:ext cx="3930564" cy="3881432"/>
          </a:xfrm>
          <a:custGeom>
            <a:avLst/>
            <a:gdLst/>
            <a:ahLst/>
            <a:cxnLst/>
            <a:rect l="l" t="t" r="r" b="b"/>
            <a:pathLst>
              <a:path w="3930564" h="3881432">
                <a:moveTo>
                  <a:pt x="0" y="0"/>
                </a:moveTo>
                <a:lnTo>
                  <a:pt x="3930564" y="0"/>
                </a:lnTo>
                <a:lnTo>
                  <a:pt x="3930564" y="3881432"/>
                </a:lnTo>
                <a:lnTo>
                  <a:pt x="0" y="3881432"/>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460392" y="3595600"/>
            <a:ext cx="15367217" cy="3019425"/>
          </a:xfrm>
          <a:prstGeom prst="rect">
            <a:avLst/>
          </a:prstGeom>
        </p:spPr>
        <p:txBody>
          <a:bodyPr lIns="0" tIns="0" rIns="0" bIns="0" rtlCol="0" anchor="t">
            <a:spAutoFit/>
          </a:bodyPr>
          <a:lstStyle/>
          <a:p>
            <a:pPr marL="0" lvl="0" indent="0" algn="ctr">
              <a:lnSpc>
                <a:spcPts val="11999"/>
              </a:lnSpc>
              <a:spcBef>
                <a:spcPct val="0"/>
              </a:spcBef>
            </a:pPr>
            <a:r>
              <a:rPr lang="en-US" sz="9999" u="none" strike="noStrike" spc="749">
                <a:solidFill>
                  <a:srgbClr val="136447"/>
                </a:solidFill>
                <a:latin typeface="Wedges"/>
              </a:rPr>
              <a:t>Estructura y funciones básicas</a:t>
            </a:r>
          </a:p>
        </p:txBody>
      </p:sp>
      <p:sp>
        <p:nvSpPr>
          <p:cNvPr id="9" name="Freeform 9"/>
          <p:cNvSpPr/>
          <p:nvPr/>
        </p:nvSpPr>
        <p:spPr>
          <a:xfrm rot="4010350" flipH="1">
            <a:off x="5149298" y="-796465"/>
            <a:ext cx="2056093" cy="4272401"/>
          </a:xfrm>
          <a:custGeom>
            <a:avLst/>
            <a:gdLst/>
            <a:ahLst/>
            <a:cxnLst/>
            <a:rect l="l" t="t" r="r" b="b"/>
            <a:pathLst>
              <a:path w="2056093" h="4272401">
                <a:moveTo>
                  <a:pt x="2056093" y="0"/>
                </a:moveTo>
                <a:lnTo>
                  <a:pt x="0" y="0"/>
                </a:lnTo>
                <a:lnTo>
                  <a:pt x="0" y="4272401"/>
                </a:lnTo>
                <a:lnTo>
                  <a:pt x="2056093" y="4272401"/>
                </a:lnTo>
                <a:lnTo>
                  <a:pt x="2056093" y="0"/>
                </a:lnTo>
                <a:close/>
              </a:path>
            </a:pathLst>
          </a:custGeom>
          <a:blipFill>
            <a:blip r:embed="rId8">
              <a:alphaModFix amt="19999"/>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351173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rot="5400000">
            <a:off x="4572000" y="-304800"/>
            <a:ext cx="9144000" cy="10287000"/>
          </a:xfrm>
          <a:prstGeom prst="rect">
            <a:avLst/>
          </a:prstGeom>
          <a:solidFill>
            <a:srgbClr val="F0F5DB"/>
          </a:solidFill>
        </p:spPr>
      </p:sp>
      <p:sp>
        <p:nvSpPr>
          <p:cNvPr id="6" name="TextBox 6"/>
          <p:cNvSpPr txBox="1"/>
          <p:nvPr/>
        </p:nvSpPr>
        <p:spPr>
          <a:xfrm>
            <a:off x="5460637" y="1309614"/>
            <a:ext cx="7366726" cy="1354217"/>
          </a:xfrm>
          <a:prstGeom prst="rect">
            <a:avLst/>
          </a:prstGeom>
        </p:spPr>
        <p:txBody>
          <a:bodyPr wrap="square" lIns="0" tIns="0" rIns="0" bIns="0" rtlCol="0" anchor="t">
            <a:spAutoFit/>
          </a:bodyPr>
          <a:lstStyle/>
          <a:p>
            <a:pPr marL="0" lvl="0" indent="0" algn="ctr"/>
            <a:r>
              <a:rPr lang="es-CL" sz="8800" spc="953" dirty="0">
                <a:solidFill>
                  <a:srgbClr val="136447"/>
                </a:solidFill>
                <a:latin typeface="Wedges"/>
              </a:rPr>
              <a:t>contexto</a:t>
            </a:r>
          </a:p>
        </p:txBody>
      </p:sp>
      <p:sp>
        <p:nvSpPr>
          <p:cNvPr id="7" name="TextBox 7"/>
          <p:cNvSpPr txBox="1"/>
          <p:nvPr/>
        </p:nvSpPr>
        <p:spPr>
          <a:xfrm>
            <a:off x="4724400" y="3706745"/>
            <a:ext cx="8839200" cy="3938514"/>
          </a:xfrm>
          <a:prstGeom prst="rect">
            <a:avLst/>
          </a:prstGeom>
        </p:spPr>
        <p:txBody>
          <a:bodyPr wrap="square" lIns="0" tIns="0" rIns="0" bIns="0" rtlCol="0" anchor="t">
            <a:spAutoFit/>
          </a:bodyPr>
          <a:lstStyle/>
          <a:p>
            <a:pPr marL="0" lvl="0" indent="0" algn="just"/>
            <a:r>
              <a:rPr lang="es-ES" sz="3199" dirty="0">
                <a:solidFill>
                  <a:srgbClr val="136447"/>
                </a:solidFill>
                <a:latin typeface="Poppins"/>
              </a:rPr>
              <a:t>Cuando hablamos de seres vivos, siempre pensamos en animales o plantas, con sus complejas estructuras y formas únicas, sin embargo, muchas veces pasamos por alto otras formas de vida que no siempre las encontramos a simple vista, pero todos tienen algo en común, están compuestos por la estructura más básica, la célula.</a:t>
            </a:r>
            <a:endParaRPr lang="es-CL" sz="3199" dirty="0">
              <a:solidFill>
                <a:srgbClr val="136447"/>
              </a:solidFill>
              <a:latin typeface="Poppins"/>
            </a:endParaRPr>
          </a:p>
        </p:txBody>
      </p:sp>
      <p:sp>
        <p:nvSpPr>
          <p:cNvPr id="8" name="Freeform 8"/>
          <p:cNvSpPr/>
          <p:nvPr/>
        </p:nvSpPr>
        <p:spPr>
          <a:xfrm>
            <a:off x="5291374" y="2566031"/>
            <a:ext cx="7705252" cy="229698"/>
          </a:xfrm>
          <a:custGeom>
            <a:avLst/>
            <a:gdLst/>
            <a:ahLst/>
            <a:cxnLst/>
            <a:rect l="l" t="t" r="r" b="b"/>
            <a:pathLst>
              <a:path w="8151296" h="459396">
                <a:moveTo>
                  <a:pt x="0" y="0"/>
                </a:moveTo>
                <a:lnTo>
                  <a:pt x="8151296" y="0"/>
                </a:lnTo>
                <a:lnTo>
                  <a:pt x="8151296" y="459396"/>
                </a:lnTo>
                <a:lnTo>
                  <a:pt x="0" y="459396"/>
                </a:lnTo>
                <a:lnTo>
                  <a:pt x="0" y="0"/>
                </a:lnTo>
                <a:close/>
              </a:path>
            </a:pathLst>
          </a:custGeom>
          <a:blipFill>
            <a:blip r:embed="rId2">
              <a:alphaModFix amt="50000"/>
              <a:extLst>
                <a:ext uri="{96DAC541-7B7A-43D3-8B79-37D633B846F1}">
                  <asvg:svgBlip xmlns:asvg="http://schemas.microsoft.com/office/drawing/2016/SVG/main" r:embed="rId3"/>
                </a:ext>
              </a:extLst>
            </a:blip>
            <a:stretch>
              <a:fillRect t="-385522" b="-385522"/>
            </a:stretch>
          </a:blipFill>
        </p:spPr>
        <p:txBody>
          <a:bodyPr/>
          <a:lstStyle/>
          <a:p>
            <a:endParaRPr 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rot="5400000">
            <a:off x="8638584" y="3060382"/>
            <a:ext cx="10287000" cy="4166235"/>
          </a:xfrm>
          <a:custGeom>
            <a:avLst/>
            <a:gdLst/>
            <a:ahLst/>
            <a:cxnLst/>
            <a:rect l="l" t="t" r="r" b="b"/>
            <a:pathLst>
              <a:path w="10287000" h="4166235">
                <a:moveTo>
                  <a:pt x="0" y="0"/>
                </a:moveTo>
                <a:lnTo>
                  <a:pt x="10287000" y="0"/>
                </a:lnTo>
                <a:lnTo>
                  <a:pt x="10287000" y="4166236"/>
                </a:lnTo>
                <a:lnTo>
                  <a:pt x="0" y="416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878897" flipV="1">
            <a:off x="9779915" y="4546348"/>
            <a:ext cx="1652038" cy="657811"/>
          </a:xfrm>
          <a:custGeom>
            <a:avLst/>
            <a:gdLst/>
            <a:ahLst/>
            <a:cxnLst/>
            <a:rect l="l" t="t" r="r" b="b"/>
            <a:pathLst>
              <a:path w="1652038" h="657811">
                <a:moveTo>
                  <a:pt x="0" y="657812"/>
                </a:moveTo>
                <a:lnTo>
                  <a:pt x="1652038" y="657812"/>
                </a:lnTo>
                <a:lnTo>
                  <a:pt x="1652038" y="0"/>
                </a:lnTo>
                <a:lnTo>
                  <a:pt x="0" y="0"/>
                </a:lnTo>
                <a:lnTo>
                  <a:pt x="0" y="65781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78897" flipH="1">
            <a:off x="16132214" y="5380182"/>
            <a:ext cx="1652038" cy="657811"/>
          </a:xfrm>
          <a:custGeom>
            <a:avLst/>
            <a:gdLst/>
            <a:ahLst/>
            <a:cxnLst/>
            <a:rect l="l" t="t" r="r" b="b"/>
            <a:pathLst>
              <a:path w="1652038" h="657811">
                <a:moveTo>
                  <a:pt x="1652038" y="0"/>
                </a:moveTo>
                <a:lnTo>
                  <a:pt x="0" y="0"/>
                </a:lnTo>
                <a:lnTo>
                  <a:pt x="0" y="657811"/>
                </a:lnTo>
                <a:lnTo>
                  <a:pt x="1652038" y="657811"/>
                </a:lnTo>
                <a:lnTo>
                  <a:pt x="165203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9645926" y="3516939"/>
            <a:ext cx="768281" cy="880380"/>
          </a:xfrm>
          <a:custGeom>
            <a:avLst/>
            <a:gdLst/>
            <a:ahLst/>
            <a:cxnLst/>
            <a:rect l="l" t="t" r="r" b="b"/>
            <a:pathLst>
              <a:path w="768281" h="880380">
                <a:moveTo>
                  <a:pt x="0" y="0"/>
                </a:moveTo>
                <a:lnTo>
                  <a:pt x="768282" y="0"/>
                </a:lnTo>
                <a:lnTo>
                  <a:pt x="768282" y="880380"/>
                </a:lnTo>
                <a:lnTo>
                  <a:pt x="0" y="8803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flipV="1">
            <a:off x="17192625" y="6245607"/>
            <a:ext cx="768281" cy="880380"/>
          </a:xfrm>
          <a:custGeom>
            <a:avLst/>
            <a:gdLst/>
            <a:ahLst/>
            <a:cxnLst/>
            <a:rect l="l" t="t" r="r" b="b"/>
            <a:pathLst>
              <a:path w="768281" h="880380">
                <a:moveTo>
                  <a:pt x="0" y="880379"/>
                </a:moveTo>
                <a:lnTo>
                  <a:pt x="768281" y="880379"/>
                </a:lnTo>
                <a:lnTo>
                  <a:pt x="768281" y="0"/>
                </a:lnTo>
                <a:lnTo>
                  <a:pt x="0" y="0"/>
                </a:lnTo>
                <a:lnTo>
                  <a:pt x="0" y="88037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AutoShape 7"/>
          <p:cNvSpPr/>
          <p:nvPr/>
        </p:nvSpPr>
        <p:spPr>
          <a:xfrm flipV="1">
            <a:off x="1028734" y="2193301"/>
            <a:ext cx="8115300" cy="19050"/>
          </a:xfrm>
          <a:prstGeom prst="line">
            <a:avLst/>
          </a:prstGeom>
          <a:ln w="28575" cap="rnd">
            <a:solidFill>
              <a:srgbClr val="136447"/>
            </a:solidFill>
            <a:prstDash val="solid"/>
            <a:headEnd type="none" w="sm" len="sm"/>
            <a:tailEnd type="none" w="sm" len="sm"/>
          </a:ln>
        </p:spPr>
      </p:sp>
      <p:sp>
        <p:nvSpPr>
          <p:cNvPr id="8" name="TextBox 8"/>
          <p:cNvSpPr txBox="1"/>
          <p:nvPr/>
        </p:nvSpPr>
        <p:spPr>
          <a:xfrm>
            <a:off x="1028734" y="914400"/>
            <a:ext cx="8115300" cy="1024091"/>
          </a:xfrm>
          <a:prstGeom prst="rect">
            <a:avLst/>
          </a:prstGeom>
        </p:spPr>
        <p:txBody>
          <a:bodyPr lIns="0" tIns="0" rIns="0" bIns="0" rtlCol="0" anchor="t">
            <a:spAutoFit/>
          </a:bodyPr>
          <a:lstStyle/>
          <a:p>
            <a:pPr marL="0" lvl="0" indent="0" algn="ctr">
              <a:lnSpc>
                <a:spcPts val="7811"/>
              </a:lnSpc>
              <a:spcBef>
                <a:spcPct val="0"/>
              </a:spcBef>
            </a:pPr>
            <a:r>
              <a:rPr lang="en-US" sz="6008" u="none" strike="noStrike">
                <a:solidFill>
                  <a:srgbClr val="136447"/>
                </a:solidFill>
                <a:latin typeface="Poppins Bold"/>
              </a:rPr>
              <a:t>Membrana celular</a:t>
            </a:r>
          </a:p>
        </p:txBody>
      </p:sp>
      <p:sp>
        <p:nvSpPr>
          <p:cNvPr id="9" name="TextBox 9"/>
          <p:cNvSpPr txBox="1"/>
          <p:nvPr/>
        </p:nvSpPr>
        <p:spPr>
          <a:xfrm>
            <a:off x="1305543" y="3127245"/>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La membrana celular rodea la célula </a:t>
            </a:r>
          </a:p>
          <a:p>
            <a:pPr>
              <a:lnSpc>
                <a:spcPts val="3300"/>
              </a:lnSpc>
            </a:pPr>
            <a:r>
              <a:rPr lang="en-US" sz="3000">
                <a:solidFill>
                  <a:srgbClr val="2D2F3B"/>
                </a:solidFill>
                <a:latin typeface="Poppins Medium"/>
              </a:rPr>
              <a:t>y es una barrera selectiva entre el interior y el exterior.</a:t>
            </a:r>
          </a:p>
        </p:txBody>
      </p:sp>
      <p:sp>
        <p:nvSpPr>
          <p:cNvPr id="10" name="TextBox 10"/>
          <p:cNvSpPr txBox="1"/>
          <p:nvPr/>
        </p:nvSpPr>
        <p:spPr>
          <a:xfrm>
            <a:off x="1305543" y="5082863"/>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Su función principal es controlar el paso de sustancias, como nutrientes </a:t>
            </a:r>
          </a:p>
          <a:p>
            <a:pPr>
              <a:lnSpc>
                <a:spcPts val="3300"/>
              </a:lnSpc>
            </a:pPr>
            <a:r>
              <a:rPr lang="en-US" sz="3000">
                <a:solidFill>
                  <a:srgbClr val="2D2F3B"/>
                </a:solidFill>
                <a:latin typeface="Poppins Medium"/>
              </a:rPr>
              <a:t>y desechos.</a:t>
            </a:r>
          </a:p>
        </p:txBody>
      </p:sp>
      <p:sp>
        <p:nvSpPr>
          <p:cNvPr id="11" name="TextBox 11"/>
          <p:cNvSpPr txBox="1"/>
          <p:nvPr/>
        </p:nvSpPr>
        <p:spPr>
          <a:xfrm>
            <a:off x="1305543" y="7038481"/>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Contiene proteínas especializadas que facilitan el transporte de moléculas y la comunicación celular.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flipV="1">
            <a:off x="9144034" y="2193301"/>
            <a:ext cx="8115300" cy="19050"/>
          </a:xfrm>
          <a:prstGeom prst="line">
            <a:avLst/>
          </a:prstGeom>
          <a:ln w="28575" cap="rnd">
            <a:solidFill>
              <a:srgbClr val="136447"/>
            </a:solidFill>
            <a:prstDash val="solid"/>
            <a:headEnd type="none" w="sm" len="sm"/>
            <a:tailEnd type="none" w="sm" len="sm"/>
          </a:ln>
        </p:spPr>
      </p:sp>
      <p:sp>
        <p:nvSpPr>
          <p:cNvPr id="3" name="TextBox 3"/>
          <p:cNvSpPr txBox="1"/>
          <p:nvPr/>
        </p:nvSpPr>
        <p:spPr>
          <a:xfrm>
            <a:off x="9144000" y="914400"/>
            <a:ext cx="8115367"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Núcleo celular</a:t>
            </a:r>
          </a:p>
        </p:txBody>
      </p:sp>
      <p:sp>
        <p:nvSpPr>
          <p:cNvPr id="4" name="TextBox 4"/>
          <p:cNvSpPr txBox="1"/>
          <p:nvPr/>
        </p:nvSpPr>
        <p:spPr>
          <a:xfrm>
            <a:off x="9420843" y="3127245"/>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Organelo que alberga el ADN y se encuentra en el centro de las células eucariotas.</a:t>
            </a:r>
          </a:p>
        </p:txBody>
      </p:sp>
      <p:sp>
        <p:nvSpPr>
          <p:cNvPr id="5" name="TextBox 5"/>
          <p:cNvSpPr txBox="1"/>
          <p:nvPr/>
        </p:nvSpPr>
        <p:spPr>
          <a:xfrm>
            <a:off x="9420843" y="5082863"/>
            <a:ext cx="7561681" cy="17145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Su función principal es almacenar y proteger la información genética, controlando la expresión génica y la replicación del ADN.</a:t>
            </a:r>
          </a:p>
        </p:txBody>
      </p:sp>
      <p:sp>
        <p:nvSpPr>
          <p:cNvPr id="6" name="TextBox 6"/>
          <p:cNvSpPr txBox="1"/>
          <p:nvPr/>
        </p:nvSpPr>
        <p:spPr>
          <a:xfrm>
            <a:off x="9420843" y="7457581"/>
            <a:ext cx="7561681" cy="8763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También contiene el nucleolo, implicado en la síntesis de ribosomas.</a:t>
            </a:r>
          </a:p>
        </p:txBody>
      </p:sp>
      <p:sp>
        <p:nvSpPr>
          <p:cNvPr id="7" name="Freeform 7"/>
          <p:cNvSpPr/>
          <p:nvPr/>
        </p:nvSpPr>
        <p:spPr>
          <a:xfrm>
            <a:off x="376340" y="1028700"/>
            <a:ext cx="6236432" cy="5533416"/>
          </a:xfrm>
          <a:custGeom>
            <a:avLst/>
            <a:gdLst/>
            <a:ahLst/>
            <a:cxnLst/>
            <a:rect l="l" t="t" r="r" b="b"/>
            <a:pathLst>
              <a:path w="6236432" h="5533416">
                <a:moveTo>
                  <a:pt x="0" y="0"/>
                </a:moveTo>
                <a:lnTo>
                  <a:pt x="6236432" y="0"/>
                </a:lnTo>
                <a:lnTo>
                  <a:pt x="6236432" y="5533416"/>
                </a:lnTo>
                <a:lnTo>
                  <a:pt x="0" y="55334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193545" y="1564557"/>
            <a:ext cx="4602022" cy="4544497"/>
          </a:xfrm>
          <a:custGeom>
            <a:avLst/>
            <a:gdLst/>
            <a:ahLst/>
            <a:cxnLst/>
            <a:rect l="l" t="t" r="r" b="b"/>
            <a:pathLst>
              <a:path w="4602022" h="4544497">
                <a:moveTo>
                  <a:pt x="0" y="0"/>
                </a:moveTo>
                <a:lnTo>
                  <a:pt x="4602022" y="0"/>
                </a:lnTo>
                <a:lnTo>
                  <a:pt x="4602022" y="4544497"/>
                </a:lnTo>
                <a:lnTo>
                  <a:pt x="0" y="4544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3539107" flipH="1">
            <a:off x="4800239" y="4436856"/>
            <a:ext cx="2407336" cy="5002256"/>
          </a:xfrm>
          <a:custGeom>
            <a:avLst/>
            <a:gdLst/>
            <a:ahLst/>
            <a:cxnLst/>
            <a:rect l="l" t="t" r="r" b="b"/>
            <a:pathLst>
              <a:path w="2407336" h="5002256">
                <a:moveTo>
                  <a:pt x="2407335" y="0"/>
                </a:moveTo>
                <a:lnTo>
                  <a:pt x="0" y="0"/>
                </a:lnTo>
                <a:lnTo>
                  <a:pt x="0" y="5002256"/>
                </a:lnTo>
                <a:lnTo>
                  <a:pt x="2407335" y="5002256"/>
                </a:lnTo>
                <a:lnTo>
                  <a:pt x="2407335"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34" y="914400"/>
            <a:ext cx="8115300"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Citoplasma</a:t>
            </a:r>
          </a:p>
        </p:txBody>
      </p:sp>
      <p:sp>
        <p:nvSpPr>
          <p:cNvPr id="3" name="TextBox 3"/>
          <p:cNvSpPr txBox="1"/>
          <p:nvPr/>
        </p:nvSpPr>
        <p:spPr>
          <a:xfrm>
            <a:off x="1125257" y="3279322"/>
            <a:ext cx="7922253" cy="17145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El citoplasma es una matriz gelatinosa con agua, sales, proteínas y otras moléculas, es el espacio intracelular entre la membrana celular y el núcleo.</a:t>
            </a:r>
          </a:p>
        </p:txBody>
      </p:sp>
      <p:sp>
        <p:nvSpPr>
          <p:cNvPr id="4" name="TextBox 4"/>
          <p:cNvSpPr txBox="1"/>
          <p:nvPr/>
        </p:nvSpPr>
        <p:spPr>
          <a:xfrm>
            <a:off x="1125257" y="6048204"/>
            <a:ext cx="7922253" cy="21336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Está involucrado en reacciones bioquímicas, producción de energía y transporte de sustancias. Esencial para el metabolismo celular, proporciona soporte y estructural a la célula.</a:t>
            </a:r>
          </a:p>
        </p:txBody>
      </p:sp>
      <p:sp>
        <p:nvSpPr>
          <p:cNvPr id="5" name="AutoShape 5"/>
          <p:cNvSpPr/>
          <p:nvPr/>
        </p:nvSpPr>
        <p:spPr>
          <a:xfrm flipV="1">
            <a:off x="1028734" y="2193301"/>
            <a:ext cx="8115300" cy="19050"/>
          </a:xfrm>
          <a:prstGeom prst="line">
            <a:avLst/>
          </a:prstGeom>
          <a:ln w="28575" cap="rnd">
            <a:solidFill>
              <a:srgbClr val="136447"/>
            </a:solidFill>
            <a:prstDash val="solid"/>
            <a:headEnd type="none" w="sm" len="sm"/>
            <a:tailEnd type="none" w="sm" len="sm"/>
          </a:ln>
        </p:spPr>
      </p:sp>
      <p:sp>
        <p:nvSpPr>
          <p:cNvPr id="6" name="Freeform 6"/>
          <p:cNvSpPr/>
          <p:nvPr/>
        </p:nvSpPr>
        <p:spPr>
          <a:xfrm>
            <a:off x="9709602" y="1497519"/>
            <a:ext cx="8012796" cy="7291963"/>
          </a:xfrm>
          <a:custGeom>
            <a:avLst/>
            <a:gdLst/>
            <a:ahLst/>
            <a:cxnLst/>
            <a:rect l="l" t="t" r="r" b="b"/>
            <a:pathLst>
              <a:path w="8012796" h="7291963">
                <a:moveTo>
                  <a:pt x="0" y="0"/>
                </a:moveTo>
                <a:lnTo>
                  <a:pt x="8012796" y="0"/>
                </a:lnTo>
                <a:lnTo>
                  <a:pt x="8012796" y="7291962"/>
                </a:lnTo>
                <a:lnTo>
                  <a:pt x="0" y="7291962"/>
                </a:lnTo>
                <a:lnTo>
                  <a:pt x="0" y="0"/>
                </a:lnTo>
                <a:close/>
              </a:path>
            </a:pathLst>
          </a:custGeom>
          <a:blipFill>
            <a:blip r:embed="rId2">
              <a:extLst>
                <a:ext uri="{96DAC541-7B7A-43D3-8B79-37D633B846F1}">
                  <asvg:svgBlip xmlns:asvg="http://schemas.microsoft.com/office/drawing/2016/SVG/main" r:embed="rId3"/>
                </a:ext>
              </a:extLst>
            </a:blip>
            <a:stretch>
              <a:fillRect t="-5889"/>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rot="2435016">
            <a:off x="12886243" y="-126841"/>
            <a:ext cx="7603841" cy="4175200"/>
          </a:xfrm>
          <a:custGeom>
            <a:avLst/>
            <a:gdLst/>
            <a:ahLst/>
            <a:cxnLst/>
            <a:rect l="l" t="t" r="r" b="b"/>
            <a:pathLst>
              <a:path w="7603841" h="4175200">
                <a:moveTo>
                  <a:pt x="0" y="0"/>
                </a:moveTo>
                <a:lnTo>
                  <a:pt x="7603840" y="0"/>
                </a:lnTo>
                <a:lnTo>
                  <a:pt x="7603840" y="4175199"/>
                </a:lnTo>
                <a:lnTo>
                  <a:pt x="0" y="4175199"/>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460392" y="3595600"/>
            <a:ext cx="15367217" cy="3019425"/>
          </a:xfrm>
          <a:prstGeom prst="rect">
            <a:avLst/>
          </a:prstGeom>
        </p:spPr>
        <p:txBody>
          <a:bodyPr lIns="0" tIns="0" rIns="0" bIns="0" rtlCol="0" anchor="t">
            <a:spAutoFit/>
          </a:bodyPr>
          <a:lstStyle/>
          <a:p>
            <a:pPr algn="ctr">
              <a:lnSpc>
                <a:spcPts val="11999"/>
              </a:lnSpc>
            </a:pPr>
            <a:r>
              <a:rPr lang="en-US" sz="9999" spc="749">
                <a:solidFill>
                  <a:srgbClr val="136447"/>
                </a:solidFill>
                <a:latin typeface="Wedges"/>
              </a:rPr>
              <a:t>Síntesis</a:t>
            </a:r>
          </a:p>
          <a:p>
            <a:pPr marL="0" lvl="0" indent="0" algn="ctr">
              <a:lnSpc>
                <a:spcPts val="11999"/>
              </a:lnSpc>
              <a:spcBef>
                <a:spcPct val="0"/>
              </a:spcBef>
            </a:pPr>
            <a:r>
              <a:rPr lang="en-US" sz="9999" spc="749">
                <a:solidFill>
                  <a:srgbClr val="136447"/>
                </a:solidFill>
                <a:latin typeface="Wedges"/>
              </a:rPr>
              <a:t>de proteínas</a:t>
            </a:r>
          </a:p>
        </p:txBody>
      </p:sp>
      <p:sp>
        <p:nvSpPr>
          <p:cNvPr id="4" name="AutoShape 4"/>
          <p:cNvSpPr/>
          <p:nvPr/>
        </p:nvSpPr>
        <p:spPr>
          <a:xfrm>
            <a:off x="1460392" y="7638069"/>
            <a:ext cx="15367217" cy="0"/>
          </a:xfrm>
          <a:prstGeom prst="line">
            <a:avLst/>
          </a:prstGeom>
          <a:ln w="28575" cap="rnd">
            <a:solidFill>
              <a:srgbClr val="136447"/>
            </a:solidFill>
            <a:prstDash val="solid"/>
            <a:headEnd type="none" w="sm" len="sm"/>
            <a:tailEnd type="none" w="sm" len="sm"/>
          </a:ln>
        </p:spPr>
      </p:sp>
      <p:sp>
        <p:nvSpPr>
          <p:cNvPr id="5" name="AutoShape 5"/>
          <p:cNvSpPr/>
          <p:nvPr/>
        </p:nvSpPr>
        <p:spPr>
          <a:xfrm>
            <a:off x="1460392" y="9214883"/>
            <a:ext cx="15367217" cy="0"/>
          </a:xfrm>
          <a:prstGeom prst="line">
            <a:avLst/>
          </a:prstGeom>
          <a:ln w="28575" cap="rnd">
            <a:solidFill>
              <a:srgbClr val="136447"/>
            </a:solidFill>
            <a:prstDash val="solid"/>
            <a:headEnd type="none" w="sm" len="sm"/>
            <a:tailEnd type="none" w="sm" len="sm"/>
          </a:ln>
        </p:spPr>
      </p:sp>
      <p:sp>
        <p:nvSpPr>
          <p:cNvPr id="6" name="TextBox 6"/>
          <p:cNvSpPr txBox="1"/>
          <p:nvPr/>
        </p:nvSpPr>
        <p:spPr>
          <a:xfrm>
            <a:off x="1599837" y="7819396"/>
            <a:ext cx="15088326" cy="1137961"/>
          </a:xfrm>
          <a:prstGeom prst="rect">
            <a:avLst/>
          </a:prstGeom>
        </p:spPr>
        <p:txBody>
          <a:bodyPr lIns="0" tIns="0" rIns="0" bIns="0" rtlCol="0" anchor="t">
            <a:spAutoFit/>
          </a:bodyPr>
          <a:lstStyle/>
          <a:p>
            <a:pPr marL="0" lvl="0" indent="0" algn="ctr">
              <a:lnSpc>
                <a:spcPts val="4415"/>
              </a:lnSpc>
              <a:spcBef>
                <a:spcPct val="0"/>
              </a:spcBef>
            </a:pPr>
            <a:r>
              <a:rPr lang="en-US" sz="3396">
                <a:solidFill>
                  <a:srgbClr val="2D2F3B"/>
                </a:solidFill>
                <a:latin typeface="Poppins Medium"/>
              </a:rPr>
              <a:t>Construir y reparar estructuras celulares, regular procesos biológicos y expresar características específicas de cada organismo.</a:t>
            </a:r>
          </a:p>
        </p:txBody>
      </p:sp>
      <p:sp>
        <p:nvSpPr>
          <p:cNvPr id="7" name="Freeform 7"/>
          <p:cNvSpPr/>
          <p:nvPr/>
        </p:nvSpPr>
        <p:spPr>
          <a:xfrm rot="2108889" flipH="1">
            <a:off x="-1419925" y="-1589719"/>
            <a:ext cx="4897250" cy="7476718"/>
          </a:xfrm>
          <a:custGeom>
            <a:avLst/>
            <a:gdLst/>
            <a:ahLst/>
            <a:cxnLst/>
            <a:rect l="l" t="t" r="r" b="b"/>
            <a:pathLst>
              <a:path w="4897250" h="7476718">
                <a:moveTo>
                  <a:pt x="4897250" y="0"/>
                </a:moveTo>
                <a:lnTo>
                  <a:pt x="0" y="0"/>
                </a:lnTo>
                <a:lnTo>
                  <a:pt x="0" y="7476718"/>
                </a:lnTo>
                <a:lnTo>
                  <a:pt x="4897250" y="7476718"/>
                </a:lnTo>
                <a:lnTo>
                  <a:pt x="489725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8" name="Freeform 8"/>
          <p:cNvSpPr/>
          <p:nvPr/>
        </p:nvSpPr>
        <p:spPr>
          <a:xfrm rot="-10800000">
            <a:off x="2352410" y="-7439934"/>
            <a:ext cx="11718940" cy="10683767"/>
          </a:xfrm>
          <a:custGeom>
            <a:avLst/>
            <a:gdLst/>
            <a:ahLst/>
            <a:cxnLst/>
            <a:rect l="l" t="t" r="r" b="b"/>
            <a:pathLst>
              <a:path w="11718940" h="10683767">
                <a:moveTo>
                  <a:pt x="0" y="0"/>
                </a:moveTo>
                <a:lnTo>
                  <a:pt x="11718940" y="0"/>
                </a:lnTo>
                <a:lnTo>
                  <a:pt x="11718940" y="10683767"/>
                </a:lnTo>
                <a:lnTo>
                  <a:pt x="0" y="10683767"/>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flipV="1">
            <a:off x="9179580" y="2193301"/>
            <a:ext cx="8115300" cy="19050"/>
          </a:xfrm>
          <a:prstGeom prst="line">
            <a:avLst/>
          </a:prstGeom>
          <a:ln w="28575" cap="rnd">
            <a:solidFill>
              <a:srgbClr val="136447"/>
            </a:solidFill>
            <a:prstDash val="solid"/>
            <a:headEnd type="none" w="sm" len="sm"/>
            <a:tailEnd type="none" w="sm" len="sm"/>
          </a:ln>
        </p:spPr>
      </p:sp>
      <p:sp>
        <p:nvSpPr>
          <p:cNvPr id="3" name="Freeform 3"/>
          <p:cNvSpPr/>
          <p:nvPr/>
        </p:nvSpPr>
        <p:spPr>
          <a:xfrm rot="2268297">
            <a:off x="-6895595" y="5185222"/>
            <a:ext cx="14774545" cy="13469460"/>
          </a:xfrm>
          <a:custGeom>
            <a:avLst/>
            <a:gdLst/>
            <a:ahLst/>
            <a:cxnLst/>
            <a:rect l="l" t="t" r="r" b="b"/>
            <a:pathLst>
              <a:path w="14774545" h="13469460">
                <a:moveTo>
                  <a:pt x="0" y="0"/>
                </a:moveTo>
                <a:lnTo>
                  <a:pt x="14774545" y="0"/>
                </a:lnTo>
                <a:lnTo>
                  <a:pt x="14774545" y="13469460"/>
                </a:lnTo>
                <a:lnTo>
                  <a:pt x="0" y="1346946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flipH="1">
            <a:off x="2609900" y="684047"/>
            <a:ext cx="1437455" cy="4599855"/>
          </a:xfrm>
          <a:custGeom>
            <a:avLst/>
            <a:gdLst/>
            <a:ahLst/>
            <a:cxnLst/>
            <a:rect l="l" t="t" r="r" b="b"/>
            <a:pathLst>
              <a:path w="1437455" h="4599855">
                <a:moveTo>
                  <a:pt x="1437455" y="0"/>
                </a:moveTo>
                <a:lnTo>
                  <a:pt x="0" y="0"/>
                </a:lnTo>
                <a:lnTo>
                  <a:pt x="0" y="4599855"/>
                </a:lnTo>
                <a:lnTo>
                  <a:pt x="1437455" y="4599855"/>
                </a:lnTo>
                <a:lnTo>
                  <a:pt x="1437455"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sp>
      <p:sp>
        <p:nvSpPr>
          <p:cNvPr id="5" name="Freeform 5"/>
          <p:cNvSpPr/>
          <p:nvPr/>
        </p:nvSpPr>
        <p:spPr>
          <a:xfrm>
            <a:off x="4216846" y="1094636"/>
            <a:ext cx="3766081" cy="3778677"/>
          </a:xfrm>
          <a:custGeom>
            <a:avLst/>
            <a:gdLst/>
            <a:ahLst/>
            <a:cxnLst/>
            <a:rect l="l" t="t" r="r" b="b"/>
            <a:pathLst>
              <a:path w="3766081" h="3778677">
                <a:moveTo>
                  <a:pt x="0" y="0"/>
                </a:moveTo>
                <a:lnTo>
                  <a:pt x="3766081" y="0"/>
                </a:lnTo>
                <a:lnTo>
                  <a:pt x="3766081" y="3778677"/>
                </a:lnTo>
                <a:lnTo>
                  <a:pt x="0" y="37786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617836" y="5135686"/>
            <a:ext cx="773068" cy="775653"/>
          </a:xfrm>
          <a:custGeom>
            <a:avLst/>
            <a:gdLst/>
            <a:ahLst/>
            <a:cxnLst/>
            <a:rect l="l" t="t" r="r" b="b"/>
            <a:pathLst>
              <a:path w="773068" h="775653">
                <a:moveTo>
                  <a:pt x="0" y="0"/>
                </a:moveTo>
                <a:lnTo>
                  <a:pt x="773068" y="0"/>
                </a:lnTo>
                <a:lnTo>
                  <a:pt x="773068" y="775654"/>
                </a:lnTo>
                <a:lnTo>
                  <a:pt x="0" y="775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9197387" y="914400"/>
            <a:ext cx="8079686"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Ribosoma</a:t>
            </a:r>
          </a:p>
        </p:txBody>
      </p:sp>
      <p:sp>
        <p:nvSpPr>
          <p:cNvPr id="8" name="Freeform 8"/>
          <p:cNvSpPr/>
          <p:nvPr/>
        </p:nvSpPr>
        <p:spPr>
          <a:xfrm>
            <a:off x="2870306" y="7354554"/>
            <a:ext cx="773068" cy="775653"/>
          </a:xfrm>
          <a:custGeom>
            <a:avLst/>
            <a:gdLst/>
            <a:ahLst/>
            <a:cxnLst/>
            <a:rect l="l" t="t" r="r" b="b"/>
            <a:pathLst>
              <a:path w="773068" h="775653">
                <a:moveTo>
                  <a:pt x="0" y="0"/>
                </a:moveTo>
                <a:lnTo>
                  <a:pt x="773068" y="0"/>
                </a:lnTo>
                <a:lnTo>
                  <a:pt x="773068" y="775653"/>
                </a:lnTo>
                <a:lnTo>
                  <a:pt x="0" y="7756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4668001" y="8000160"/>
            <a:ext cx="773068" cy="775653"/>
          </a:xfrm>
          <a:custGeom>
            <a:avLst/>
            <a:gdLst/>
            <a:ahLst/>
            <a:cxnLst/>
            <a:rect l="l" t="t" r="r" b="b"/>
            <a:pathLst>
              <a:path w="773068" h="775653">
                <a:moveTo>
                  <a:pt x="0" y="0"/>
                </a:moveTo>
                <a:lnTo>
                  <a:pt x="773068" y="0"/>
                </a:lnTo>
                <a:lnTo>
                  <a:pt x="773068" y="775654"/>
                </a:lnTo>
                <a:lnTo>
                  <a:pt x="0" y="775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9456423" y="2864798"/>
            <a:ext cx="7561614"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Los ribosomas son organelos esenciales para el funcionamiento y supervivencia celular.</a:t>
            </a:r>
          </a:p>
        </p:txBody>
      </p:sp>
      <p:sp>
        <p:nvSpPr>
          <p:cNvPr id="11" name="TextBox 11"/>
          <p:cNvSpPr txBox="1"/>
          <p:nvPr/>
        </p:nvSpPr>
        <p:spPr>
          <a:xfrm>
            <a:off x="9456390" y="6462728"/>
            <a:ext cx="7561681" cy="21336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Sintetizan proteínas a partir de la información genética del ARN mensajero (ARNm) que son fundamentales para la estructura, función y regulación celular</a:t>
            </a:r>
          </a:p>
        </p:txBody>
      </p:sp>
      <p:sp>
        <p:nvSpPr>
          <p:cNvPr id="12" name="TextBox 12"/>
          <p:cNvSpPr txBox="1"/>
          <p:nvPr/>
        </p:nvSpPr>
        <p:spPr>
          <a:xfrm>
            <a:off x="9456423" y="4873313"/>
            <a:ext cx="7561614" cy="8763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 Se encuentran en el citoplasma y el retículo endoplasmático rugoso.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flipV="1">
            <a:off x="1028734" y="2098900"/>
            <a:ext cx="8115300" cy="19050"/>
          </a:xfrm>
          <a:prstGeom prst="line">
            <a:avLst/>
          </a:prstGeom>
          <a:ln w="28575" cap="rnd">
            <a:solidFill>
              <a:srgbClr val="136447"/>
            </a:solidFill>
            <a:prstDash val="solid"/>
            <a:headEnd type="none" w="sm" len="sm"/>
            <a:tailEnd type="none" w="sm" len="sm"/>
          </a:ln>
        </p:spPr>
      </p:sp>
      <p:sp>
        <p:nvSpPr>
          <p:cNvPr id="3" name="Freeform 3"/>
          <p:cNvSpPr/>
          <p:nvPr/>
        </p:nvSpPr>
        <p:spPr>
          <a:xfrm rot="-4841569">
            <a:off x="14156725" y="3060968"/>
            <a:ext cx="8344011" cy="7606956"/>
          </a:xfrm>
          <a:custGeom>
            <a:avLst/>
            <a:gdLst/>
            <a:ahLst/>
            <a:cxnLst/>
            <a:rect l="l" t="t" r="r" b="b"/>
            <a:pathLst>
              <a:path w="8344011" h="7606956">
                <a:moveTo>
                  <a:pt x="0" y="0"/>
                </a:moveTo>
                <a:lnTo>
                  <a:pt x="8344011" y="0"/>
                </a:lnTo>
                <a:lnTo>
                  <a:pt x="8344011" y="7606957"/>
                </a:lnTo>
                <a:lnTo>
                  <a:pt x="0" y="76069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8024508">
            <a:off x="9802141" y="2043631"/>
            <a:ext cx="10023670" cy="6105326"/>
          </a:xfrm>
          <a:custGeom>
            <a:avLst/>
            <a:gdLst/>
            <a:ahLst/>
            <a:cxnLst/>
            <a:rect l="l" t="t" r="r" b="b"/>
            <a:pathLst>
              <a:path w="10023670" h="6105326">
                <a:moveTo>
                  <a:pt x="0" y="0"/>
                </a:moveTo>
                <a:lnTo>
                  <a:pt x="10023670" y="0"/>
                </a:lnTo>
                <a:lnTo>
                  <a:pt x="10023670" y="6105326"/>
                </a:lnTo>
                <a:lnTo>
                  <a:pt x="0" y="6105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028700" y="957521"/>
            <a:ext cx="8115367" cy="824865"/>
          </a:xfrm>
          <a:prstGeom prst="rect">
            <a:avLst/>
          </a:prstGeom>
        </p:spPr>
        <p:txBody>
          <a:bodyPr lIns="0" tIns="0" rIns="0" bIns="0" rtlCol="0" anchor="t">
            <a:spAutoFit/>
          </a:bodyPr>
          <a:lstStyle/>
          <a:p>
            <a:pPr marL="0" lvl="0" indent="0" algn="ctr">
              <a:lnSpc>
                <a:spcPts val="6239"/>
              </a:lnSpc>
              <a:spcBef>
                <a:spcPct val="0"/>
              </a:spcBef>
            </a:pPr>
            <a:r>
              <a:rPr lang="en-US" sz="4799">
                <a:solidFill>
                  <a:srgbClr val="136447"/>
                </a:solidFill>
                <a:latin typeface="Poppins Bold"/>
              </a:rPr>
              <a:t>Retículo endoplasmático </a:t>
            </a:r>
          </a:p>
        </p:txBody>
      </p:sp>
      <p:sp>
        <p:nvSpPr>
          <p:cNvPr id="6" name="TextBox 6"/>
          <p:cNvSpPr txBox="1"/>
          <p:nvPr/>
        </p:nvSpPr>
        <p:spPr>
          <a:xfrm>
            <a:off x="1193979" y="2810404"/>
            <a:ext cx="7784809" cy="1891665"/>
          </a:xfrm>
          <a:prstGeom prst="rect">
            <a:avLst/>
          </a:prstGeom>
        </p:spPr>
        <p:txBody>
          <a:bodyPr lIns="0" tIns="0" rIns="0" bIns="0" rtlCol="0" anchor="t">
            <a:spAutoFit/>
          </a:bodyPr>
          <a:lstStyle/>
          <a:p>
            <a:pPr>
              <a:lnSpc>
                <a:spcPts val="2970"/>
              </a:lnSpc>
            </a:pPr>
            <a:r>
              <a:rPr lang="en-US" sz="2700">
                <a:solidFill>
                  <a:srgbClr val="2D2F3B"/>
                </a:solidFill>
                <a:latin typeface="Poppins Medium"/>
              </a:rPr>
              <a:t>Red de membranas interconectadas que se extiende desde la membrana nuclear hasta la membrana celular. Fundamental en transporte, procesamiento y distribución de proteínas y lípidos en la célula.</a:t>
            </a:r>
          </a:p>
        </p:txBody>
      </p:sp>
      <p:sp>
        <p:nvSpPr>
          <p:cNvPr id="7" name="TextBox 7"/>
          <p:cNvSpPr txBox="1"/>
          <p:nvPr/>
        </p:nvSpPr>
        <p:spPr>
          <a:xfrm>
            <a:off x="1193979" y="5273157"/>
            <a:ext cx="7784809" cy="3377565"/>
          </a:xfrm>
          <a:prstGeom prst="rect">
            <a:avLst/>
          </a:prstGeom>
        </p:spPr>
        <p:txBody>
          <a:bodyPr lIns="0" tIns="0" rIns="0" bIns="0" rtlCol="0" anchor="t">
            <a:spAutoFit/>
          </a:bodyPr>
          <a:lstStyle/>
          <a:p>
            <a:pPr>
              <a:lnSpc>
                <a:spcPts val="2970"/>
              </a:lnSpc>
            </a:pPr>
            <a:r>
              <a:rPr lang="en-US" sz="2700">
                <a:solidFill>
                  <a:srgbClr val="2D2F3B"/>
                </a:solidFill>
                <a:latin typeface="Poppins Medium"/>
              </a:rPr>
              <a:t>Existen dos tipos principales de RE: </a:t>
            </a:r>
          </a:p>
          <a:p>
            <a:pPr>
              <a:lnSpc>
                <a:spcPts val="2970"/>
              </a:lnSpc>
            </a:pPr>
            <a:endParaRPr lang="en-US" sz="2700">
              <a:solidFill>
                <a:srgbClr val="2D2F3B"/>
              </a:solidFill>
              <a:latin typeface="Poppins Medium"/>
            </a:endParaRPr>
          </a:p>
          <a:p>
            <a:pPr marL="582930" lvl="1" indent="-291465">
              <a:lnSpc>
                <a:spcPts val="2970"/>
              </a:lnSpc>
              <a:buFont typeface="Arial"/>
              <a:buChar char="•"/>
            </a:pPr>
            <a:r>
              <a:rPr lang="en-US" sz="2700" u="none" strike="noStrike">
                <a:solidFill>
                  <a:srgbClr val="2D2F3B"/>
                </a:solidFill>
                <a:latin typeface="Poppins Medium"/>
              </a:rPr>
              <a:t>El RER está cubierto de ribosomas y participa en la síntesis y modificación </a:t>
            </a:r>
          </a:p>
          <a:p>
            <a:pPr marL="582930" lvl="1" indent="-291465">
              <a:lnSpc>
                <a:spcPts val="2970"/>
              </a:lnSpc>
              <a:buFont typeface="Arial"/>
              <a:buChar char="•"/>
            </a:pPr>
            <a:r>
              <a:rPr lang="en-US" sz="2700" u="none" strike="noStrike">
                <a:solidFill>
                  <a:srgbClr val="2D2F3B"/>
                </a:solidFill>
                <a:latin typeface="Poppins Medium"/>
              </a:rPr>
              <a:t>de proteínas.</a:t>
            </a:r>
          </a:p>
          <a:p>
            <a:pPr>
              <a:lnSpc>
                <a:spcPts val="2970"/>
              </a:lnSpc>
            </a:pPr>
            <a:endParaRPr lang="en-US" sz="2700" u="none" strike="noStrike">
              <a:solidFill>
                <a:srgbClr val="2D2F3B"/>
              </a:solidFill>
              <a:latin typeface="Poppins Medium"/>
            </a:endParaRPr>
          </a:p>
          <a:p>
            <a:pPr marL="582930" lvl="1" indent="-291465">
              <a:lnSpc>
                <a:spcPts val="2970"/>
              </a:lnSpc>
              <a:buFont typeface="Arial"/>
              <a:buChar char="•"/>
            </a:pPr>
            <a:r>
              <a:rPr lang="en-US" sz="2700" u="none" strike="noStrike">
                <a:solidFill>
                  <a:srgbClr val="2D2F3B"/>
                </a:solidFill>
                <a:latin typeface="Poppins Medium"/>
              </a:rPr>
              <a:t>El REL se especializa en la síntesis de lípidos, metabolismo de carbohidratos </a:t>
            </a:r>
          </a:p>
          <a:p>
            <a:pPr marL="582930" lvl="1" indent="-291465">
              <a:lnSpc>
                <a:spcPts val="2970"/>
              </a:lnSpc>
              <a:buFont typeface="Arial"/>
              <a:buChar char="•"/>
            </a:pPr>
            <a:r>
              <a:rPr lang="en-US" sz="2700" u="none" strike="noStrike">
                <a:solidFill>
                  <a:srgbClr val="2D2F3B"/>
                </a:solidFill>
                <a:latin typeface="Poppins Medium"/>
              </a:rPr>
              <a:t>y detoxificación.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flipV="1">
            <a:off x="9144134" y="2193301"/>
            <a:ext cx="8115300" cy="19050"/>
          </a:xfrm>
          <a:prstGeom prst="line">
            <a:avLst/>
          </a:prstGeom>
          <a:ln w="28575" cap="rnd">
            <a:solidFill>
              <a:srgbClr val="136447"/>
            </a:solidFill>
            <a:prstDash val="solid"/>
            <a:headEnd type="none" w="sm" len="sm"/>
            <a:tailEnd type="none" w="sm" len="sm"/>
          </a:ln>
        </p:spPr>
      </p:sp>
      <p:sp>
        <p:nvSpPr>
          <p:cNvPr id="3" name="Freeform 3"/>
          <p:cNvSpPr/>
          <p:nvPr/>
        </p:nvSpPr>
        <p:spPr>
          <a:xfrm flipH="1">
            <a:off x="1420957" y="332747"/>
            <a:ext cx="6302086" cy="9621505"/>
          </a:xfrm>
          <a:custGeom>
            <a:avLst/>
            <a:gdLst/>
            <a:ahLst/>
            <a:cxnLst/>
            <a:rect l="l" t="t" r="r" b="b"/>
            <a:pathLst>
              <a:path w="6302086" h="9621505">
                <a:moveTo>
                  <a:pt x="6302086" y="0"/>
                </a:moveTo>
                <a:lnTo>
                  <a:pt x="0" y="0"/>
                </a:lnTo>
                <a:lnTo>
                  <a:pt x="0" y="9621506"/>
                </a:lnTo>
                <a:lnTo>
                  <a:pt x="6302086" y="9621506"/>
                </a:lnTo>
                <a:lnTo>
                  <a:pt x="63020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9144101" y="914400"/>
            <a:ext cx="8115367"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Aparato de Golgi</a:t>
            </a:r>
          </a:p>
        </p:txBody>
      </p:sp>
      <p:sp>
        <p:nvSpPr>
          <p:cNvPr id="5" name="TextBox 5"/>
          <p:cNvSpPr txBox="1"/>
          <p:nvPr/>
        </p:nvSpPr>
        <p:spPr>
          <a:xfrm>
            <a:off x="9144168" y="2949724"/>
            <a:ext cx="8115233" cy="1148715"/>
          </a:xfrm>
          <a:prstGeom prst="rect">
            <a:avLst/>
          </a:prstGeom>
        </p:spPr>
        <p:txBody>
          <a:bodyPr lIns="0" tIns="0" rIns="0" bIns="0" rtlCol="0" anchor="t">
            <a:spAutoFit/>
          </a:bodyPr>
          <a:lstStyle/>
          <a:p>
            <a:pPr>
              <a:lnSpc>
                <a:spcPts val="2970"/>
              </a:lnSpc>
            </a:pPr>
            <a:r>
              <a:rPr lang="en-US" sz="2700">
                <a:solidFill>
                  <a:srgbClr val="2D2F3B"/>
                </a:solidFill>
                <a:latin typeface="Poppins Medium"/>
              </a:rPr>
              <a:t>Clave en el procesamiento y empaquetado de proteínas y lípidos producidos en el retículo endoplasmático.</a:t>
            </a:r>
          </a:p>
        </p:txBody>
      </p:sp>
      <p:sp>
        <p:nvSpPr>
          <p:cNvPr id="6" name="TextBox 6"/>
          <p:cNvSpPr txBox="1"/>
          <p:nvPr/>
        </p:nvSpPr>
        <p:spPr>
          <a:xfrm>
            <a:off x="9144201" y="6991212"/>
            <a:ext cx="8115166" cy="1520190"/>
          </a:xfrm>
          <a:prstGeom prst="rect">
            <a:avLst/>
          </a:prstGeom>
        </p:spPr>
        <p:txBody>
          <a:bodyPr lIns="0" tIns="0" rIns="0" bIns="0" rtlCol="0" anchor="t">
            <a:spAutoFit/>
          </a:bodyPr>
          <a:lstStyle/>
          <a:p>
            <a:pPr>
              <a:lnSpc>
                <a:spcPts val="2970"/>
              </a:lnSpc>
            </a:pPr>
            <a:r>
              <a:rPr lang="en-US" sz="2700">
                <a:solidFill>
                  <a:srgbClr val="2D2F3B"/>
                </a:solidFill>
                <a:latin typeface="Poppins Medium"/>
              </a:rPr>
              <a:t>Sintetiza carbohidratos y lipoproteínas y es esencial para mantener el equilibrio interno </a:t>
            </a:r>
          </a:p>
          <a:p>
            <a:pPr>
              <a:lnSpc>
                <a:spcPts val="2970"/>
              </a:lnSpc>
            </a:pPr>
            <a:r>
              <a:rPr lang="en-US" sz="2700">
                <a:solidFill>
                  <a:srgbClr val="2D2F3B"/>
                </a:solidFill>
                <a:latin typeface="Poppins Medium"/>
              </a:rPr>
              <a:t>de la célula y facilitar la comunicación con </a:t>
            </a:r>
          </a:p>
          <a:p>
            <a:pPr>
              <a:lnSpc>
                <a:spcPts val="2970"/>
              </a:lnSpc>
            </a:pPr>
            <a:r>
              <a:rPr lang="en-US" sz="2700">
                <a:solidFill>
                  <a:srgbClr val="2D2F3B"/>
                </a:solidFill>
                <a:latin typeface="Poppins Medium"/>
              </a:rPr>
              <a:t>el exterior.</a:t>
            </a:r>
          </a:p>
        </p:txBody>
      </p:sp>
      <p:sp>
        <p:nvSpPr>
          <p:cNvPr id="7" name="TextBox 7"/>
          <p:cNvSpPr txBox="1"/>
          <p:nvPr/>
        </p:nvSpPr>
        <p:spPr>
          <a:xfrm>
            <a:off x="9144168" y="4598993"/>
            <a:ext cx="8115233" cy="1891665"/>
          </a:xfrm>
          <a:prstGeom prst="rect">
            <a:avLst/>
          </a:prstGeom>
        </p:spPr>
        <p:txBody>
          <a:bodyPr lIns="0" tIns="0" rIns="0" bIns="0" rtlCol="0" anchor="t">
            <a:spAutoFit/>
          </a:bodyPr>
          <a:lstStyle/>
          <a:p>
            <a:pPr>
              <a:lnSpc>
                <a:spcPts val="2970"/>
              </a:lnSpc>
            </a:pPr>
            <a:r>
              <a:rPr lang="en-US" sz="2700">
                <a:solidFill>
                  <a:srgbClr val="2D2F3B"/>
                </a:solidFill>
                <a:latin typeface="Poppins Medium"/>
              </a:rPr>
              <a:t>Compuesto por una serie de sacos aplanados llamados cisternas y actúa como el "centro de envío" de la célula, clasificando y empacando proteínas en vesículas para su transporte y distribución.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1460392" y="7638069"/>
            <a:ext cx="15367217" cy="0"/>
          </a:xfrm>
          <a:prstGeom prst="line">
            <a:avLst/>
          </a:prstGeom>
          <a:ln w="28575" cap="rnd">
            <a:solidFill>
              <a:srgbClr val="136447"/>
            </a:solidFill>
            <a:prstDash val="solid"/>
            <a:headEnd type="none" w="sm" len="sm"/>
            <a:tailEnd type="none" w="sm" len="sm"/>
          </a:ln>
        </p:spPr>
      </p:sp>
      <p:sp>
        <p:nvSpPr>
          <p:cNvPr id="3" name="AutoShape 3"/>
          <p:cNvSpPr/>
          <p:nvPr/>
        </p:nvSpPr>
        <p:spPr>
          <a:xfrm>
            <a:off x="1460392" y="9214883"/>
            <a:ext cx="15367217" cy="0"/>
          </a:xfrm>
          <a:prstGeom prst="line">
            <a:avLst/>
          </a:prstGeom>
          <a:ln w="28575" cap="rnd">
            <a:solidFill>
              <a:srgbClr val="136447"/>
            </a:solidFill>
            <a:prstDash val="solid"/>
            <a:headEnd type="none" w="sm" len="sm"/>
            <a:tailEnd type="none" w="sm" len="sm"/>
          </a:ln>
        </p:spPr>
      </p:sp>
      <p:sp>
        <p:nvSpPr>
          <p:cNvPr id="4" name="Freeform 4"/>
          <p:cNvSpPr/>
          <p:nvPr/>
        </p:nvSpPr>
        <p:spPr>
          <a:xfrm rot="-2580000">
            <a:off x="14078815" y="-3356556"/>
            <a:ext cx="5614926" cy="9873342"/>
          </a:xfrm>
          <a:custGeom>
            <a:avLst/>
            <a:gdLst/>
            <a:ahLst/>
            <a:cxnLst/>
            <a:rect l="l" t="t" r="r" b="b"/>
            <a:pathLst>
              <a:path w="5614926" h="9873342">
                <a:moveTo>
                  <a:pt x="0" y="0"/>
                </a:moveTo>
                <a:lnTo>
                  <a:pt x="5614927" y="0"/>
                </a:lnTo>
                <a:lnTo>
                  <a:pt x="5614927" y="9873342"/>
                </a:lnTo>
                <a:lnTo>
                  <a:pt x="0" y="987334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5" name="Freeform 5"/>
          <p:cNvSpPr/>
          <p:nvPr/>
        </p:nvSpPr>
        <p:spPr>
          <a:xfrm rot="-2008749">
            <a:off x="-2926133" y="-1888573"/>
            <a:ext cx="9051940" cy="6550313"/>
          </a:xfrm>
          <a:custGeom>
            <a:avLst/>
            <a:gdLst/>
            <a:ahLst/>
            <a:cxnLst/>
            <a:rect l="l" t="t" r="r" b="b"/>
            <a:pathLst>
              <a:path w="9051940" h="6550313">
                <a:moveTo>
                  <a:pt x="0" y="0"/>
                </a:moveTo>
                <a:lnTo>
                  <a:pt x="9051940" y="0"/>
                </a:lnTo>
                <a:lnTo>
                  <a:pt x="9051940" y="6550314"/>
                </a:lnTo>
                <a:lnTo>
                  <a:pt x="0" y="6550314"/>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460392" y="3595600"/>
            <a:ext cx="15367217" cy="3019425"/>
          </a:xfrm>
          <a:prstGeom prst="rect">
            <a:avLst/>
          </a:prstGeom>
        </p:spPr>
        <p:txBody>
          <a:bodyPr lIns="0" tIns="0" rIns="0" bIns="0" rtlCol="0" anchor="t">
            <a:spAutoFit/>
          </a:bodyPr>
          <a:lstStyle/>
          <a:p>
            <a:pPr algn="ctr">
              <a:lnSpc>
                <a:spcPts val="11999"/>
              </a:lnSpc>
            </a:pPr>
            <a:r>
              <a:rPr lang="en-US" sz="9999" spc="749">
                <a:solidFill>
                  <a:srgbClr val="136447"/>
                </a:solidFill>
                <a:latin typeface="Wedges"/>
              </a:rPr>
              <a:t>Suministro</a:t>
            </a:r>
          </a:p>
          <a:p>
            <a:pPr marL="0" lvl="0" indent="0" algn="ctr">
              <a:lnSpc>
                <a:spcPts val="11999"/>
              </a:lnSpc>
              <a:spcBef>
                <a:spcPct val="0"/>
              </a:spcBef>
            </a:pPr>
            <a:r>
              <a:rPr lang="en-US" sz="9999" spc="749">
                <a:solidFill>
                  <a:srgbClr val="136447"/>
                </a:solidFill>
                <a:latin typeface="Wedges"/>
              </a:rPr>
              <a:t>de energía</a:t>
            </a:r>
          </a:p>
        </p:txBody>
      </p:sp>
      <p:sp>
        <p:nvSpPr>
          <p:cNvPr id="7" name="TextBox 7"/>
          <p:cNvSpPr txBox="1"/>
          <p:nvPr/>
        </p:nvSpPr>
        <p:spPr>
          <a:xfrm>
            <a:off x="1599837" y="7819396"/>
            <a:ext cx="15088326" cy="1137961"/>
          </a:xfrm>
          <a:prstGeom prst="rect">
            <a:avLst/>
          </a:prstGeom>
        </p:spPr>
        <p:txBody>
          <a:bodyPr lIns="0" tIns="0" rIns="0" bIns="0" rtlCol="0" anchor="t">
            <a:spAutoFit/>
          </a:bodyPr>
          <a:lstStyle/>
          <a:p>
            <a:pPr marL="0" lvl="0" indent="0" algn="ctr">
              <a:lnSpc>
                <a:spcPts val="4415"/>
              </a:lnSpc>
              <a:spcBef>
                <a:spcPct val="0"/>
              </a:spcBef>
            </a:pPr>
            <a:r>
              <a:rPr lang="en-US" sz="3396">
                <a:solidFill>
                  <a:srgbClr val="2D2F3B"/>
                </a:solidFill>
                <a:latin typeface="Poppins Medium"/>
              </a:rPr>
              <a:t>Realizar funciones vitales y procesos metabólicos necesarios para el funcionamiento adecuado de la célula y/o el organismo.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flipV="1">
            <a:off x="1037912" y="2193301"/>
            <a:ext cx="8115300" cy="19050"/>
          </a:xfrm>
          <a:prstGeom prst="line">
            <a:avLst/>
          </a:prstGeom>
          <a:ln w="28575" cap="rnd">
            <a:solidFill>
              <a:srgbClr val="136447"/>
            </a:solidFill>
            <a:prstDash val="solid"/>
            <a:headEnd type="none" w="sm" len="sm"/>
            <a:tailEnd type="none" w="sm" len="sm"/>
          </a:ln>
        </p:spPr>
      </p:sp>
      <p:sp>
        <p:nvSpPr>
          <p:cNvPr id="3" name="Freeform 3"/>
          <p:cNvSpPr/>
          <p:nvPr/>
        </p:nvSpPr>
        <p:spPr>
          <a:xfrm rot="1746582">
            <a:off x="10670730" y="1575605"/>
            <a:ext cx="4137290" cy="7275051"/>
          </a:xfrm>
          <a:custGeom>
            <a:avLst/>
            <a:gdLst/>
            <a:ahLst/>
            <a:cxnLst/>
            <a:rect l="l" t="t" r="r" b="b"/>
            <a:pathLst>
              <a:path w="4137290" h="7275051">
                <a:moveTo>
                  <a:pt x="0" y="0"/>
                </a:moveTo>
                <a:lnTo>
                  <a:pt x="4137289" y="0"/>
                </a:lnTo>
                <a:lnTo>
                  <a:pt x="4137289" y="7275050"/>
                </a:lnTo>
                <a:lnTo>
                  <a:pt x="0" y="72750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47091" y="914400"/>
            <a:ext cx="8096942"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Mitocondrias</a:t>
            </a:r>
          </a:p>
        </p:txBody>
      </p:sp>
      <p:sp>
        <p:nvSpPr>
          <p:cNvPr id="5" name="TextBox 5"/>
          <p:cNvSpPr txBox="1"/>
          <p:nvPr/>
        </p:nvSpPr>
        <p:spPr>
          <a:xfrm>
            <a:off x="1037879" y="3387413"/>
            <a:ext cx="8115367" cy="17145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Presentes en células eucariotas animales </a:t>
            </a:r>
          </a:p>
          <a:p>
            <a:pPr>
              <a:lnSpc>
                <a:spcPts val="3300"/>
              </a:lnSpc>
            </a:pPr>
            <a:r>
              <a:rPr lang="en-US" sz="3000">
                <a:solidFill>
                  <a:srgbClr val="2D2F3B"/>
                </a:solidFill>
                <a:latin typeface="Poppins Medium"/>
              </a:rPr>
              <a:t>y vegetales. Su función principal es la generación de energía mediante la respiración celular (producción de ATP).</a:t>
            </a:r>
          </a:p>
        </p:txBody>
      </p:sp>
      <p:sp>
        <p:nvSpPr>
          <p:cNvPr id="6" name="TextBox 6"/>
          <p:cNvSpPr txBox="1"/>
          <p:nvPr/>
        </p:nvSpPr>
        <p:spPr>
          <a:xfrm>
            <a:off x="1037912" y="5940113"/>
            <a:ext cx="8115300" cy="21336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La doble membrana de las mitocondrias permite la organización de diferentes etapas de la cadena respiratoria, siendo crucial para el funcionamiento y supervivencia celular.</a:t>
            </a:r>
          </a:p>
        </p:txBody>
      </p:sp>
      <p:sp>
        <p:nvSpPr>
          <p:cNvPr id="7" name="Freeform 7"/>
          <p:cNvSpPr/>
          <p:nvPr/>
        </p:nvSpPr>
        <p:spPr>
          <a:xfrm rot="-1820678">
            <a:off x="15440396" y="-186868"/>
            <a:ext cx="1751856" cy="3080481"/>
          </a:xfrm>
          <a:custGeom>
            <a:avLst/>
            <a:gdLst/>
            <a:ahLst/>
            <a:cxnLst/>
            <a:rect l="l" t="t" r="r" b="b"/>
            <a:pathLst>
              <a:path w="1751856" h="3080481">
                <a:moveTo>
                  <a:pt x="0" y="0"/>
                </a:moveTo>
                <a:lnTo>
                  <a:pt x="1751856" y="0"/>
                </a:lnTo>
                <a:lnTo>
                  <a:pt x="1751856" y="3080481"/>
                </a:lnTo>
                <a:lnTo>
                  <a:pt x="0" y="3080481"/>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Freeform 8"/>
          <p:cNvSpPr/>
          <p:nvPr/>
        </p:nvSpPr>
        <p:spPr>
          <a:xfrm rot="5573836">
            <a:off x="15197035" y="7226146"/>
            <a:ext cx="2238579" cy="3936339"/>
          </a:xfrm>
          <a:custGeom>
            <a:avLst/>
            <a:gdLst/>
            <a:ahLst/>
            <a:cxnLst/>
            <a:rect l="l" t="t" r="r" b="b"/>
            <a:pathLst>
              <a:path w="2238579" h="3936339">
                <a:moveTo>
                  <a:pt x="0" y="0"/>
                </a:moveTo>
                <a:lnTo>
                  <a:pt x="2238579" y="0"/>
                </a:lnTo>
                <a:lnTo>
                  <a:pt x="2238579" y="3936339"/>
                </a:lnTo>
                <a:lnTo>
                  <a:pt x="0" y="3936339"/>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9" name="Freeform 9"/>
          <p:cNvSpPr/>
          <p:nvPr/>
        </p:nvSpPr>
        <p:spPr>
          <a:xfrm rot="-304946">
            <a:off x="15592854" y="4278891"/>
            <a:ext cx="1446941" cy="2544315"/>
          </a:xfrm>
          <a:custGeom>
            <a:avLst/>
            <a:gdLst/>
            <a:ahLst/>
            <a:cxnLst/>
            <a:rect l="l" t="t" r="r" b="b"/>
            <a:pathLst>
              <a:path w="1446941" h="2544315">
                <a:moveTo>
                  <a:pt x="0" y="0"/>
                </a:moveTo>
                <a:lnTo>
                  <a:pt x="1446941" y="0"/>
                </a:lnTo>
                <a:lnTo>
                  <a:pt x="1446941" y="2544315"/>
                </a:lnTo>
                <a:lnTo>
                  <a:pt x="0" y="2544315"/>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flipV="1">
            <a:off x="9144034" y="2193301"/>
            <a:ext cx="8115300" cy="19050"/>
          </a:xfrm>
          <a:prstGeom prst="line">
            <a:avLst/>
          </a:prstGeom>
          <a:ln w="28575" cap="rnd">
            <a:solidFill>
              <a:srgbClr val="136447"/>
            </a:solidFill>
            <a:prstDash val="solid"/>
            <a:headEnd type="none" w="sm" len="sm"/>
            <a:tailEnd type="none" w="sm" len="sm"/>
          </a:ln>
        </p:spPr>
      </p:sp>
      <p:sp>
        <p:nvSpPr>
          <p:cNvPr id="3" name="TextBox 3"/>
          <p:cNvSpPr txBox="1"/>
          <p:nvPr/>
        </p:nvSpPr>
        <p:spPr>
          <a:xfrm>
            <a:off x="9144000" y="914400"/>
            <a:ext cx="8115367"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Cloroplastos</a:t>
            </a:r>
          </a:p>
        </p:txBody>
      </p:sp>
      <p:sp>
        <p:nvSpPr>
          <p:cNvPr id="4" name="TextBox 4"/>
          <p:cNvSpPr txBox="1"/>
          <p:nvPr/>
        </p:nvSpPr>
        <p:spPr>
          <a:xfrm>
            <a:off x="9420843" y="2759224"/>
            <a:ext cx="7561681" cy="17145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Exclusivos de células vegetales y organismos fotosintéticos que realizan la fotosíntesis para convertir la energía solar en energía química.</a:t>
            </a:r>
          </a:p>
        </p:txBody>
      </p:sp>
      <p:sp>
        <p:nvSpPr>
          <p:cNvPr id="5" name="TextBox 5"/>
          <p:cNvSpPr txBox="1"/>
          <p:nvPr/>
        </p:nvSpPr>
        <p:spPr>
          <a:xfrm>
            <a:off x="9420843" y="5082863"/>
            <a:ext cx="7561681" cy="17145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Durante la fotosíntesis, sintetizan glucosa y otros compuestos orgánicos utilizando dióxido de carbono y agua, liberando oxígeno como subproducto.</a:t>
            </a:r>
          </a:p>
        </p:txBody>
      </p:sp>
      <p:sp>
        <p:nvSpPr>
          <p:cNvPr id="6" name="TextBox 6"/>
          <p:cNvSpPr txBox="1"/>
          <p:nvPr/>
        </p:nvSpPr>
        <p:spPr>
          <a:xfrm>
            <a:off x="9420843" y="7406502"/>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Responsables de la producción de oxígeno crucial para la sostenibilidad del planeta.</a:t>
            </a:r>
          </a:p>
        </p:txBody>
      </p:sp>
      <p:sp>
        <p:nvSpPr>
          <p:cNvPr id="7" name="Freeform 7"/>
          <p:cNvSpPr/>
          <p:nvPr/>
        </p:nvSpPr>
        <p:spPr>
          <a:xfrm>
            <a:off x="1661978" y="2520886"/>
            <a:ext cx="7248432" cy="5245229"/>
          </a:xfrm>
          <a:custGeom>
            <a:avLst/>
            <a:gdLst/>
            <a:ahLst/>
            <a:cxnLst/>
            <a:rect l="l" t="t" r="r" b="b"/>
            <a:pathLst>
              <a:path w="7248432" h="5245229">
                <a:moveTo>
                  <a:pt x="0" y="0"/>
                </a:moveTo>
                <a:lnTo>
                  <a:pt x="7248432" y="0"/>
                </a:lnTo>
                <a:lnTo>
                  <a:pt x="7248432" y="5245228"/>
                </a:lnTo>
                <a:lnTo>
                  <a:pt x="0" y="5245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a:off x="368809" y="7493615"/>
            <a:ext cx="2133442" cy="2233971"/>
          </a:xfrm>
          <a:custGeom>
            <a:avLst/>
            <a:gdLst/>
            <a:ahLst/>
            <a:cxnLst/>
            <a:rect l="l" t="t" r="r" b="b"/>
            <a:pathLst>
              <a:path w="2133442" h="2233971">
                <a:moveTo>
                  <a:pt x="0" y="0"/>
                </a:moveTo>
                <a:lnTo>
                  <a:pt x="2133443" y="0"/>
                </a:lnTo>
                <a:lnTo>
                  <a:pt x="2133443" y="2233970"/>
                </a:lnTo>
                <a:lnTo>
                  <a:pt x="0" y="2233970"/>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9" name="Freeform 9"/>
          <p:cNvSpPr/>
          <p:nvPr/>
        </p:nvSpPr>
        <p:spPr>
          <a:xfrm rot="10496989">
            <a:off x="410094" y="507532"/>
            <a:ext cx="2073725" cy="2171439"/>
          </a:xfrm>
          <a:custGeom>
            <a:avLst/>
            <a:gdLst/>
            <a:ahLst/>
            <a:cxnLst/>
            <a:rect l="l" t="t" r="r" b="b"/>
            <a:pathLst>
              <a:path w="2073725" h="2171439">
                <a:moveTo>
                  <a:pt x="0" y="0"/>
                </a:moveTo>
                <a:lnTo>
                  <a:pt x="2073724" y="0"/>
                </a:lnTo>
                <a:lnTo>
                  <a:pt x="2073724" y="2171440"/>
                </a:lnTo>
                <a:lnTo>
                  <a:pt x="0" y="2171440"/>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TextBox 4"/>
          <p:cNvSpPr txBox="1"/>
          <p:nvPr/>
        </p:nvSpPr>
        <p:spPr>
          <a:xfrm>
            <a:off x="990600" y="2186583"/>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Observa las siguientes imágenes y describe las diferencias.</a:t>
            </a:r>
            <a:endParaRPr lang="es-CL" sz="3396" u="none" strike="noStrike" dirty="0">
              <a:solidFill>
                <a:srgbClr val="2D2F3B"/>
              </a:solidFill>
              <a:latin typeface="Poppins Medium"/>
            </a:endParaRPr>
          </a:p>
        </p:txBody>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7531208"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Actividad</a:t>
            </a:r>
          </a:p>
        </p:txBody>
      </p:sp>
      <p:pic>
        <p:nvPicPr>
          <p:cNvPr id="1026" name="Picture 2" descr="O que são plasmídeos? - Brasil Escola">
            <a:extLst>
              <a:ext uri="{FF2B5EF4-FFF2-40B4-BE49-F238E27FC236}">
                <a16:creationId xmlns:a16="http://schemas.microsoft.com/office/drawing/2014/main" id="{0A93C129-FD7D-348B-AA96-385ED5BE3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9" y="3212008"/>
            <a:ext cx="6380955" cy="47857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dú hembra. Pudu puda🦌🌿 #chileandeer #pudú #pudu #chiloetodoelaño # ...">
            <a:extLst>
              <a:ext uri="{FF2B5EF4-FFF2-40B4-BE49-F238E27FC236}">
                <a16:creationId xmlns:a16="http://schemas.microsoft.com/office/drawing/2014/main" id="{CA64FFE9-2FD7-284D-E496-0EF570CC23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57500"/>
            <a:ext cx="4743448" cy="54947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illay – Hierbas Buenos Aires">
            <a:extLst>
              <a:ext uri="{FF2B5EF4-FFF2-40B4-BE49-F238E27FC236}">
                <a16:creationId xmlns:a16="http://schemas.microsoft.com/office/drawing/2014/main" id="{E6963F54-2A6F-81D2-2FC6-83EC471162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3447" y="2857500"/>
            <a:ext cx="4971324" cy="58313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4C98230C-20A6-3560-683A-E162554E3A66}"/>
              </a:ext>
            </a:extLst>
          </p:cNvPr>
          <p:cNvSpPr txBox="1"/>
          <p:nvPr/>
        </p:nvSpPr>
        <p:spPr>
          <a:xfrm>
            <a:off x="762000" y="9171839"/>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¿Tienen alguna similitud?</a:t>
            </a:r>
            <a:endParaRPr lang="es-CL" sz="3396" u="none" strike="noStrike" dirty="0">
              <a:solidFill>
                <a:srgbClr val="2D2F3B"/>
              </a:solidFill>
              <a:latin typeface="Poppins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1460392" y="7638069"/>
            <a:ext cx="15367217" cy="0"/>
          </a:xfrm>
          <a:prstGeom prst="line">
            <a:avLst/>
          </a:prstGeom>
          <a:ln w="28575" cap="rnd">
            <a:solidFill>
              <a:srgbClr val="136447"/>
            </a:solidFill>
            <a:prstDash val="solid"/>
            <a:headEnd type="none" w="sm" len="sm"/>
            <a:tailEnd type="none" w="sm" len="sm"/>
          </a:ln>
        </p:spPr>
      </p:sp>
      <p:sp>
        <p:nvSpPr>
          <p:cNvPr id="3" name="AutoShape 3"/>
          <p:cNvSpPr/>
          <p:nvPr/>
        </p:nvSpPr>
        <p:spPr>
          <a:xfrm>
            <a:off x="1460392" y="9214883"/>
            <a:ext cx="15367217" cy="0"/>
          </a:xfrm>
          <a:prstGeom prst="line">
            <a:avLst/>
          </a:prstGeom>
          <a:ln w="28575" cap="rnd">
            <a:solidFill>
              <a:srgbClr val="136447"/>
            </a:solidFill>
            <a:prstDash val="solid"/>
            <a:headEnd type="none" w="sm" len="sm"/>
            <a:tailEnd type="none" w="sm" len="sm"/>
          </a:ln>
        </p:spPr>
      </p:sp>
      <p:sp>
        <p:nvSpPr>
          <p:cNvPr id="4" name="Freeform 4"/>
          <p:cNvSpPr/>
          <p:nvPr/>
        </p:nvSpPr>
        <p:spPr>
          <a:xfrm>
            <a:off x="-1577446" y="-1106380"/>
            <a:ext cx="5643983" cy="5325868"/>
          </a:xfrm>
          <a:custGeom>
            <a:avLst/>
            <a:gdLst/>
            <a:ahLst/>
            <a:cxnLst/>
            <a:rect l="l" t="t" r="r" b="b"/>
            <a:pathLst>
              <a:path w="5643983" h="5325868">
                <a:moveTo>
                  <a:pt x="0" y="0"/>
                </a:moveTo>
                <a:lnTo>
                  <a:pt x="5643984" y="0"/>
                </a:lnTo>
                <a:lnTo>
                  <a:pt x="5643984" y="5325868"/>
                </a:lnTo>
                <a:lnTo>
                  <a:pt x="0" y="5325868"/>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5" name="Freeform 5"/>
          <p:cNvSpPr/>
          <p:nvPr/>
        </p:nvSpPr>
        <p:spPr>
          <a:xfrm>
            <a:off x="14221462" y="-1106380"/>
            <a:ext cx="5643983" cy="5325868"/>
          </a:xfrm>
          <a:custGeom>
            <a:avLst/>
            <a:gdLst/>
            <a:ahLst/>
            <a:cxnLst/>
            <a:rect l="l" t="t" r="r" b="b"/>
            <a:pathLst>
              <a:path w="5643983" h="5325868">
                <a:moveTo>
                  <a:pt x="0" y="0"/>
                </a:moveTo>
                <a:lnTo>
                  <a:pt x="5643984" y="0"/>
                </a:lnTo>
                <a:lnTo>
                  <a:pt x="5643984" y="5325868"/>
                </a:lnTo>
                <a:lnTo>
                  <a:pt x="0" y="5325868"/>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460392" y="4352838"/>
            <a:ext cx="15367217" cy="1504950"/>
          </a:xfrm>
          <a:prstGeom prst="rect">
            <a:avLst/>
          </a:prstGeom>
        </p:spPr>
        <p:txBody>
          <a:bodyPr lIns="0" tIns="0" rIns="0" bIns="0" rtlCol="0" anchor="t">
            <a:spAutoFit/>
          </a:bodyPr>
          <a:lstStyle/>
          <a:p>
            <a:pPr marL="0" lvl="0" indent="0" algn="ctr">
              <a:lnSpc>
                <a:spcPts val="11999"/>
              </a:lnSpc>
              <a:spcBef>
                <a:spcPct val="0"/>
              </a:spcBef>
            </a:pPr>
            <a:r>
              <a:rPr lang="en-US" sz="9999" spc="749">
                <a:solidFill>
                  <a:srgbClr val="136447"/>
                </a:solidFill>
                <a:latin typeface="Wedges"/>
              </a:rPr>
              <a:t>Digestión celular</a:t>
            </a:r>
          </a:p>
        </p:txBody>
      </p:sp>
      <p:sp>
        <p:nvSpPr>
          <p:cNvPr id="7" name="TextBox 7"/>
          <p:cNvSpPr txBox="1"/>
          <p:nvPr/>
        </p:nvSpPr>
        <p:spPr>
          <a:xfrm>
            <a:off x="1599837" y="7819396"/>
            <a:ext cx="15088326" cy="1137961"/>
          </a:xfrm>
          <a:prstGeom prst="rect">
            <a:avLst/>
          </a:prstGeom>
        </p:spPr>
        <p:txBody>
          <a:bodyPr lIns="0" tIns="0" rIns="0" bIns="0" rtlCol="0" anchor="t">
            <a:spAutoFit/>
          </a:bodyPr>
          <a:lstStyle/>
          <a:p>
            <a:pPr marL="0" lvl="0" indent="0" algn="ctr">
              <a:lnSpc>
                <a:spcPts val="4415"/>
              </a:lnSpc>
              <a:spcBef>
                <a:spcPct val="0"/>
              </a:spcBef>
            </a:pPr>
            <a:r>
              <a:rPr lang="en-US" sz="3396">
                <a:solidFill>
                  <a:srgbClr val="2D2F3B"/>
                </a:solidFill>
                <a:latin typeface="Poppins Medium"/>
              </a:rPr>
              <a:t>Descomponer moléculas y materiales no deseados, permitiendo el reciclaje de nutrientes y el mantenimiento celular.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1554021" y="7391400"/>
            <a:ext cx="5460398" cy="5152630"/>
          </a:xfrm>
          <a:custGeom>
            <a:avLst/>
            <a:gdLst/>
            <a:ahLst/>
            <a:cxnLst/>
            <a:rect l="l" t="t" r="r" b="b"/>
            <a:pathLst>
              <a:path w="5460398" h="5152630">
                <a:moveTo>
                  <a:pt x="0" y="0"/>
                </a:moveTo>
                <a:lnTo>
                  <a:pt x="5460398" y="0"/>
                </a:lnTo>
                <a:lnTo>
                  <a:pt x="5460398" y="5152630"/>
                </a:lnTo>
                <a:lnTo>
                  <a:pt x="0" y="5152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44210" y="7391400"/>
            <a:ext cx="5460682" cy="5152899"/>
          </a:xfrm>
          <a:custGeom>
            <a:avLst/>
            <a:gdLst/>
            <a:ahLst/>
            <a:cxnLst/>
            <a:rect l="l" t="t" r="r" b="b"/>
            <a:pathLst>
              <a:path w="5460682" h="5152899">
                <a:moveTo>
                  <a:pt x="0" y="0"/>
                </a:moveTo>
                <a:lnTo>
                  <a:pt x="5460683" y="0"/>
                </a:lnTo>
                <a:lnTo>
                  <a:pt x="5460683" y="5152899"/>
                </a:lnTo>
                <a:lnTo>
                  <a:pt x="0" y="5152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28700" y="914400"/>
            <a:ext cx="6511040"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Lisosomas</a:t>
            </a:r>
          </a:p>
        </p:txBody>
      </p:sp>
      <p:sp>
        <p:nvSpPr>
          <p:cNvPr id="5" name="AutoShape 5"/>
          <p:cNvSpPr/>
          <p:nvPr/>
        </p:nvSpPr>
        <p:spPr>
          <a:xfrm flipV="1">
            <a:off x="9697686" y="2193301"/>
            <a:ext cx="6553731" cy="0"/>
          </a:xfrm>
          <a:prstGeom prst="line">
            <a:avLst/>
          </a:prstGeom>
          <a:ln w="28575" cap="rnd">
            <a:solidFill>
              <a:srgbClr val="136447"/>
            </a:solidFill>
            <a:prstDash val="solid"/>
            <a:headEnd type="none" w="sm" len="sm"/>
            <a:tailEnd type="none" w="sm" len="sm"/>
          </a:ln>
        </p:spPr>
      </p:sp>
      <p:sp>
        <p:nvSpPr>
          <p:cNvPr id="6" name="TextBox 6"/>
          <p:cNvSpPr txBox="1"/>
          <p:nvPr/>
        </p:nvSpPr>
        <p:spPr>
          <a:xfrm>
            <a:off x="9697686" y="914400"/>
            <a:ext cx="6553731"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Peroxisomas</a:t>
            </a:r>
          </a:p>
        </p:txBody>
      </p:sp>
      <p:sp>
        <p:nvSpPr>
          <p:cNvPr id="7" name="AutoShape 7"/>
          <p:cNvSpPr/>
          <p:nvPr/>
        </p:nvSpPr>
        <p:spPr>
          <a:xfrm flipV="1">
            <a:off x="1028700" y="2193301"/>
            <a:ext cx="6553731" cy="0"/>
          </a:xfrm>
          <a:prstGeom prst="line">
            <a:avLst/>
          </a:prstGeom>
          <a:ln w="28575" cap="rnd">
            <a:solidFill>
              <a:srgbClr val="136447"/>
            </a:solidFill>
            <a:prstDash val="solid"/>
            <a:headEnd type="none" w="sm" len="sm"/>
            <a:tailEnd type="none" w="sm" len="sm"/>
          </a:ln>
        </p:spPr>
      </p:sp>
      <p:sp>
        <p:nvSpPr>
          <p:cNvPr id="8" name="TextBox 8"/>
          <p:cNvSpPr txBox="1"/>
          <p:nvPr/>
        </p:nvSpPr>
        <p:spPr>
          <a:xfrm>
            <a:off x="9697686" y="2629822"/>
            <a:ext cx="7561681" cy="17145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Contienen enzimas que degradan peróxido de hidrógeno y compuestos tóxicos, protegiendo a la célula del daño oxidativo.</a:t>
            </a:r>
          </a:p>
        </p:txBody>
      </p:sp>
      <p:sp>
        <p:nvSpPr>
          <p:cNvPr id="9" name="TextBox 9"/>
          <p:cNvSpPr txBox="1"/>
          <p:nvPr/>
        </p:nvSpPr>
        <p:spPr>
          <a:xfrm>
            <a:off x="9697686" y="5010150"/>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Participan en la síntesis y degradación de lípidos y ácidos biliares, regulan la homeostasis y el metabolismo lipídico.</a:t>
            </a:r>
          </a:p>
        </p:txBody>
      </p:sp>
      <p:sp>
        <p:nvSpPr>
          <p:cNvPr id="10" name="TextBox 10"/>
          <p:cNvSpPr txBox="1"/>
          <p:nvPr/>
        </p:nvSpPr>
        <p:spPr>
          <a:xfrm>
            <a:off x="1028700" y="2629822"/>
            <a:ext cx="7385458"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Contienen enzimas digestivas que descomponen moléculas y materiales celulares no deseados.</a:t>
            </a:r>
          </a:p>
        </p:txBody>
      </p:sp>
      <p:sp>
        <p:nvSpPr>
          <p:cNvPr id="11" name="TextBox 11"/>
          <p:cNvSpPr txBox="1"/>
          <p:nvPr/>
        </p:nvSpPr>
        <p:spPr>
          <a:xfrm>
            <a:off x="1028700" y="4800600"/>
            <a:ext cx="7385458" cy="17145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Permiten la digestión celular, eliminando desechos, reciclando nutrientes y defendiendo contra invasiones patógenas.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1460392" y="7638069"/>
            <a:ext cx="15367217" cy="0"/>
          </a:xfrm>
          <a:prstGeom prst="line">
            <a:avLst/>
          </a:prstGeom>
          <a:ln w="28575" cap="rnd">
            <a:solidFill>
              <a:srgbClr val="136447"/>
            </a:solidFill>
            <a:prstDash val="solid"/>
            <a:headEnd type="none" w="sm" len="sm"/>
            <a:tailEnd type="none" w="sm" len="sm"/>
          </a:ln>
        </p:spPr>
      </p:sp>
      <p:sp>
        <p:nvSpPr>
          <p:cNvPr id="3" name="AutoShape 3"/>
          <p:cNvSpPr/>
          <p:nvPr/>
        </p:nvSpPr>
        <p:spPr>
          <a:xfrm>
            <a:off x="1460392" y="9214883"/>
            <a:ext cx="15367217" cy="0"/>
          </a:xfrm>
          <a:prstGeom prst="line">
            <a:avLst/>
          </a:prstGeom>
          <a:ln w="28575" cap="rnd">
            <a:solidFill>
              <a:srgbClr val="136447"/>
            </a:solidFill>
            <a:prstDash val="solid"/>
            <a:headEnd type="none" w="sm" len="sm"/>
            <a:tailEnd type="none" w="sm" len="sm"/>
          </a:ln>
        </p:spPr>
      </p:sp>
      <p:sp>
        <p:nvSpPr>
          <p:cNvPr id="4" name="Freeform 4"/>
          <p:cNvSpPr/>
          <p:nvPr/>
        </p:nvSpPr>
        <p:spPr>
          <a:xfrm rot="3368034">
            <a:off x="-962210" y="-1919831"/>
            <a:ext cx="4332502" cy="5168928"/>
          </a:xfrm>
          <a:custGeom>
            <a:avLst/>
            <a:gdLst/>
            <a:ahLst/>
            <a:cxnLst/>
            <a:rect l="l" t="t" r="r" b="b"/>
            <a:pathLst>
              <a:path w="4332502" h="5168928">
                <a:moveTo>
                  <a:pt x="0" y="0"/>
                </a:moveTo>
                <a:lnTo>
                  <a:pt x="4332501" y="0"/>
                </a:lnTo>
                <a:lnTo>
                  <a:pt x="4332501" y="5168928"/>
                </a:lnTo>
                <a:lnTo>
                  <a:pt x="0" y="5168928"/>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5" name="Freeform 5"/>
          <p:cNvSpPr/>
          <p:nvPr/>
        </p:nvSpPr>
        <p:spPr>
          <a:xfrm rot="-2315709">
            <a:off x="6200743" y="-1778320"/>
            <a:ext cx="6293323" cy="4885907"/>
          </a:xfrm>
          <a:custGeom>
            <a:avLst/>
            <a:gdLst/>
            <a:ahLst/>
            <a:cxnLst/>
            <a:rect l="l" t="t" r="r" b="b"/>
            <a:pathLst>
              <a:path w="6293323" h="4885907">
                <a:moveTo>
                  <a:pt x="0" y="0"/>
                </a:moveTo>
                <a:lnTo>
                  <a:pt x="6293323" y="0"/>
                </a:lnTo>
                <a:lnTo>
                  <a:pt x="6293323" y="4885906"/>
                </a:lnTo>
                <a:lnTo>
                  <a:pt x="0" y="4885906"/>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460392" y="3595600"/>
            <a:ext cx="15367217" cy="3019425"/>
          </a:xfrm>
          <a:prstGeom prst="rect">
            <a:avLst/>
          </a:prstGeom>
        </p:spPr>
        <p:txBody>
          <a:bodyPr lIns="0" tIns="0" rIns="0" bIns="0" rtlCol="0" anchor="t">
            <a:spAutoFit/>
          </a:bodyPr>
          <a:lstStyle/>
          <a:p>
            <a:pPr algn="ctr">
              <a:lnSpc>
                <a:spcPts val="11999"/>
              </a:lnSpc>
            </a:pPr>
            <a:r>
              <a:rPr lang="en-US" sz="9999" spc="749">
                <a:solidFill>
                  <a:srgbClr val="136447"/>
                </a:solidFill>
                <a:latin typeface="Wedges"/>
              </a:rPr>
              <a:t>Soporte</a:t>
            </a:r>
          </a:p>
          <a:p>
            <a:pPr marL="0" lvl="0" indent="0" algn="ctr">
              <a:lnSpc>
                <a:spcPts val="11999"/>
              </a:lnSpc>
              <a:spcBef>
                <a:spcPct val="0"/>
              </a:spcBef>
            </a:pPr>
            <a:r>
              <a:rPr lang="en-US" sz="9999" spc="749">
                <a:solidFill>
                  <a:srgbClr val="136447"/>
                </a:solidFill>
                <a:latin typeface="Wedges"/>
              </a:rPr>
              <a:t>y movimiento</a:t>
            </a:r>
          </a:p>
        </p:txBody>
      </p:sp>
      <p:sp>
        <p:nvSpPr>
          <p:cNvPr id="7" name="Freeform 7"/>
          <p:cNvSpPr/>
          <p:nvPr/>
        </p:nvSpPr>
        <p:spPr>
          <a:xfrm>
            <a:off x="14137627" y="-2005785"/>
            <a:ext cx="5379963" cy="5340836"/>
          </a:xfrm>
          <a:custGeom>
            <a:avLst/>
            <a:gdLst/>
            <a:ahLst/>
            <a:cxnLst/>
            <a:rect l="l" t="t" r="r" b="b"/>
            <a:pathLst>
              <a:path w="5379963" h="5340836">
                <a:moveTo>
                  <a:pt x="0" y="0"/>
                </a:moveTo>
                <a:lnTo>
                  <a:pt x="5379963" y="0"/>
                </a:lnTo>
                <a:lnTo>
                  <a:pt x="5379963" y="5340836"/>
                </a:lnTo>
                <a:lnTo>
                  <a:pt x="0" y="5340836"/>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599837" y="7819396"/>
            <a:ext cx="15088326" cy="1137961"/>
          </a:xfrm>
          <a:prstGeom prst="rect">
            <a:avLst/>
          </a:prstGeom>
        </p:spPr>
        <p:txBody>
          <a:bodyPr lIns="0" tIns="0" rIns="0" bIns="0" rtlCol="0" anchor="t">
            <a:spAutoFit/>
          </a:bodyPr>
          <a:lstStyle/>
          <a:p>
            <a:pPr marL="0" lvl="0" indent="0" algn="ctr">
              <a:lnSpc>
                <a:spcPts val="4415"/>
              </a:lnSpc>
              <a:spcBef>
                <a:spcPct val="0"/>
              </a:spcBef>
            </a:pPr>
            <a:r>
              <a:rPr lang="en-US" sz="3396">
                <a:solidFill>
                  <a:srgbClr val="2D2F3B"/>
                </a:solidFill>
                <a:latin typeface="Poppins Medium"/>
              </a:rPr>
              <a:t>Mantener la forma celular, permitir el desplazamiento y la división celular, esenciales para su funcionamiento y supervivencia.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flipV="1">
            <a:off x="9143966" y="2193301"/>
            <a:ext cx="8115300" cy="19050"/>
          </a:xfrm>
          <a:prstGeom prst="line">
            <a:avLst/>
          </a:prstGeom>
          <a:ln w="28575" cap="rnd">
            <a:solidFill>
              <a:srgbClr val="136447"/>
            </a:solidFill>
            <a:prstDash val="solid"/>
            <a:headEnd type="none" w="sm" len="sm"/>
            <a:tailEnd type="none" w="sm" len="sm"/>
          </a:ln>
        </p:spPr>
      </p:sp>
      <p:sp>
        <p:nvSpPr>
          <p:cNvPr id="3" name="TextBox 3"/>
          <p:cNvSpPr txBox="1"/>
          <p:nvPr/>
        </p:nvSpPr>
        <p:spPr>
          <a:xfrm>
            <a:off x="9143966" y="914400"/>
            <a:ext cx="8115300"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Citoesqueleto</a:t>
            </a:r>
          </a:p>
        </p:txBody>
      </p:sp>
      <p:sp>
        <p:nvSpPr>
          <p:cNvPr id="4" name="TextBox 4"/>
          <p:cNvSpPr txBox="1"/>
          <p:nvPr/>
        </p:nvSpPr>
        <p:spPr>
          <a:xfrm>
            <a:off x="9420776" y="3525023"/>
            <a:ext cx="7561681" cy="1597660"/>
          </a:xfrm>
          <a:prstGeom prst="rect">
            <a:avLst/>
          </a:prstGeom>
        </p:spPr>
        <p:txBody>
          <a:bodyPr lIns="0" tIns="0" rIns="0" bIns="0" rtlCol="0" anchor="t">
            <a:spAutoFit/>
          </a:bodyPr>
          <a:lstStyle/>
          <a:p>
            <a:pPr>
              <a:lnSpc>
                <a:spcPts val="3080"/>
              </a:lnSpc>
            </a:pPr>
            <a:r>
              <a:rPr lang="en-US" sz="2800">
                <a:solidFill>
                  <a:srgbClr val="2D2F3B"/>
                </a:solidFill>
                <a:latin typeface="Poppins Medium"/>
              </a:rPr>
              <a:t>Esta formado por filamentos proteicos (microtúbulos, microfilamentos e intermedios), brinda soporte y permite </a:t>
            </a:r>
          </a:p>
          <a:p>
            <a:pPr>
              <a:lnSpc>
                <a:spcPts val="3080"/>
              </a:lnSpc>
            </a:pPr>
            <a:r>
              <a:rPr lang="en-US" sz="2800">
                <a:solidFill>
                  <a:srgbClr val="2D2F3B"/>
                </a:solidFill>
                <a:latin typeface="Poppins Medium"/>
              </a:rPr>
              <a:t>el movimiento en células eucariotas</a:t>
            </a:r>
          </a:p>
        </p:txBody>
      </p:sp>
      <p:sp>
        <p:nvSpPr>
          <p:cNvPr id="5" name="TextBox 5"/>
          <p:cNvSpPr txBox="1"/>
          <p:nvPr/>
        </p:nvSpPr>
        <p:spPr>
          <a:xfrm>
            <a:off x="9420776" y="5947918"/>
            <a:ext cx="7561681" cy="1988185"/>
          </a:xfrm>
          <a:prstGeom prst="rect">
            <a:avLst/>
          </a:prstGeom>
        </p:spPr>
        <p:txBody>
          <a:bodyPr lIns="0" tIns="0" rIns="0" bIns="0" rtlCol="0" anchor="t">
            <a:spAutoFit/>
          </a:bodyPr>
          <a:lstStyle/>
          <a:p>
            <a:pPr>
              <a:lnSpc>
                <a:spcPts val="3080"/>
              </a:lnSpc>
            </a:pPr>
            <a:r>
              <a:rPr lang="en-US" sz="2800">
                <a:solidFill>
                  <a:srgbClr val="2D2F3B"/>
                </a:solidFill>
                <a:latin typeface="Poppins Medium"/>
              </a:rPr>
              <a:t>Sus funciones específicas incluyen estabilidad, transporte intracelular y contracción. Además, regula la forma celular y participa en división, migración y comunicación.</a:t>
            </a:r>
          </a:p>
        </p:txBody>
      </p:sp>
      <p:sp>
        <p:nvSpPr>
          <p:cNvPr id="6" name="Freeform 6"/>
          <p:cNvSpPr/>
          <p:nvPr/>
        </p:nvSpPr>
        <p:spPr>
          <a:xfrm>
            <a:off x="-318829" y="6979516"/>
            <a:ext cx="4757847" cy="3883593"/>
          </a:xfrm>
          <a:custGeom>
            <a:avLst/>
            <a:gdLst/>
            <a:ahLst/>
            <a:cxnLst/>
            <a:rect l="l" t="t" r="r" b="b"/>
            <a:pathLst>
              <a:path w="4757847" h="3883593">
                <a:moveTo>
                  <a:pt x="0" y="0"/>
                </a:moveTo>
                <a:lnTo>
                  <a:pt x="4757847" y="0"/>
                </a:lnTo>
                <a:lnTo>
                  <a:pt x="4757847" y="3883593"/>
                </a:lnTo>
                <a:lnTo>
                  <a:pt x="0" y="3883593"/>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7" name="Freeform 7"/>
          <p:cNvSpPr/>
          <p:nvPr/>
        </p:nvSpPr>
        <p:spPr>
          <a:xfrm flipV="1">
            <a:off x="-1350224" y="-576109"/>
            <a:ext cx="4757847" cy="3883593"/>
          </a:xfrm>
          <a:custGeom>
            <a:avLst/>
            <a:gdLst/>
            <a:ahLst/>
            <a:cxnLst/>
            <a:rect l="l" t="t" r="r" b="b"/>
            <a:pathLst>
              <a:path w="4757847" h="3883593">
                <a:moveTo>
                  <a:pt x="0" y="3883593"/>
                </a:moveTo>
                <a:lnTo>
                  <a:pt x="4757848" y="3883593"/>
                </a:lnTo>
                <a:lnTo>
                  <a:pt x="4757848" y="0"/>
                </a:lnTo>
                <a:lnTo>
                  <a:pt x="0" y="0"/>
                </a:lnTo>
                <a:lnTo>
                  <a:pt x="0" y="3883593"/>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Freeform 8"/>
          <p:cNvSpPr/>
          <p:nvPr/>
        </p:nvSpPr>
        <p:spPr>
          <a:xfrm rot="2807856">
            <a:off x="2141226" y="3393350"/>
            <a:ext cx="666868" cy="4763344"/>
          </a:xfrm>
          <a:custGeom>
            <a:avLst/>
            <a:gdLst/>
            <a:ahLst/>
            <a:cxnLst/>
            <a:rect l="l" t="t" r="r" b="b"/>
            <a:pathLst>
              <a:path w="666868" h="4763344">
                <a:moveTo>
                  <a:pt x="0" y="0"/>
                </a:moveTo>
                <a:lnTo>
                  <a:pt x="666868" y="0"/>
                </a:lnTo>
                <a:lnTo>
                  <a:pt x="666868" y="4763344"/>
                </a:lnTo>
                <a:lnTo>
                  <a:pt x="0" y="4763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7116571">
            <a:off x="5404725" y="-171192"/>
            <a:ext cx="666868" cy="4763344"/>
          </a:xfrm>
          <a:custGeom>
            <a:avLst/>
            <a:gdLst/>
            <a:ahLst/>
            <a:cxnLst/>
            <a:rect l="l" t="t" r="r" b="b"/>
            <a:pathLst>
              <a:path w="666868" h="4763344">
                <a:moveTo>
                  <a:pt x="0" y="0"/>
                </a:moveTo>
                <a:lnTo>
                  <a:pt x="666868" y="0"/>
                </a:lnTo>
                <a:lnTo>
                  <a:pt x="666868" y="4763344"/>
                </a:lnTo>
                <a:lnTo>
                  <a:pt x="0" y="4763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5948">
            <a:off x="6949380" y="4723119"/>
            <a:ext cx="666868" cy="4763344"/>
          </a:xfrm>
          <a:custGeom>
            <a:avLst/>
            <a:gdLst/>
            <a:ahLst/>
            <a:cxnLst/>
            <a:rect l="l" t="t" r="r" b="b"/>
            <a:pathLst>
              <a:path w="666868" h="4763344">
                <a:moveTo>
                  <a:pt x="0" y="0"/>
                </a:moveTo>
                <a:lnTo>
                  <a:pt x="666868" y="0"/>
                </a:lnTo>
                <a:lnTo>
                  <a:pt x="666868" y="4763344"/>
                </a:lnTo>
                <a:lnTo>
                  <a:pt x="0" y="4763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35642" y="914400"/>
            <a:ext cx="8114312"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 Flagelos y cilios</a:t>
            </a:r>
          </a:p>
        </p:txBody>
      </p:sp>
      <p:sp>
        <p:nvSpPr>
          <p:cNvPr id="3" name="AutoShape 3"/>
          <p:cNvSpPr/>
          <p:nvPr/>
        </p:nvSpPr>
        <p:spPr>
          <a:xfrm>
            <a:off x="1028700" y="2193301"/>
            <a:ext cx="8128195" cy="0"/>
          </a:xfrm>
          <a:prstGeom prst="line">
            <a:avLst/>
          </a:prstGeom>
          <a:ln w="28575" cap="rnd">
            <a:solidFill>
              <a:srgbClr val="136447"/>
            </a:solidFill>
            <a:prstDash val="solid"/>
            <a:headEnd type="none" w="sm" len="sm"/>
            <a:tailEnd type="none" w="sm" len="sm"/>
          </a:ln>
        </p:spPr>
      </p:sp>
      <p:sp>
        <p:nvSpPr>
          <p:cNvPr id="4" name="TextBox 4"/>
          <p:cNvSpPr txBox="1"/>
          <p:nvPr/>
        </p:nvSpPr>
        <p:spPr>
          <a:xfrm>
            <a:off x="1311957" y="3413229"/>
            <a:ext cx="7561681" cy="25527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Estructuras especializadas para el movimiento. Son alargados y permiten la locomoción en medios líquidos, mientras que los cilios son cortos y generan un flujo coordinado en la superficie celular.</a:t>
            </a:r>
          </a:p>
        </p:txBody>
      </p:sp>
      <p:sp>
        <p:nvSpPr>
          <p:cNvPr id="5" name="TextBox 5"/>
          <p:cNvSpPr txBox="1"/>
          <p:nvPr/>
        </p:nvSpPr>
        <p:spPr>
          <a:xfrm>
            <a:off x="1311957" y="6752497"/>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Compuestas por microtúbulos en un patrón "9+2" y son esenciales para la motilidad de espermatozoides.</a:t>
            </a:r>
          </a:p>
        </p:txBody>
      </p:sp>
      <p:sp>
        <p:nvSpPr>
          <p:cNvPr id="6" name="Freeform 6"/>
          <p:cNvSpPr/>
          <p:nvPr/>
        </p:nvSpPr>
        <p:spPr>
          <a:xfrm rot="-1409539">
            <a:off x="13372648" y="904747"/>
            <a:ext cx="4652921" cy="2284161"/>
          </a:xfrm>
          <a:custGeom>
            <a:avLst/>
            <a:gdLst/>
            <a:ahLst/>
            <a:cxnLst/>
            <a:rect l="l" t="t" r="r" b="b"/>
            <a:pathLst>
              <a:path w="4652921" h="2284161">
                <a:moveTo>
                  <a:pt x="0" y="0"/>
                </a:moveTo>
                <a:lnTo>
                  <a:pt x="4652921" y="0"/>
                </a:lnTo>
                <a:lnTo>
                  <a:pt x="4652921" y="2284161"/>
                </a:lnTo>
                <a:lnTo>
                  <a:pt x="0" y="2284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9143012" y="6904753"/>
            <a:ext cx="4067870" cy="3158147"/>
          </a:xfrm>
          <a:custGeom>
            <a:avLst/>
            <a:gdLst/>
            <a:ahLst/>
            <a:cxnLst/>
            <a:rect l="l" t="t" r="r" b="b"/>
            <a:pathLst>
              <a:path w="4067870" h="3158147">
                <a:moveTo>
                  <a:pt x="0" y="0"/>
                </a:moveTo>
                <a:lnTo>
                  <a:pt x="4067870" y="0"/>
                </a:lnTo>
                <a:lnTo>
                  <a:pt x="4067870" y="3158146"/>
                </a:lnTo>
                <a:lnTo>
                  <a:pt x="0" y="31581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2275097">
            <a:off x="10238710" y="4288166"/>
            <a:ext cx="5843678" cy="2350054"/>
          </a:xfrm>
          <a:custGeom>
            <a:avLst/>
            <a:gdLst/>
            <a:ahLst/>
            <a:cxnLst/>
            <a:rect l="l" t="t" r="r" b="b"/>
            <a:pathLst>
              <a:path w="5843678" h="2350054">
                <a:moveTo>
                  <a:pt x="0" y="0"/>
                </a:moveTo>
                <a:lnTo>
                  <a:pt x="5843679" y="0"/>
                </a:lnTo>
                <a:lnTo>
                  <a:pt x="5843679" y="2350054"/>
                </a:lnTo>
                <a:lnTo>
                  <a:pt x="0" y="23500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3530153" y="7316504"/>
            <a:ext cx="4757847" cy="3883593"/>
          </a:xfrm>
          <a:custGeom>
            <a:avLst/>
            <a:gdLst/>
            <a:ahLst/>
            <a:cxnLst/>
            <a:rect l="l" t="t" r="r" b="b"/>
            <a:pathLst>
              <a:path w="4757847" h="3883593">
                <a:moveTo>
                  <a:pt x="0" y="0"/>
                </a:moveTo>
                <a:lnTo>
                  <a:pt x="4757847" y="0"/>
                </a:lnTo>
                <a:lnTo>
                  <a:pt x="4757847" y="3883592"/>
                </a:lnTo>
                <a:lnTo>
                  <a:pt x="0" y="3883592"/>
                </a:lnTo>
                <a:lnTo>
                  <a:pt x="0" y="0"/>
                </a:lnTo>
                <a:close/>
              </a:path>
            </a:pathLst>
          </a:custGeom>
          <a:blipFill>
            <a:blip r:embed="rId8">
              <a:alphaModFix amt="19999"/>
              <a:extLst>
                <a:ext uri="{96DAC541-7B7A-43D3-8B79-37D633B846F1}">
                  <asvg:svgBlip xmlns:asvg="http://schemas.microsoft.com/office/drawing/2016/SVG/main" r:embed="rId9"/>
                </a:ext>
              </a:extLst>
            </a:blip>
            <a:stretch>
              <a:fillRect/>
            </a:stretch>
          </a:blipFill>
        </p:spPr>
      </p:sp>
      <p:sp>
        <p:nvSpPr>
          <p:cNvPr id="10" name="Freeform 10"/>
          <p:cNvSpPr/>
          <p:nvPr/>
        </p:nvSpPr>
        <p:spPr>
          <a:xfrm flipV="1">
            <a:off x="8772604" y="-954719"/>
            <a:ext cx="4757847" cy="3883593"/>
          </a:xfrm>
          <a:custGeom>
            <a:avLst/>
            <a:gdLst/>
            <a:ahLst/>
            <a:cxnLst/>
            <a:rect l="l" t="t" r="r" b="b"/>
            <a:pathLst>
              <a:path w="4757847" h="3883593">
                <a:moveTo>
                  <a:pt x="0" y="3883593"/>
                </a:moveTo>
                <a:lnTo>
                  <a:pt x="4757847" y="3883593"/>
                </a:lnTo>
                <a:lnTo>
                  <a:pt x="4757847" y="0"/>
                </a:lnTo>
                <a:lnTo>
                  <a:pt x="0" y="0"/>
                </a:lnTo>
                <a:lnTo>
                  <a:pt x="0" y="3883593"/>
                </a:lnTo>
                <a:close/>
              </a:path>
            </a:pathLst>
          </a:custGeom>
          <a:blipFill>
            <a:blip r:embed="rId8">
              <a:alphaModFix amt="19999"/>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1460392" y="7638069"/>
            <a:ext cx="15367217" cy="0"/>
          </a:xfrm>
          <a:prstGeom prst="line">
            <a:avLst/>
          </a:prstGeom>
          <a:ln w="28575" cap="rnd">
            <a:solidFill>
              <a:srgbClr val="136447"/>
            </a:solidFill>
            <a:prstDash val="solid"/>
            <a:headEnd type="none" w="sm" len="sm"/>
            <a:tailEnd type="none" w="sm" len="sm"/>
          </a:ln>
        </p:spPr>
      </p:sp>
      <p:sp>
        <p:nvSpPr>
          <p:cNvPr id="3" name="AutoShape 3"/>
          <p:cNvSpPr/>
          <p:nvPr/>
        </p:nvSpPr>
        <p:spPr>
          <a:xfrm>
            <a:off x="1460392" y="9214883"/>
            <a:ext cx="15367217" cy="0"/>
          </a:xfrm>
          <a:prstGeom prst="line">
            <a:avLst/>
          </a:prstGeom>
          <a:ln w="28575" cap="rnd">
            <a:solidFill>
              <a:srgbClr val="136447"/>
            </a:solidFill>
            <a:prstDash val="solid"/>
            <a:headEnd type="none" w="sm" len="sm"/>
            <a:tailEnd type="none" w="sm" len="sm"/>
          </a:ln>
        </p:spPr>
      </p:sp>
      <p:sp>
        <p:nvSpPr>
          <p:cNvPr id="4" name="TextBox 4"/>
          <p:cNvSpPr txBox="1"/>
          <p:nvPr/>
        </p:nvSpPr>
        <p:spPr>
          <a:xfrm>
            <a:off x="1460392" y="3595600"/>
            <a:ext cx="15367217" cy="3019425"/>
          </a:xfrm>
          <a:prstGeom prst="rect">
            <a:avLst/>
          </a:prstGeom>
        </p:spPr>
        <p:txBody>
          <a:bodyPr lIns="0" tIns="0" rIns="0" bIns="0" rtlCol="0" anchor="t">
            <a:spAutoFit/>
          </a:bodyPr>
          <a:lstStyle/>
          <a:p>
            <a:pPr algn="ctr">
              <a:lnSpc>
                <a:spcPts val="11999"/>
              </a:lnSpc>
            </a:pPr>
            <a:r>
              <a:rPr lang="en-US" sz="9999" spc="749">
                <a:solidFill>
                  <a:srgbClr val="136447"/>
                </a:solidFill>
                <a:latin typeface="Wedges"/>
              </a:rPr>
              <a:t>Almacenamiento </a:t>
            </a:r>
          </a:p>
          <a:p>
            <a:pPr marL="0" lvl="0" indent="0" algn="ctr">
              <a:lnSpc>
                <a:spcPts val="11999"/>
              </a:lnSpc>
              <a:spcBef>
                <a:spcPct val="0"/>
              </a:spcBef>
            </a:pPr>
            <a:r>
              <a:rPr lang="en-US" sz="9999" spc="749">
                <a:solidFill>
                  <a:srgbClr val="136447"/>
                </a:solidFill>
                <a:latin typeface="Wedges"/>
              </a:rPr>
              <a:t>y transporte</a:t>
            </a:r>
          </a:p>
        </p:txBody>
      </p:sp>
      <p:sp>
        <p:nvSpPr>
          <p:cNvPr id="5" name="TextBox 5"/>
          <p:cNvSpPr txBox="1"/>
          <p:nvPr/>
        </p:nvSpPr>
        <p:spPr>
          <a:xfrm>
            <a:off x="1599837" y="7819396"/>
            <a:ext cx="15088326" cy="1137961"/>
          </a:xfrm>
          <a:prstGeom prst="rect">
            <a:avLst/>
          </a:prstGeom>
        </p:spPr>
        <p:txBody>
          <a:bodyPr lIns="0" tIns="0" rIns="0" bIns="0" rtlCol="0" anchor="t">
            <a:spAutoFit/>
          </a:bodyPr>
          <a:lstStyle/>
          <a:p>
            <a:pPr algn="ctr">
              <a:lnSpc>
                <a:spcPts val="4415"/>
              </a:lnSpc>
            </a:pPr>
            <a:r>
              <a:rPr lang="en-US" sz="3396">
                <a:solidFill>
                  <a:srgbClr val="2D2F3B"/>
                </a:solidFill>
                <a:latin typeface="Poppins Medium"/>
              </a:rPr>
              <a:t>Gestionar nutrientes, eliminar desechos y </a:t>
            </a:r>
          </a:p>
          <a:p>
            <a:pPr marL="0" lvl="0" indent="0" algn="ctr">
              <a:lnSpc>
                <a:spcPts val="4415"/>
              </a:lnSpc>
              <a:spcBef>
                <a:spcPct val="0"/>
              </a:spcBef>
            </a:pPr>
            <a:r>
              <a:rPr lang="en-US" sz="3396">
                <a:solidFill>
                  <a:srgbClr val="2D2F3B"/>
                </a:solidFill>
                <a:latin typeface="Poppins Medium"/>
              </a:rPr>
              <a:t>regular procesos metabólicos.</a:t>
            </a:r>
          </a:p>
        </p:txBody>
      </p:sp>
      <p:sp>
        <p:nvSpPr>
          <p:cNvPr id="6" name="Freeform 6"/>
          <p:cNvSpPr/>
          <p:nvPr/>
        </p:nvSpPr>
        <p:spPr>
          <a:xfrm rot="5104139">
            <a:off x="7346660" y="-1155602"/>
            <a:ext cx="2816651" cy="5046117"/>
          </a:xfrm>
          <a:custGeom>
            <a:avLst/>
            <a:gdLst/>
            <a:ahLst/>
            <a:cxnLst/>
            <a:rect l="l" t="t" r="r" b="b"/>
            <a:pathLst>
              <a:path w="2816651" h="5046117">
                <a:moveTo>
                  <a:pt x="0" y="0"/>
                </a:moveTo>
                <a:lnTo>
                  <a:pt x="2816651" y="0"/>
                </a:lnTo>
                <a:lnTo>
                  <a:pt x="2816651" y="5046116"/>
                </a:lnTo>
                <a:lnTo>
                  <a:pt x="0" y="5046116"/>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7" name="Freeform 7"/>
          <p:cNvSpPr/>
          <p:nvPr/>
        </p:nvSpPr>
        <p:spPr>
          <a:xfrm>
            <a:off x="-951102" y="-1352106"/>
            <a:ext cx="5101878" cy="4938182"/>
          </a:xfrm>
          <a:custGeom>
            <a:avLst/>
            <a:gdLst/>
            <a:ahLst/>
            <a:cxnLst/>
            <a:rect l="l" t="t" r="r" b="b"/>
            <a:pathLst>
              <a:path w="5101878" h="4938182">
                <a:moveTo>
                  <a:pt x="0" y="0"/>
                </a:moveTo>
                <a:lnTo>
                  <a:pt x="5101878" y="0"/>
                </a:lnTo>
                <a:lnTo>
                  <a:pt x="5101878" y="4938181"/>
                </a:lnTo>
                <a:lnTo>
                  <a:pt x="0" y="493818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8" name="Freeform 8"/>
          <p:cNvSpPr/>
          <p:nvPr/>
        </p:nvSpPr>
        <p:spPr>
          <a:xfrm rot="-2935265">
            <a:off x="14276669" y="-1440391"/>
            <a:ext cx="5101878" cy="4938182"/>
          </a:xfrm>
          <a:custGeom>
            <a:avLst/>
            <a:gdLst/>
            <a:ahLst/>
            <a:cxnLst/>
            <a:rect l="l" t="t" r="r" b="b"/>
            <a:pathLst>
              <a:path w="5101878" h="4938182">
                <a:moveTo>
                  <a:pt x="0" y="0"/>
                </a:moveTo>
                <a:lnTo>
                  <a:pt x="5101879" y="0"/>
                </a:lnTo>
                <a:lnTo>
                  <a:pt x="5101879" y="4938182"/>
                </a:lnTo>
                <a:lnTo>
                  <a:pt x="0" y="4938182"/>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flipV="1">
            <a:off x="9144034" y="2193301"/>
            <a:ext cx="8115300" cy="19050"/>
          </a:xfrm>
          <a:prstGeom prst="line">
            <a:avLst/>
          </a:prstGeom>
          <a:ln w="28575" cap="rnd">
            <a:solidFill>
              <a:srgbClr val="136447"/>
            </a:solidFill>
            <a:prstDash val="solid"/>
            <a:headEnd type="none" w="sm" len="sm"/>
            <a:tailEnd type="none" w="sm" len="sm"/>
          </a:ln>
        </p:spPr>
      </p:sp>
      <p:sp>
        <p:nvSpPr>
          <p:cNvPr id="3" name="TextBox 3"/>
          <p:cNvSpPr txBox="1"/>
          <p:nvPr/>
        </p:nvSpPr>
        <p:spPr>
          <a:xfrm>
            <a:off x="9144000" y="914400"/>
            <a:ext cx="8115367" cy="1024091"/>
          </a:xfrm>
          <a:prstGeom prst="rect">
            <a:avLst/>
          </a:prstGeom>
        </p:spPr>
        <p:txBody>
          <a:bodyPr lIns="0" tIns="0" rIns="0" bIns="0" rtlCol="0" anchor="t">
            <a:spAutoFit/>
          </a:bodyPr>
          <a:lstStyle/>
          <a:p>
            <a:pPr marL="0" lvl="0" indent="0" algn="ctr">
              <a:lnSpc>
                <a:spcPts val="7811"/>
              </a:lnSpc>
              <a:spcBef>
                <a:spcPct val="0"/>
              </a:spcBef>
            </a:pPr>
            <a:r>
              <a:rPr lang="en-US" sz="6008">
                <a:solidFill>
                  <a:srgbClr val="136447"/>
                </a:solidFill>
                <a:latin typeface="Poppins Bold"/>
              </a:rPr>
              <a:t>Vacuolas</a:t>
            </a:r>
          </a:p>
        </p:txBody>
      </p:sp>
      <p:sp>
        <p:nvSpPr>
          <p:cNvPr id="4" name="TextBox 4"/>
          <p:cNvSpPr txBox="1"/>
          <p:nvPr/>
        </p:nvSpPr>
        <p:spPr>
          <a:xfrm>
            <a:off x="9420843" y="3622654"/>
            <a:ext cx="7561681" cy="1988185"/>
          </a:xfrm>
          <a:prstGeom prst="rect">
            <a:avLst/>
          </a:prstGeom>
        </p:spPr>
        <p:txBody>
          <a:bodyPr lIns="0" tIns="0" rIns="0" bIns="0" rtlCol="0" anchor="t">
            <a:spAutoFit/>
          </a:bodyPr>
          <a:lstStyle/>
          <a:p>
            <a:pPr>
              <a:lnSpc>
                <a:spcPts val="3080"/>
              </a:lnSpc>
            </a:pPr>
            <a:r>
              <a:rPr lang="en-US" sz="2800">
                <a:solidFill>
                  <a:srgbClr val="2D2F3B"/>
                </a:solidFill>
                <a:latin typeface="Poppins Medium"/>
              </a:rPr>
              <a:t>Organelos membranosos en células vegetales y algunas células animales, que almacenan nutrientes, agua, iones </a:t>
            </a:r>
          </a:p>
          <a:p>
            <a:pPr>
              <a:lnSpc>
                <a:spcPts val="3080"/>
              </a:lnSpc>
            </a:pPr>
            <a:r>
              <a:rPr lang="en-US" sz="2800">
                <a:solidFill>
                  <a:srgbClr val="2D2F3B"/>
                </a:solidFill>
                <a:latin typeface="Poppins Medium"/>
              </a:rPr>
              <a:t>y desechos, regulando la turgencia y presión osmótica.</a:t>
            </a:r>
          </a:p>
        </p:txBody>
      </p:sp>
      <p:sp>
        <p:nvSpPr>
          <p:cNvPr id="5" name="TextBox 5"/>
          <p:cNvSpPr txBox="1"/>
          <p:nvPr/>
        </p:nvSpPr>
        <p:spPr>
          <a:xfrm>
            <a:off x="9420843" y="6631337"/>
            <a:ext cx="7561681" cy="1207135"/>
          </a:xfrm>
          <a:prstGeom prst="rect">
            <a:avLst/>
          </a:prstGeom>
        </p:spPr>
        <p:txBody>
          <a:bodyPr lIns="0" tIns="0" rIns="0" bIns="0" rtlCol="0" anchor="t">
            <a:spAutoFit/>
          </a:bodyPr>
          <a:lstStyle/>
          <a:p>
            <a:pPr>
              <a:lnSpc>
                <a:spcPts val="3080"/>
              </a:lnSpc>
            </a:pPr>
            <a:r>
              <a:rPr lang="en-US" sz="2800">
                <a:solidFill>
                  <a:srgbClr val="2D2F3B"/>
                </a:solidFill>
                <a:latin typeface="Poppins Medium"/>
              </a:rPr>
              <a:t>Pueden participar en la digestión de sustancias y proteger contra depredadores al contener toxinas.</a:t>
            </a:r>
          </a:p>
        </p:txBody>
      </p:sp>
      <p:sp>
        <p:nvSpPr>
          <p:cNvPr id="6" name="Freeform 6"/>
          <p:cNvSpPr/>
          <p:nvPr/>
        </p:nvSpPr>
        <p:spPr>
          <a:xfrm rot="-1788724">
            <a:off x="2810415" y="2256984"/>
            <a:ext cx="4034836" cy="7228534"/>
          </a:xfrm>
          <a:custGeom>
            <a:avLst/>
            <a:gdLst/>
            <a:ahLst/>
            <a:cxnLst/>
            <a:rect l="l" t="t" r="r" b="b"/>
            <a:pathLst>
              <a:path w="4034836" h="7228534">
                <a:moveTo>
                  <a:pt x="0" y="0"/>
                </a:moveTo>
                <a:lnTo>
                  <a:pt x="4034836" y="0"/>
                </a:lnTo>
                <a:lnTo>
                  <a:pt x="4034836" y="7228534"/>
                </a:lnTo>
                <a:lnTo>
                  <a:pt x="0" y="7228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2526778">
            <a:off x="925087" y="123633"/>
            <a:ext cx="1545381" cy="2768599"/>
          </a:xfrm>
          <a:custGeom>
            <a:avLst/>
            <a:gdLst/>
            <a:ahLst/>
            <a:cxnLst/>
            <a:rect l="l" t="t" r="r" b="b"/>
            <a:pathLst>
              <a:path w="1545381" h="2768599">
                <a:moveTo>
                  <a:pt x="0" y="0"/>
                </a:moveTo>
                <a:lnTo>
                  <a:pt x="1545382" y="0"/>
                </a:lnTo>
                <a:lnTo>
                  <a:pt x="1545382" y="2768599"/>
                </a:lnTo>
                <a:lnTo>
                  <a:pt x="0" y="2768599"/>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
        <p:nvSpPr>
          <p:cNvPr id="8" name="Freeform 8"/>
          <p:cNvSpPr/>
          <p:nvPr/>
        </p:nvSpPr>
        <p:spPr>
          <a:xfrm rot="-5288138">
            <a:off x="1413160" y="8122519"/>
            <a:ext cx="1545381" cy="2768599"/>
          </a:xfrm>
          <a:custGeom>
            <a:avLst/>
            <a:gdLst/>
            <a:ahLst/>
            <a:cxnLst/>
            <a:rect l="l" t="t" r="r" b="b"/>
            <a:pathLst>
              <a:path w="1545381" h="2768599">
                <a:moveTo>
                  <a:pt x="0" y="0"/>
                </a:moveTo>
                <a:lnTo>
                  <a:pt x="1545382" y="0"/>
                </a:lnTo>
                <a:lnTo>
                  <a:pt x="1545382" y="2768599"/>
                </a:lnTo>
                <a:lnTo>
                  <a:pt x="0" y="2768599"/>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1028700" y="2193301"/>
            <a:ext cx="8128195" cy="0"/>
          </a:xfrm>
          <a:prstGeom prst="line">
            <a:avLst/>
          </a:prstGeom>
          <a:ln w="28575" cap="rnd">
            <a:solidFill>
              <a:srgbClr val="136447"/>
            </a:solidFill>
            <a:prstDash val="solid"/>
            <a:headEnd type="none" w="sm" len="sm"/>
            <a:tailEnd type="none" w="sm" len="sm"/>
          </a:ln>
        </p:spPr>
      </p:sp>
      <p:sp>
        <p:nvSpPr>
          <p:cNvPr id="3" name="Freeform 3"/>
          <p:cNvSpPr/>
          <p:nvPr/>
        </p:nvSpPr>
        <p:spPr>
          <a:xfrm>
            <a:off x="10986394" y="5157250"/>
            <a:ext cx="5299797" cy="5129750"/>
          </a:xfrm>
          <a:custGeom>
            <a:avLst/>
            <a:gdLst/>
            <a:ahLst/>
            <a:cxnLst/>
            <a:rect l="l" t="t" r="r" b="b"/>
            <a:pathLst>
              <a:path w="5299797" h="5129750">
                <a:moveTo>
                  <a:pt x="0" y="0"/>
                </a:moveTo>
                <a:lnTo>
                  <a:pt x="5299797" y="0"/>
                </a:lnTo>
                <a:lnTo>
                  <a:pt x="5299797" y="5129750"/>
                </a:lnTo>
                <a:lnTo>
                  <a:pt x="0" y="5129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35265">
            <a:off x="12011155" y="-357286"/>
            <a:ext cx="5299797" cy="5129750"/>
          </a:xfrm>
          <a:custGeom>
            <a:avLst/>
            <a:gdLst/>
            <a:ahLst/>
            <a:cxnLst/>
            <a:rect l="l" t="t" r="r" b="b"/>
            <a:pathLst>
              <a:path w="5299797" h="5129750">
                <a:moveTo>
                  <a:pt x="0" y="0"/>
                </a:moveTo>
                <a:lnTo>
                  <a:pt x="5299797" y="0"/>
                </a:lnTo>
                <a:lnTo>
                  <a:pt x="5299797" y="5129750"/>
                </a:lnTo>
                <a:lnTo>
                  <a:pt x="0" y="51297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6009458" y="5203145"/>
            <a:ext cx="2278542" cy="2261971"/>
          </a:xfrm>
          <a:custGeom>
            <a:avLst/>
            <a:gdLst/>
            <a:ahLst/>
            <a:cxnLst/>
            <a:rect l="l" t="t" r="r" b="b"/>
            <a:pathLst>
              <a:path w="2278542" h="2261971">
                <a:moveTo>
                  <a:pt x="0" y="0"/>
                </a:moveTo>
                <a:lnTo>
                  <a:pt x="2278542" y="0"/>
                </a:lnTo>
                <a:lnTo>
                  <a:pt x="2278542" y="2261971"/>
                </a:lnTo>
                <a:lnTo>
                  <a:pt x="0" y="2261971"/>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028700" y="1143871"/>
            <a:ext cx="8128195" cy="850900"/>
          </a:xfrm>
          <a:prstGeom prst="rect">
            <a:avLst/>
          </a:prstGeom>
        </p:spPr>
        <p:txBody>
          <a:bodyPr lIns="0" tIns="0" rIns="0" bIns="0" rtlCol="0" anchor="t">
            <a:spAutoFit/>
          </a:bodyPr>
          <a:lstStyle/>
          <a:p>
            <a:pPr marL="0" lvl="0" indent="0" algn="ctr">
              <a:lnSpc>
                <a:spcPts val="6500"/>
              </a:lnSpc>
              <a:spcBef>
                <a:spcPct val="0"/>
              </a:spcBef>
            </a:pPr>
            <a:r>
              <a:rPr lang="en-US" sz="5000">
                <a:solidFill>
                  <a:srgbClr val="136447"/>
                </a:solidFill>
                <a:latin typeface="Poppins Bold"/>
              </a:rPr>
              <a:t>Vesículas y endosomas</a:t>
            </a:r>
          </a:p>
        </p:txBody>
      </p:sp>
      <p:sp>
        <p:nvSpPr>
          <p:cNvPr id="7" name="TextBox 7"/>
          <p:cNvSpPr txBox="1"/>
          <p:nvPr/>
        </p:nvSpPr>
        <p:spPr>
          <a:xfrm>
            <a:off x="1311957" y="3096959"/>
            <a:ext cx="7561681" cy="1207135"/>
          </a:xfrm>
          <a:prstGeom prst="rect">
            <a:avLst/>
          </a:prstGeom>
        </p:spPr>
        <p:txBody>
          <a:bodyPr lIns="0" tIns="0" rIns="0" bIns="0" rtlCol="0" anchor="t">
            <a:spAutoFit/>
          </a:bodyPr>
          <a:lstStyle/>
          <a:p>
            <a:pPr>
              <a:lnSpc>
                <a:spcPts val="3080"/>
              </a:lnSpc>
            </a:pPr>
            <a:r>
              <a:rPr lang="en-US" sz="2800">
                <a:solidFill>
                  <a:srgbClr val="2D2F3B"/>
                </a:solidFill>
                <a:latin typeface="Poppins Medium"/>
              </a:rPr>
              <a:t>Vesículas membranosas que transportan materiales específicos entre organelos y la membrana celular.</a:t>
            </a:r>
          </a:p>
        </p:txBody>
      </p:sp>
      <p:sp>
        <p:nvSpPr>
          <p:cNvPr id="8" name="TextBox 8"/>
          <p:cNvSpPr txBox="1"/>
          <p:nvPr/>
        </p:nvSpPr>
        <p:spPr>
          <a:xfrm>
            <a:off x="1311957" y="5038731"/>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Vesículas: llevan materiales desde el retículo endoplasmático y el aparato de Golgi hacia otros destinos</a:t>
            </a:r>
          </a:p>
        </p:txBody>
      </p:sp>
      <p:sp>
        <p:nvSpPr>
          <p:cNvPr id="9" name="TextBox 9"/>
          <p:cNvSpPr txBox="1"/>
          <p:nvPr/>
        </p:nvSpPr>
        <p:spPr>
          <a:xfrm>
            <a:off x="1311957" y="7068767"/>
            <a:ext cx="7561681" cy="1295400"/>
          </a:xfrm>
          <a:prstGeom prst="rect">
            <a:avLst/>
          </a:prstGeom>
        </p:spPr>
        <p:txBody>
          <a:bodyPr lIns="0" tIns="0" rIns="0" bIns="0" rtlCol="0" anchor="t">
            <a:spAutoFit/>
          </a:bodyPr>
          <a:lstStyle/>
          <a:p>
            <a:pPr>
              <a:lnSpc>
                <a:spcPts val="3300"/>
              </a:lnSpc>
            </a:pPr>
            <a:r>
              <a:rPr lang="en-US" sz="3000">
                <a:solidFill>
                  <a:srgbClr val="2D2F3B"/>
                </a:solidFill>
                <a:latin typeface="Poppins Medium"/>
              </a:rPr>
              <a:t>Endosomas: capturan y distribuyen materiales para degradación, reciclaje o su incorporación a vías metabólicas.</a:t>
            </a:r>
          </a:p>
        </p:txBody>
      </p:sp>
      <p:sp>
        <p:nvSpPr>
          <p:cNvPr id="10" name="Freeform 10"/>
          <p:cNvSpPr/>
          <p:nvPr/>
        </p:nvSpPr>
        <p:spPr>
          <a:xfrm flipV="1">
            <a:off x="9536233" y="3586075"/>
            <a:ext cx="2278542" cy="2261971"/>
          </a:xfrm>
          <a:custGeom>
            <a:avLst/>
            <a:gdLst/>
            <a:ahLst/>
            <a:cxnLst/>
            <a:rect l="l" t="t" r="r" b="b"/>
            <a:pathLst>
              <a:path w="2278542" h="2261971">
                <a:moveTo>
                  <a:pt x="0" y="2261971"/>
                </a:moveTo>
                <a:lnTo>
                  <a:pt x="2278542" y="2261971"/>
                </a:lnTo>
                <a:lnTo>
                  <a:pt x="2278542" y="0"/>
                </a:lnTo>
                <a:lnTo>
                  <a:pt x="0" y="0"/>
                </a:lnTo>
                <a:lnTo>
                  <a:pt x="0" y="2261971"/>
                </a:lnTo>
                <a:close/>
              </a:path>
            </a:pathLst>
          </a:custGeom>
          <a:blipFill>
            <a:blip r:embed="rId8">
              <a:alphaModFix amt="19999"/>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3067667" y="6118968"/>
            <a:ext cx="12533531" cy="6882048"/>
          </a:xfrm>
          <a:custGeom>
            <a:avLst/>
            <a:gdLst/>
            <a:ahLst/>
            <a:cxnLst/>
            <a:rect l="l" t="t" r="r" b="b"/>
            <a:pathLst>
              <a:path w="12533531" h="6882048">
                <a:moveTo>
                  <a:pt x="0" y="0"/>
                </a:moveTo>
                <a:lnTo>
                  <a:pt x="12533531" y="0"/>
                </a:lnTo>
                <a:lnTo>
                  <a:pt x="12533531" y="6882048"/>
                </a:lnTo>
                <a:lnTo>
                  <a:pt x="0" y="68820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933761" y="2908415"/>
            <a:ext cx="10420478" cy="4470171"/>
            <a:chOff x="0" y="0"/>
            <a:chExt cx="2236606" cy="959458"/>
          </a:xfrm>
        </p:grpSpPr>
        <p:sp>
          <p:nvSpPr>
            <p:cNvPr id="4" name="Freeform 4"/>
            <p:cNvSpPr/>
            <p:nvPr/>
          </p:nvSpPr>
          <p:spPr>
            <a:xfrm>
              <a:off x="0" y="0"/>
              <a:ext cx="2236606" cy="959458"/>
            </a:xfrm>
            <a:custGeom>
              <a:avLst/>
              <a:gdLst/>
              <a:ahLst/>
              <a:cxnLst/>
              <a:rect l="l" t="t" r="r" b="b"/>
              <a:pathLst>
                <a:path w="2236606" h="959458">
                  <a:moveTo>
                    <a:pt x="1118303" y="0"/>
                  </a:moveTo>
                  <a:cubicBezTo>
                    <a:pt x="500681" y="0"/>
                    <a:pt x="0" y="214782"/>
                    <a:pt x="0" y="479729"/>
                  </a:cubicBezTo>
                  <a:cubicBezTo>
                    <a:pt x="0" y="744676"/>
                    <a:pt x="500681" y="959458"/>
                    <a:pt x="1118303" y="959458"/>
                  </a:cubicBezTo>
                  <a:cubicBezTo>
                    <a:pt x="1735925" y="959458"/>
                    <a:pt x="2236606" y="744676"/>
                    <a:pt x="2236606" y="479729"/>
                  </a:cubicBezTo>
                  <a:cubicBezTo>
                    <a:pt x="2236606" y="214782"/>
                    <a:pt x="1735925" y="0"/>
                    <a:pt x="1118303" y="0"/>
                  </a:cubicBezTo>
                  <a:close/>
                </a:path>
              </a:pathLst>
            </a:custGeom>
            <a:solidFill>
              <a:srgbClr val="B9CF4F"/>
            </a:solidFill>
            <a:ln w="161925" cap="sq">
              <a:solidFill>
                <a:srgbClr val="13655A"/>
              </a:solidFill>
              <a:prstDash val="solid"/>
              <a:miter/>
            </a:ln>
          </p:spPr>
        </p:sp>
        <p:sp>
          <p:nvSpPr>
            <p:cNvPr id="5" name="TextBox 5"/>
            <p:cNvSpPr txBox="1"/>
            <p:nvPr/>
          </p:nvSpPr>
          <p:spPr>
            <a:xfrm>
              <a:off x="209682" y="32799"/>
              <a:ext cx="1817242" cy="83671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710194">
            <a:off x="616483" y="6443723"/>
            <a:ext cx="1952859" cy="3433927"/>
          </a:xfrm>
          <a:custGeom>
            <a:avLst/>
            <a:gdLst/>
            <a:ahLst/>
            <a:cxnLst/>
            <a:rect l="l" t="t" r="r" b="b"/>
            <a:pathLst>
              <a:path w="1952859" h="3433927">
                <a:moveTo>
                  <a:pt x="0" y="0"/>
                </a:moveTo>
                <a:lnTo>
                  <a:pt x="1952859" y="0"/>
                </a:lnTo>
                <a:lnTo>
                  <a:pt x="1952859" y="3433927"/>
                </a:lnTo>
                <a:lnTo>
                  <a:pt x="0" y="3433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784493" y="3751754"/>
            <a:ext cx="8719013" cy="1799825"/>
          </a:xfrm>
          <a:prstGeom prst="rect">
            <a:avLst/>
          </a:prstGeom>
        </p:spPr>
        <p:txBody>
          <a:bodyPr lIns="0" tIns="0" rIns="0" bIns="0" rtlCol="0" anchor="t">
            <a:spAutoFit/>
          </a:bodyPr>
          <a:lstStyle/>
          <a:p>
            <a:pPr algn="ctr">
              <a:lnSpc>
                <a:spcPts val="14722"/>
              </a:lnSpc>
              <a:spcBef>
                <a:spcPct val="0"/>
              </a:spcBef>
            </a:pPr>
            <a:r>
              <a:rPr lang="en-US" sz="10515" spc="788">
                <a:solidFill>
                  <a:srgbClr val="136447"/>
                </a:solidFill>
                <a:latin typeface="Wedges"/>
              </a:rPr>
              <a:t>¡Gracias!</a:t>
            </a:r>
          </a:p>
        </p:txBody>
      </p:sp>
      <p:sp>
        <p:nvSpPr>
          <p:cNvPr id="8" name="Freeform 8"/>
          <p:cNvSpPr/>
          <p:nvPr/>
        </p:nvSpPr>
        <p:spPr>
          <a:xfrm flipV="1">
            <a:off x="3067667" y="-2715625"/>
            <a:ext cx="12533531" cy="6882048"/>
          </a:xfrm>
          <a:custGeom>
            <a:avLst/>
            <a:gdLst/>
            <a:ahLst/>
            <a:cxnLst/>
            <a:rect l="l" t="t" r="r" b="b"/>
            <a:pathLst>
              <a:path w="12533531" h="6882048">
                <a:moveTo>
                  <a:pt x="0" y="6882049"/>
                </a:moveTo>
                <a:lnTo>
                  <a:pt x="12533531" y="6882049"/>
                </a:lnTo>
                <a:lnTo>
                  <a:pt x="12533531" y="0"/>
                </a:lnTo>
                <a:lnTo>
                  <a:pt x="0" y="0"/>
                </a:lnTo>
                <a:lnTo>
                  <a:pt x="0" y="688204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546225">
            <a:off x="15627679" y="6513329"/>
            <a:ext cx="1967199" cy="2997117"/>
          </a:xfrm>
          <a:custGeom>
            <a:avLst/>
            <a:gdLst/>
            <a:ahLst/>
            <a:cxnLst/>
            <a:rect l="l" t="t" r="r" b="b"/>
            <a:pathLst>
              <a:path w="1967199" h="2997117">
                <a:moveTo>
                  <a:pt x="0" y="0"/>
                </a:moveTo>
                <a:lnTo>
                  <a:pt x="1967199" y="0"/>
                </a:lnTo>
                <a:lnTo>
                  <a:pt x="1967199" y="2997117"/>
                </a:lnTo>
                <a:lnTo>
                  <a:pt x="0" y="29971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4713040" y="1028700"/>
            <a:ext cx="800642" cy="917462"/>
          </a:xfrm>
          <a:custGeom>
            <a:avLst/>
            <a:gdLst/>
            <a:ahLst/>
            <a:cxnLst/>
            <a:rect l="l" t="t" r="r" b="b"/>
            <a:pathLst>
              <a:path w="800642" h="917462">
                <a:moveTo>
                  <a:pt x="0" y="0"/>
                </a:moveTo>
                <a:lnTo>
                  <a:pt x="800642" y="0"/>
                </a:lnTo>
                <a:lnTo>
                  <a:pt x="800642" y="917462"/>
                </a:lnTo>
                <a:lnTo>
                  <a:pt x="0" y="9174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3036303" flipH="1">
            <a:off x="-1448515" y="881857"/>
            <a:ext cx="4954429" cy="4801293"/>
          </a:xfrm>
          <a:custGeom>
            <a:avLst/>
            <a:gdLst/>
            <a:ahLst/>
            <a:cxnLst/>
            <a:rect l="l" t="t" r="r" b="b"/>
            <a:pathLst>
              <a:path w="4954429" h="4801293">
                <a:moveTo>
                  <a:pt x="4954430" y="0"/>
                </a:moveTo>
                <a:lnTo>
                  <a:pt x="0" y="0"/>
                </a:lnTo>
                <a:lnTo>
                  <a:pt x="0" y="4801293"/>
                </a:lnTo>
                <a:lnTo>
                  <a:pt x="4954430" y="4801293"/>
                </a:lnTo>
                <a:lnTo>
                  <a:pt x="495443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2007842" y="469684"/>
            <a:ext cx="768281" cy="880380"/>
          </a:xfrm>
          <a:custGeom>
            <a:avLst/>
            <a:gdLst/>
            <a:ahLst/>
            <a:cxnLst/>
            <a:rect l="l" t="t" r="r" b="b"/>
            <a:pathLst>
              <a:path w="768281" h="880380">
                <a:moveTo>
                  <a:pt x="0" y="0"/>
                </a:moveTo>
                <a:lnTo>
                  <a:pt x="768282" y="0"/>
                </a:lnTo>
                <a:lnTo>
                  <a:pt x="768282" y="880380"/>
                </a:lnTo>
                <a:lnTo>
                  <a:pt x="0" y="8803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2713098" y="5864409"/>
            <a:ext cx="753212" cy="863112"/>
          </a:xfrm>
          <a:custGeom>
            <a:avLst/>
            <a:gdLst/>
            <a:ahLst/>
            <a:cxnLst/>
            <a:rect l="l" t="t" r="r" b="b"/>
            <a:pathLst>
              <a:path w="753212" h="863112">
                <a:moveTo>
                  <a:pt x="0" y="0"/>
                </a:moveTo>
                <a:lnTo>
                  <a:pt x="753212" y="0"/>
                </a:lnTo>
                <a:lnTo>
                  <a:pt x="753212" y="863112"/>
                </a:lnTo>
                <a:lnTo>
                  <a:pt x="0" y="863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3474860">
            <a:off x="16456243" y="280962"/>
            <a:ext cx="1204944" cy="2118786"/>
          </a:xfrm>
          <a:custGeom>
            <a:avLst/>
            <a:gdLst/>
            <a:ahLst/>
            <a:cxnLst/>
            <a:rect l="l" t="t" r="r" b="b"/>
            <a:pathLst>
              <a:path w="1204944" h="2118786">
                <a:moveTo>
                  <a:pt x="0" y="0"/>
                </a:moveTo>
                <a:lnTo>
                  <a:pt x="1204944" y="0"/>
                </a:lnTo>
                <a:lnTo>
                  <a:pt x="1204944" y="2118786"/>
                </a:lnTo>
                <a:lnTo>
                  <a:pt x="0" y="2118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17058715" y="9128436"/>
            <a:ext cx="753212" cy="863112"/>
          </a:xfrm>
          <a:custGeom>
            <a:avLst/>
            <a:gdLst/>
            <a:ahLst/>
            <a:cxnLst/>
            <a:rect l="l" t="t" r="r" b="b"/>
            <a:pathLst>
              <a:path w="753212" h="863112">
                <a:moveTo>
                  <a:pt x="0" y="0"/>
                </a:moveTo>
                <a:lnTo>
                  <a:pt x="753212" y="0"/>
                </a:lnTo>
                <a:lnTo>
                  <a:pt x="753212" y="863112"/>
                </a:lnTo>
                <a:lnTo>
                  <a:pt x="0" y="863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rot="2807856">
            <a:off x="16630756" y="3439536"/>
            <a:ext cx="393075" cy="2807680"/>
          </a:xfrm>
          <a:custGeom>
            <a:avLst/>
            <a:gdLst/>
            <a:ahLst/>
            <a:cxnLst/>
            <a:rect l="l" t="t" r="r" b="b"/>
            <a:pathLst>
              <a:path w="393075" h="2807680">
                <a:moveTo>
                  <a:pt x="0" y="0"/>
                </a:moveTo>
                <a:lnTo>
                  <a:pt x="393075" y="0"/>
                </a:lnTo>
                <a:lnTo>
                  <a:pt x="393075" y="2807679"/>
                </a:lnTo>
                <a:lnTo>
                  <a:pt x="0" y="28076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rot="2807856">
            <a:off x="16289289" y="2917862"/>
            <a:ext cx="393075" cy="2807680"/>
          </a:xfrm>
          <a:custGeom>
            <a:avLst/>
            <a:gdLst/>
            <a:ahLst/>
            <a:cxnLst/>
            <a:rect l="l" t="t" r="r" b="b"/>
            <a:pathLst>
              <a:path w="393075" h="2807680">
                <a:moveTo>
                  <a:pt x="0" y="0"/>
                </a:moveTo>
                <a:lnTo>
                  <a:pt x="393075" y="0"/>
                </a:lnTo>
                <a:lnTo>
                  <a:pt x="393075" y="2807679"/>
                </a:lnTo>
                <a:lnTo>
                  <a:pt x="0" y="28076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rot="-545948">
            <a:off x="16331585" y="3295919"/>
            <a:ext cx="393075" cy="2807680"/>
          </a:xfrm>
          <a:custGeom>
            <a:avLst/>
            <a:gdLst/>
            <a:ahLst/>
            <a:cxnLst/>
            <a:rect l="l" t="t" r="r" b="b"/>
            <a:pathLst>
              <a:path w="393075" h="2807680">
                <a:moveTo>
                  <a:pt x="0" y="0"/>
                </a:moveTo>
                <a:lnTo>
                  <a:pt x="393075" y="0"/>
                </a:lnTo>
                <a:lnTo>
                  <a:pt x="393075" y="2807679"/>
                </a:lnTo>
                <a:lnTo>
                  <a:pt x="0" y="28076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TextBox 19"/>
          <p:cNvSpPr txBox="1"/>
          <p:nvPr/>
        </p:nvSpPr>
        <p:spPr>
          <a:xfrm>
            <a:off x="5581012" y="5816989"/>
            <a:ext cx="7125977" cy="518233"/>
          </a:xfrm>
          <a:prstGeom prst="rect">
            <a:avLst/>
          </a:prstGeom>
        </p:spPr>
        <p:txBody>
          <a:bodyPr lIns="0" tIns="0" rIns="0" bIns="0" rtlCol="0" anchor="t">
            <a:spAutoFit/>
          </a:bodyPr>
          <a:lstStyle/>
          <a:p>
            <a:pPr algn="ctr">
              <a:lnSpc>
                <a:spcPts val="3985"/>
              </a:lnSpc>
              <a:spcBef>
                <a:spcPct val="0"/>
              </a:spcBef>
            </a:pPr>
            <a:r>
              <a:rPr lang="en-US" sz="2847">
                <a:solidFill>
                  <a:srgbClr val="136447"/>
                </a:solidFill>
                <a:latin typeface="Poppins Semi-Bold"/>
              </a:rPr>
              <a:t>¿Tienen preguntas?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05918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Diferenciemos</a:t>
            </a:r>
          </a:p>
        </p:txBody>
      </p:sp>
      <p:pic>
        <p:nvPicPr>
          <p:cNvPr id="1026" name="Picture 2" descr="O que são plasmídeos? - Brasil Escola">
            <a:extLst>
              <a:ext uri="{FF2B5EF4-FFF2-40B4-BE49-F238E27FC236}">
                <a16:creationId xmlns:a16="http://schemas.microsoft.com/office/drawing/2014/main" id="{0A93C129-FD7D-348B-AA96-385ED5BE3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845021"/>
            <a:ext cx="4110433" cy="3082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dú hembra. Pudu puda🦌🌿 #chileandeer #pudú #pudu #chiloetodoelaño # ...">
            <a:extLst>
              <a:ext uri="{FF2B5EF4-FFF2-40B4-BE49-F238E27FC236}">
                <a16:creationId xmlns:a16="http://schemas.microsoft.com/office/drawing/2014/main" id="{CA64FFE9-2FD7-284D-E496-0EF570CC23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6387" y="4754166"/>
            <a:ext cx="3098916" cy="35897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illay – Hierbas Buenos Aires">
            <a:extLst>
              <a:ext uri="{FF2B5EF4-FFF2-40B4-BE49-F238E27FC236}">
                <a16:creationId xmlns:a16="http://schemas.microsoft.com/office/drawing/2014/main" id="{E6963F54-2A6F-81D2-2FC6-83EC471162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97232" y="4762500"/>
            <a:ext cx="3098915" cy="36350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4C98230C-20A6-3560-683A-E162554E3A66}"/>
              </a:ext>
            </a:extLst>
          </p:cNvPr>
          <p:cNvSpPr txBox="1"/>
          <p:nvPr/>
        </p:nvSpPr>
        <p:spPr>
          <a:xfrm>
            <a:off x="990600" y="2214227"/>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Como podemos ver, algunos se ven muy simples y otros más complejos</a:t>
            </a:r>
            <a:endParaRPr lang="es-CL" sz="3396" u="none" strike="noStrike" dirty="0">
              <a:solidFill>
                <a:srgbClr val="2D2F3B"/>
              </a:solidFill>
              <a:latin typeface="Poppins Medium"/>
            </a:endParaRPr>
          </a:p>
        </p:txBody>
      </p:sp>
      <p:sp>
        <p:nvSpPr>
          <p:cNvPr id="2" name="TextBox 4">
            <a:extLst>
              <a:ext uri="{FF2B5EF4-FFF2-40B4-BE49-F238E27FC236}">
                <a16:creationId xmlns:a16="http://schemas.microsoft.com/office/drawing/2014/main" id="{505E44E1-1AEF-C3DF-5583-082FAD001D56}"/>
              </a:ext>
            </a:extLst>
          </p:cNvPr>
          <p:cNvSpPr txBox="1"/>
          <p:nvPr/>
        </p:nvSpPr>
        <p:spPr>
          <a:xfrm>
            <a:off x="572889" y="3764139"/>
            <a:ext cx="5715000" cy="1109406"/>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Cuando son compuestos por una célula</a:t>
            </a:r>
            <a:endParaRPr lang="es-CL" sz="3396" u="none" strike="noStrike" dirty="0">
              <a:solidFill>
                <a:srgbClr val="2D2F3B"/>
              </a:solidFill>
              <a:latin typeface="Poppins Medium"/>
            </a:endParaRPr>
          </a:p>
        </p:txBody>
      </p:sp>
      <p:sp>
        <p:nvSpPr>
          <p:cNvPr id="3" name="TextBox 4">
            <a:extLst>
              <a:ext uri="{FF2B5EF4-FFF2-40B4-BE49-F238E27FC236}">
                <a16:creationId xmlns:a16="http://schemas.microsoft.com/office/drawing/2014/main" id="{8783B08C-6DE3-C745-F57B-FC618D3F1C7D}"/>
              </a:ext>
            </a:extLst>
          </p:cNvPr>
          <p:cNvSpPr txBox="1"/>
          <p:nvPr/>
        </p:nvSpPr>
        <p:spPr>
          <a:xfrm>
            <a:off x="604148" y="7927846"/>
            <a:ext cx="5715000" cy="1109406"/>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Son organismos unicelular</a:t>
            </a:r>
            <a:endParaRPr lang="es-CL" sz="3396" u="none" strike="noStrike" dirty="0">
              <a:solidFill>
                <a:srgbClr val="2D2F3B"/>
              </a:solidFill>
              <a:latin typeface="Poppins Medium"/>
            </a:endParaRPr>
          </a:p>
        </p:txBody>
      </p:sp>
      <p:sp>
        <p:nvSpPr>
          <p:cNvPr id="5" name="TextBox 4">
            <a:extLst>
              <a:ext uri="{FF2B5EF4-FFF2-40B4-BE49-F238E27FC236}">
                <a16:creationId xmlns:a16="http://schemas.microsoft.com/office/drawing/2014/main" id="{646A408B-1E2A-7D76-0147-6F6F8932C89F}"/>
              </a:ext>
            </a:extLst>
          </p:cNvPr>
          <p:cNvSpPr txBox="1"/>
          <p:nvPr/>
        </p:nvSpPr>
        <p:spPr>
          <a:xfrm>
            <a:off x="10847803" y="3553435"/>
            <a:ext cx="5715000" cy="1109406"/>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Cuando son compuestos por más de una célula</a:t>
            </a:r>
            <a:endParaRPr lang="es-CL" sz="3396" u="none" strike="noStrike" dirty="0">
              <a:solidFill>
                <a:srgbClr val="2D2F3B"/>
              </a:solidFill>
              <a:latin typeface="Poppins Medium"/>
            </a:endParaRPr>
          </a:p>
        </p:txBody>
      </p:sp>
      <p:sp>
        <p:nvSpPr>
          <p:cNvPr id="7" name="TextBox 4">
            <a:extLst>
              <a:ext uri="{FF2B5EF4-FFF2-40B4-BE49-F238E27FC236}">
                <a16:creationId xmlns:a16="http://schemas.microsoft.com/office/drawing/2014/main" id="{10554BF8-1782-65BC-F001-0C607C0DC796}"/>
              </a:ext>
            </a:extLst>
          </p:cNvPr>
          <p:cNvSpPr txBox="1"/>
          <p:nvPr/>
        </p:nvSpPr>
        <p:spPr>
          <a:xfrm>
            <a:off x="11005982" y="8499647"/>
            <a:ext cx="5715000" cy="1109406"/>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Son organismos pluricelular</a:t>
            </a:r>
            <a:endParaRPr lang="es-CL" sz="3396" u="none" strike="noStrike" dirty="0">
              <a:solidFill>
                <a:srgbClr val="2D2F3B"/>
              </a:solidFill>
              <a:latin typeface="Poppins Medium"/>
            </a:endParaRPr>
          </a:p>
        </p:txBody>
      </p:sp>
    </p:spTree>
    <p:extLst>
      <p:ext uri="{BB962C8B-B14F-4D97-AF65-F5344CB8AC3E}">
        <p14:creationId xmlns:p14="http://schemas.microsoft.com/office/powerpoint/2010/main" val="23819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TextBox 4"/>
          <p:cNvSpPr txBox="1"/>
          <p:nvPr/>
        </p:nvSpPr>
        <p:spPr>
          <a:xfrm>
            <a:off x="990600" y="2186583"/>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Ahora, miremos </a:t>
            </a:r>
            <a:r>
              <a:rPr lang="es-ES" sz="3396" dirty="0">
                <a:solidFill>
                  <a:srgbClr val="2D2F3B"/>
                </a:solidFill>
                <a:latin typeface="Poppins Medium"/>
              </a:rPr>
              <a:t>de forma más microscópica</a:t>
            </a:r>
            <a:r>
              <a:rPr lang="es-ES" sz="3396" u="none" strike="noStrike" dirty="0">
                <a:solidFill>
                  <a:srgbClr val="2D2F3B"/>
                </a:solidFill>
                <a:latin typeface="Poppins Medium"/>
              </a:rPr>
              <a:t>.</a:t>
            </a:r>
            <a:endParaRPr lang="es-CL" sz="3396" u="none" strike="noStrike" dirty="0">
              <a:solidFill>
                <a:srgbClr val="2D2F3B"/>
              </a:solidFill>
              <a:latin typeface="Poppins Medium"/>
            </a:endParaRPr>
          </a:p>
        </p:txBody>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7531208"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Actividad</a:t>
            </a:r>
          </a:p>
        </p:txBody>
      </p:sp>
      <p:pic>
        <p:nvPicPr>
          <p:cNvPr id="1026" name="Picture 2" descr="O que são plasmídeos? - Brasil Escola">
            <a:extLst>
              <a:ext uri="{FF2B5EF4-FFF2-40B4-BE49-F238E27FC236}">
                <a16:creationId xmlns:a16="http://schemas.microsoft.com/office/drawing/2014/main" id="{0A93C129-FD7D-348B-AA96-385ED5BE3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91" y="3234936"/>
            <a:ext cx="6380955" cy="47857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4C98230C-20A6-3560-683A-E162554E3A66}"/>
              </a:ext>
            </a:extLst>
          </p:cNvPr>
          <p:cNvSpPr txBox="1"/>
          <p:nvPr/>
        </p:nvSpPr>
        <p:spPr>
          <a:xfrm>
            <a:off x="762000" y="9171839"/>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¿Tienen alguna similitud?</a:t>
            </a:r>
            <a:endParaRPr lang="es-CL" sz="3396" u="none" strike="noStrike" dirty="0">
              <a:solidFill>
                <a:srgbClr val="2D2F3B"/>
              </a:solidFill>
              <a:latin typeface="Poppins Medium"/>
            </a:endParaRPr>
          </a:p>
        </p:txBody>
      </p:sp>
      <p:pic>
        <p:nvPicPr>
          <p:cNvPr id="2050" name="Picture 2" descr="La Celula Eucariota La Celula Animal Y Vegetal Los Organulos ...">
            <a:extLst>
              <a:ext uri="{FF2B5EF4-FFF2-40B4-BE49-F238E27FC236}">
                <a16:creationId xmlns:a16="http://schemas.microsoft.com/office/drawing/2014/main" id="{5A5F5CA0-B9CD-618D-BE5F-44B2ED9A79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01" b="13999"/>
          <a:stretch/>
        </p:blipFill>
        <p:spPr bwMode="auto">
          <a:xfrm>
            <a:off x="6324600" y="3234936"/>
            <a:ext cx="1017984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4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TextBox 4"/>
          <p:cNvSpPr txBox="1"/>
          <p:nvPr/>
        </p:nvSpPr>
        <p:spPr>
          <a:xfrm>
            <a:off x="990600" y="2186583"/>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Ahora</a:t>
            </a:r>
            <a:r>
              <a:rPr lang="es-ES" sz="3396" dirty="0">
                <a:solidFill>
                  <a:srgbClr val="2D2F3B"/>
                </a:solidFill>
                <a:latin typeface="Poppins Medium"/>
              </a:rPr>
              <a:t> que sabemos que existen diferentes tipos de célula, revisemos que es lo que las hace diferentes</a:t>
            </a:r>
            <a:r>
              <a:rPr lang="es-ES" sz="3396" u="none" strike="noStrike" dirty="0">
                <a:solidFill>
                  <a:srgbClr val="2D2F3B"/>
                </a:solidFill>
                <a:latin typeface="Poppins Medium"/>
              </a:rPr>
              <a:t>.</a:t>
            </a:r>
            <a:endParaRPr lang="es-CL" sz="3396" u="none" strike="noStrike" dirty="0">
              <a:solidFill>
                <a:srgbClr val="2D2F3B"/>
              </a:solidFill>
              <a:latin typeface="Poppins Medium"/>
            </a:endParaRPr>
          </a:p>
        </p:txBody>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15824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Identifiquemos</a:t>
            </a:r>
          </a:p>
        </p:txBody>
      </p:sp>
      <p:pic>
        <p:nvPicPr>
          <p:cNvPr id="1026" name="Picture 2" descr="O que são plasmídeos? - Brasil Escola">
            <a:extLst>
              <a:ext uri="{FF2B5EF4-FFF2-40B4-BE49-F238E27FC236}">
                <a16:creationId xmlns:a16="http://schemas.microsoft.com/office/drawing/2014/main" id="{0A93C129-FD7D-348B-AA96-385ED5BE3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463" y="3436373"/>
            <a:ext cx="8270568" cy="6202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4C98230C-20A6-3560-683A-E162554E3A66}"/>
              </a:ext>
            </a:extLst>
          </p:cNvPr>
          <p:cNvSpPr txBox="1"/>
          <p:nvPr/>
        </p:nvSpPr>
        <p:spPr>
          <a:xfrm>
            <a:off x="8839200" y="4830419"/>
            <a:ext cx="7763203" cy="2802177"/>
          </a:xfrm>
          <a:prstGeom prst="rect">
            <a:avLst/>
          </a:prstGeom>
        </p:spPr>
        <p:txBody>
          <a:bodyPr wrap="square" lIns="0" tIns="0" rIns="0" bIns="0" rtlCol="0" anchor="t">
            <a:spAutoFit/>
          </a:bodyPr>
          <a:lstStyle/>
          <a:p>
            <a:pPr marL="0" lvl="0" indent="0" algn="ctr">
              <a:lnSpc>
                <a:spcPts val="4415"/>
              </a:lnSpc>
              <a:spcBef>
                <a:spcPct val="0"/>
              </a:spcBef>
            </a:pPr>
            <a:r>
              <a:rPr lang="es-ES" sz="3396" dirty="0">
                <a:solidFill>
                  <a:srgbClr val="2D2F3B"/>
                </a:solidFill>
                <a:latin typeface="Poppins Medium"/>
              </a:rPr>
              <a:t>A simple vista ¿Qué forma tiene?, ¿Qué estructura podemos reconocer?, ¿Qué la hace diferentes de las otras vistas anteriormente?</a:t>
            </a:r>
            <a:endParaRPr lang="es-CL" sz="3396" u="none" strike="noStrike" dirty="0">
              <a:solidFill>
                <a:srgbClr val="2D2F3B"/>
              </a:solidFill>
              <a:latin typeface="Poppins Medium"/>
            </a:endParaRPr>
          </a:p>
        </p:txBody>
      </p:sp>
    </p:spTree>
    <p:extLst>
      <p:ext uri="{BB962C8B-B14F-4D97-AF65-F5344CB8AC3E}">
        <p14:creationId xmlns:p14="http://schemas.microsoft.com/office/powerpoint/2010/main" val="290617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TextBox 4"/>
          <p:cNvSpPr txBox="1"/>
          <p:nvPr/>
        </p:nvSpPr>
        <p:spPr>
          <a:xfrm>
            <a:off x="990600" y="2186583"/>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Esta célula tiene:</a:t>
            </a:r>
            <a:endParaRPr lang="es-CL" sz="3396" u="none" strike="noStrike" dirty="0">
              <a:solidFill>
                <a:srgbClr val="2D2F3B"/>
              </a:solidFill>
              <a:latin typeface="Poppins Medium"/>
            </a:endParaRPr>
          </a:p>
        </p:txBody>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15824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Formalicemos</a:t>
            </a:r>
          </a:p>
        </p:txBody>
      </p:sp>
      <p:pic>
        <p:nvPicPr>
          <p:cNvPr id="3074" name="Picture 2" descr="Célula procariota: características, partes, funciones, tipos">
            <a:extLst>
              <a:ext uri="{FF2B5EF4-FFF2-40B4-BE49-F238E27FC236}">
                <a16:creationId xmlns:a16="http://schemas.microsoft.com/office/drawing/2014/main" id="{57B6939E-43F9-58AD-F365-58D569C305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77" b="8480"/>
          <a:stretch/>
        </p:blipFill>
        <p:spPr bwMode="auto">
          <a:xfrm>
            <a:off x="2722055" y="2729258"/>
            <a:ext cx="12843890" cy="746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27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TextBox 4"/>
          <p:cNvSpPr txBox="1"/>
          <p:nvPr/>
        </p:nvSpPr>
        <p:spPr>
          <a:xfrm>
            <a:off x="990600" y="2186583"/>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Ahora</a:t>
            </a:r>
            <a:r>
              <a:rPr lang="es-ES" sz="3396" dirty="0">
                <a:solidFill>
                  <a:srgbClr val="2D2F3B"/>
                </a:solidFill>
                <a:latin typeface="Poppins Medium"/>
              </a:rPr>
              <a:t> que sabemos que existen diferentes tipos de célula, revisemos que es lo que las hace diferentes</a:t>
            </a:r>
            <a:r>
              <a:rPr lang="es-ES" sz="3396" u="none" strike="noStrike" dirty="0">
                <a:solidFill>
                  <a:srgbClr val="2D2F3B"/>
                </a:solidFill>
                <a:latin typeface="Poppins Medium"/>
              </a:rPr>
              <a:t>.</a:t>
            </a:r>
            <a:endParaRPr lang="es-CL" sz="3396" u="none" strike="noStrike" dirty="0">
              <a:solidFill>
                <a:srgbClr val="2D2F3B"/>
              </a:solidFill>
              <a:latin typeface="Poppins Medium"/>
            </a:endParaRPr>
          </a:p>
        </p:txBody>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15824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Identifiquemos</a:t>
            </a:r>
          </a:p>
        </p:txBody>
      </p:sp>
      <p:sp>
        <p:nvSpPr>
          <p:cNvPr id="10" name="TextBox 4">
            <a:extLst>
              <a:ext uri="{FF2B5EF4-FFF2-40B4-BE49-F238E27FC236}">
                <a16:creationId xmlns:a16="http://schemas.microsoft.com/office/drawing/2014/main" id="{4C98230C-20A6-3560-683A-E162554E3A66}"/>
              </a:ext>
            </a:extLst>
          </p:cNvPr>
          <p:cNvSpPr txBox="1"/>
          <p:nvPr/>
        </p:nvSpPr>
        <p:spPr>
          <a:xfrm>
            <a:off x="8839200" y="4830419"/>
            <a:ext cx="7763203" cy="2802177"/>
          </a:xfrm>
          <a:prstGeom prst="rect">
            <a:avLst/>
          </a:prstGeom>
        </p:spPr>
        <p:txBody>
          <a:bodyPr wrap="square" lIns="0" tIns="0" rIns="0" bIns="0" rtlCol="0" anchor="t">
            <a:spAutoFit/>
          </a:bodyPr>
          <a:lstStyle/>
          <a:p>
            <a:pPr marL="0" lvl="0" indent="0" algn="ctr">
              <a:lnSpc>
                <a:spcPts val="4415"/>
              </a:lnSpc>
              <a:spcBef>
                <a:spcPct val="0"/>
              </a:spcBef>
            </a:pPr>
            <a:r>
              <a:rPr lang="es-ES" sz="3396" dirty="0">
                <a:solidFill>
                  <a:srgbClr val="2D2F3B"/>
                </a:solidFill>
                <a:latin typeface="Poppins Medium"/>
              </a:rPr>
              <a:t>A simple vista ¿Qué forma tiene?, ¿Qué estructura podemos reconocer?, ¿Qué la hace diferentes de las otras vistas anteriormente?</a:t>
            </a:r>
            <a:endParaRPr lang="es-CL" sz="3396" u="none" strike="noStrike" dirty="0">
              <a:solidFill>
                <a:srgbClr val="2D2F3B"/>
              </a:solidFill>
              <a:latin typeface="Poppins Medium"/>
            </a:endParaRPr>
          </a:p>
        </p:txBody>
      </p:sp>
      <p:pic>
        <p:nvPicPr>
          <p:cNvPr id="4098" name="Picture 2" descr="Célula Animal">
            <a:extLst>
              <a:ext uri="{FF2B5EF4-FFF2-40B4-BE49-F238E27FC236}">
                <a16:creationId xmlns:a16="http://schemas.microsoft.com/office/drawing/2014/main" id="{95F4F234-8451-7C3B-FED9-8386F5989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91" y="3257125"/>
            <a:ext cx="7987809" cy="68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19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TextBox 4"/>
          <p:cNvSpPr txBox="1"/>
          <p:nvPr/>
        </p:nvSpPr>
        <p:spPr>
          <a:xfrm>
            <a:off x="990600" y="2186583"/>
            <a:ext cx="15088326" cy="545149"/>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Esta célula tiene:</a:t>
            </a:r>
            <a:endParaRPr lang="es-CL" sz="3396" u="none" strike="noStrike" dirty="0">
              <a:solidFill>
                <a:srgbClr val="2D2F3B"/>
              </a:solidFill>
              <a:latin typeface="Poppins Medium"/>
            </a:endParaRPr>
          </a:p>
        </p:txBody>
      </p:sp>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15824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Formalicemos</a:t>
            </a:r>
          </a:p>
        </p:txBody>
      </p:sp>
      <p:pic>
        <p:nvPicPr>
          <p:cNvPr id="5122" name="Picture 2" descr="Estructura de la célula eucariota animal">
            <a:extLst>
              <a:ext uri="{FF2B5EF4-FFF2-40B4-BE49-F238E27FC236}">
                <a16:creationId xmlns:a16="http://schemas.microsoft.com/office/drawing/2014/main" id="{B6697240-6658-63CD-8405-C1E0F1E1CC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289" r="15000" b="11112"/>
          <a:stretch/>
        </p:blipFill>
        <p:spPr bwMode="auto">
          <a:xfrm>
            <a:off x="2743200" y="2731732"/>
            <a:ext cx="11963400" cy="745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47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1460</Words>
  <Application>Microsoft Office PowerPoint</Application>
  <PresentationFormat>Personalizado</PresentationFormat>
  <Paragraphs>162</Paragraphs>
  <Slides>38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Arial</vt:lpstr>
      <vt:lpstr>Calibri</vt:lpstr>
      <vt:lpstr>Poppins Bold</vt:lpstr>
      <vt:lpstr>Poppins Semi-Bold</vt:lpstr>
      <vt:lpstr>Poppins</vt:lpstr>
      <vt:lpstr>Poppins Medium</vt:lpstr>
      <vt:lpstr>Wedges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6</cp:revision>
  <dcterms:created xsi:type="dcterms:W3CDTF">2006-08-16T00:00:00Z</dcterms:created>
  <dcterms:modified xsi:type="dcterms:W3CDTF">2025-03-17T13:50:48Z</dcterms:modified>
  <dc:identifier>DAGCy9MpuAk</dc:identifier>
</cp:coreProperties>
</file>