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68" r:id="rId3"/>
    <p:sldId id="266" r:id="rId4"/>
    <p:sldId id="267" r:id="rId5"/>
    <p:sldId id="265" r:id="rId6"/>
    <p:sldId id="269" r:id="rId7"/>
    <p:sldId id="270" r:id="rId8"/>
    <p:sldId id="271" r:id="rId9"/>
    <p:sldId id="272" r:id="rId10"/>
    <p:sldId id="273" r:id="rId11"/>
    <p:sldId id="274" r:id="rId12"/>
    <p:sldId id="275" r:id="rId13"/>
  </p:sldIdLst>
  <p:sldSz cx="18288000" cy="10287000"/>
  <p:notesSz cx="6858000" cy="9144000"/>
  <p:embeddedFontLst>
    <p:embeddedFont>
      <p:font typeface="Bahnschrift SemiBold" panose="020B0502040204020203" pitchFamily="34" charset="0"/>
      <p:bold r:id="rId14"/>
    </p:embeddedFont>
    <p:embeddedFont>
      <p:font typeface="Open Sans" panose="020B0606030504020204" pitchFamily="34" charset="0"/>
      <p:regular r:id="rId15"/>
      <p:bold r:id="rId16"/>
      <p:italic r:id="rId17"/>
      <p:boldItalic r:id="rId18"/>
    </p:embeddedFont>
    <p:embeddedFont>
      <p:font typeface="Open Sans Bold" panose="020B0806030504020204" charset="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52" d="100"/>
          <a:sy n="52" d="100"/>
        </p:scale>
        <p:origin x="77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64" name="Group 46">
            <a:extLst>
              <a:ext uri="{FF2B5EF4-FFF2-40B4-BE49-F238E27FC236}">
                <a16:creationId xmlns:a16="http://schemas.microsoft.com/office/drawing/2014/main" id="{40807809-2682-B741-5A7B-099ED1FA69A4}"/>
              </a:ext>
            </a:extLst>
          </p:cNvPr>
          <p:cNvGrpSpPr/>
          <p:nvPr/>
        </p:nvGrpSpPr>
        <p:grpSpPr>
          <a:xfrm>
            <a:off x="996616" y="1819764"/>
            <a:ext cx="16262684" cy="3857136"/>
            <a:chOff x="-42779" y="1381494"/>
            <a:chExt cx="21683579" cy="5142849"/>
          </a:xfrm>
        </p:grpSpPr>
        <p:sp>
          <p:nvSpPr>
            <p:cNvPr id="65" name="TextBox 47">
              <a:extLst>
                <a:ext uri="{FF2B5EF4-FFF2-40B4-BE49-F238E27FC236}">
                  <a16:creationId xmlns:a16="http://schemas.microsoft.com/office/drawing/2014/main" id="{F6FFDFC9-03BB-7131-B83F-8B65948ADBFA}"/>
                </a:ext>
              </a:extLst>
            </p:cNvPr>
            <p:cNvSpPr txBox="1"/>
            <p:nvPr/>
          </p:nvSpPr>
          <p:spPr>
            <a:xfrm>
              <a:off x="-42779" y="4011945"/>
              <a:ext cx="21640800" cy="2512398"/>
            </a:xfrm>
            <a:prstGeom prst="rect">
              <a:avLst/>
            </a:prstGeom>
          </p:spPr>
          <p:txBody>
            <a:bodyPr lIns="0" tIns="0" rIns="0" bIns="0" rtlCol="0" anchor="t">
              <a:spAutoFit/>
            </a:bodyPr>
            <a:lstStyle/>
            <a:p>
              <a:pPr marL="0" lvl="0" indent="0" algn="ctr">
                <a:lnSpc>
                  <a:spcPts val="7559"/>
                </a:lnSpc>
                <a:spcBef>
                  <a:spcPct val="0"/>
                </a:spcBef>
              </a:pPr>
              <a:r>
                <a:rPr lang="en-US" sz="5399" u="none" strike="noStrike" dirty="0">
                  <a:solidFill>
                    <a:srgbClr val="000000"/>
                  </a:solidFill>
                  <a:latin typeface="Open Sans Bold"/>
                </a:rPr>
                <a:t>CIENCIAS NATURALES</a:t>
              </a:r>
            </a:p>
            <a:p>
              <a:pPr marL="0" lvl="0" indent="0" algn="ctr">
                <a:lnSpc>
                  <a:spcPts val="7559"/>
                </a:lnSpc>
                <a:spcBef>
                  <a:spcPct val="0"/>
                </a:spcBef>
              </a:pPr>
              <a:r>
                <a:rPr lang="en-US" sz="5399" dirty="0">
                  <a:solidFill>
                    <a:srgbClr val="000000"/>
                  </a:solidFill>
                  <a:latin typeface="Open Sans Bold"/>
                </a:rPr>
                <a:t>2° MEDIO</a:t>
              </a:r>
              <a:endParaRPr lang="en-US" sz="5399" u="none" strike="noStrike" dirty="0">
                <a:solidFill>
                  <a:srgbClr val="000000"/>
                </a:solidFill>
                <a:latin typeface="Open Sans Bold"/>
              </a:endParaRPr>
            </a:p>
          </p:txBody>
        </p:sp>
        <p:sp>
          <p:nvSpPr>
            <p:cNvPr id="66" name="TextBox 48">
              <a:extLst>
                <a:ext uri="{FF2B5EF4-FFF2-40B4-BE49-F238E27FC236}">
                  <a16:creationId xmlns:a16="http://schemas.microsoft.com/office/drawing/2014/main" id="{8A529355-7B74-F622-BC81-7B4ACDDDCA21}"/>
                </a:ext>
              </a:extLst>
            </p:cNvPr>
            <p:cNvSpPr txBox="1"/>
            <p:nvPr/>
          </p:nvSpPr>
          <p:spPr>
            <a:xfrm>
              <a:off x="0" y="1381494"/>
              <a:ext cx="21640800" cy="624333"/>
            </a:xfrm>
            <a:prstGeom prst="rect">
              <a:avLst/>
            </a:prstGeom>
          </p:spPr>
          <p:txBody>
            <a:bodyPr lIns="0" tIns="0" rIns="0" bIns="0" rtlCol="0" anchor="t">
              <a:spAutoFit/>
            </a:bodyPr>
            <a:lstStyle/>
            <a:p>
              <a:pPr marL="0" lvl="0" indent="0" algn="ctr">
                <a:lnSpc>
                  <a:spcPts val="3915"/>
                </a:lnSpc>
                <a:spcBef>
                  <a:spcPct val="0"/>
                </a:spcBef>
              </a:pPr>
              <a:endParaRPr lang="en-US" sz="2796" u="none" strike="noStrike" dirty="0">
                <a:solidFill>
                  <a:srgbClr val="000000"/>
                </a:solidFill>
                <a:latin typeface="Open Sans"/>
              </a:endParaRPr>
            </a:p>
          </p:txBody>
        </p:sp>
      </p:grpSp>
      <p:sp>
        <p:nvSpPr>
          <p:cNvPr id="67" name="Freeform 6">
            <a:extLst>
              <a:ext uri="{FF2B5EF4-FFF2-40B4-BE49-F238E27FC236}">
                <a16:creationId xmlns:a16="http://schemas.microsoft.com/office/drawing/2014/main" id="{0F3AB690-3C32-83D3-B7F9-7EC1CF365416}"/>
              </a:ext>
            </a:extLst>
          </p:cNvPr>
          <p:cNvSpPr/>
          <p:nvPr/>
        </p:nvSpPr>
        <p:spPr>
          <a:xfrm>
            <a:off x="-20053" y="5676900"/>
            <a:ext cx="4508337" cy="4648200"/>
          </a:xfrm>
          <a:custGeom>
            <a:avLst/>
            <a:gdLst/>
            <a:ahLst/>
            <a:cxnLst/>
            <a:rect l="l" t="t" r="r" b="b"/>
            <a:pathLst>
              <a:path w="2107555" h="2155740">
                <a:moveTo>
                  <a:pt x="0" y="0"/>
                </a:moveTo>
                <a:lnTo>
                  <a:pt x="2107555" y="0"/>
                </a:lnTo>
                <a:lnTo>
                  <a:pt x="2107555" y="2155740"/>
                </a:lnTo>
                <a:lnTo>
                  <a:pt x="0" y="215574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90602" y="2149130"/>
            <a:ext cx="16369641" cy="2166196"/>
            <a:chOff x="-3307606" y="-335279"/>
            <a:chExt cx="4311348" cy="570521"/>
          </a:xfrm>
        </p:grpSpPr>
        <p:sp>
          <p:nvSpPr>
            <p:cNvPr id="21" name="Freeform 21"/>
            <p:cNvSpPr/>
            <p:nvPr/>
          </p:nvSpPr>
          <p:spPr>
            <a:xfrm>
              <a:off x="-3307606" y="-335279"/>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bg2">
                <a:lumMod val="75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CASO 2</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52"/>
          <p:cNvGrpSpPr/>
          <p:nvPr/>
        </p:nvGrpSpPr>
        <p:grpSpPr>
          <a:xfrm>
            <a:off x="4876801" y="386886"/>
            <a:ext cx="8098774"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REACCIONANDO A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3" name="CuadroTexto 62">
            <a:extLst>
              <a:ext uri="{FF2B5EF4-FFF2-40B4-BE49-F238E27FC236}">
                <a16:creationId xmlns:a16="http://schemas.microsoft.com/office/drawing/2014/main" id="{CBBDECAB-03F1-6DDE-29FD-00FF898A15AB}"/>
              </a:ext>
            </a:extLst>
          </p:cNvPr>
          <p:cNvSpPr txBox="1"/>
          <p:nvPr/>
        </p:nvSpPr>
        <p:spPr>
          <a:xfrm>
            <a:off x="916034" y="3009900"/>
            <a:ext cx="16383001" cy="4031873"/>
          </a:xfrm>
          <a:prstGeom prst="rect">
            <a:avLst/>
          </a:prstGeom>
          <a:noFill/>
        </p:spPr>
        <p:txBody>
          <a:bodyPr wrap="square" rtlCol="0">
            <a:spAutoFit/>
          </a:bodyPr>
          <a:lstStyle/>
          <a:p>
            <a:r>
              <a:rPr lang="es-CL" sz="3200" dirty="0">
                <a:latin typeface="Bahnschrift SemiBold" panose="020B0502040204020203" pitchFamily="34" charset="0"/>
              </a:rPr>
              <a:t>Una persona esta en una situación normal y de repente alguien le grita “¡CUIDADO ARRIBA!” y esta persona de inmediato se protege la cabeza y se agacha.</a:t>
            </a:r>
          </a:p>
          <a:p>
            <a:endParaRPr lang="es-CL" sz="3200" dirty="0">
              <a:latin typeface="Bahnschrift SemiBold" panose="020B0502040204020203" pitchFamily="34" charset="0"/>
            </a:endParaRPr>
          </a:p>
          <a:p>
            <a:r>
              <a:rPr lang="es-CL" sz="3200" dirty="0">
                <a:latin typeface="Bahnschrift SemiBold" panose="020B0502040204020203" pitchFamily="34" charset="0"/>
              </a:rPr>
              <a:t>Discutan la situación entre ambos dos y anoten sus observaciones e ideas.</a:t>
            </a:r>
          </a:p>
          <a:p>
            <a:endParaRPr lang="es-CL" sz="3200" dirty="0">
              <a:latin typeface="Bahnschrift SemiBold" panose="020B0502040204020203" pitchFamily="34" charset="0"/>
            </a:endParaRPr>
          </a:p>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¿Qué reacción ocurre en nosotros?, ¿De donde vendrá el sentido de protección?, ¿Cuál será el método para tener esa reacción?</a:t>
            </a:r>
          </a:p>
        </p:txBody>
      </p:sp>
    </p:spTree>
    <p:extLst>
      <p:ext uri="{BB962C8B-B14F-4D97-AF65-F5344CB8AC3E}">
        <p14:creationId xmlns:p14="http://schemas.microsoft.com/office/powerpoint/2010/main" val="168391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90602" y="2149130"/>
            <a:ext cx="16369641" cy="2166196"/>
            <a:chOff x="-3307606" y="-335279"/>
            <a:chExt cx="4311348" cy="570521"/>
          </a:xfrm>
        </p:grpSpPr>
        <p:sp>
          <p:nvSpPr>
            <p:cNvPr id="21" name="Freeform 21"/>
            <p:cNvSpPr/>
            <p:nvPr/>
          </p:nvSpPr>
          <p:spPr>
            <a:xfrm>
              <a:off x="-3307606" y="-335279"/>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1">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CASO 3</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52"/>
          <p:cNvGrpSpPr/>
          <p:nvPr/>
        </p:nvGrpSpPr>
        <p:grpSpPr>
          <a:xfrm>
            <a:off x="4876801" y="386886"/>
            <a:ext cx="8098774"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REACCIONANDO A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3" name="CuadroTexto 62">
            <a:extLst>
              <a:ext uri="{FF2B5EF4-FFF2-40B4-BE49-F238E27FC236}">
                <a16:creationId xmlns:a16="http://schemas.microsoft.com/office/drawing/2014/main" id="{CBBDECAB-03F1-6DDE-29FD-00FF898A15AB}"/>
              </a:ext>
            </a:extLst>
          </p:cNvPr>
          <p:cNvSpPr txBox="1"/>
          <p:nvPr/>
        </p:nvSpPr>
        <p:spPr>
          <a:xfrm>
            <a:off x="916034" y="3009900"/>
            <a:ext cx="16383001" cy="4031873"/>
          </a:xfrm>
          <a:prstGeom prst="rect">
            <a:avLst/>
          </a:prstGeom>
          <a:noFill/>
        </p:spPr>
        <p:txBody>
          <a:bodyPr wrap="square" rtlCol="0">
            <a:spAutoFit/>
          </a:bodyPr>
          <a:lstStyle/>
          <a:p>
            <a:r>
              <a:rPr lang="es-CL" sz="3200" dirty="0">
                <a:latin typeface="Bahnschrift SemiBold" panose="020B0502040204020203" pitchFamily="34" charset="0"/>
              </a:rPr>
              <a:t>Estas tranquilo comiendo y un trozo de alimento se “desvía” del camino hacia el estomago e inmediatamente empiezas a toser.</a:t>
            </a:r>
          </a:p>
          <a:p>
            <a:endParaRPr lang="es-CL" sz="3200" dirty="0">
              <a:latin typeface="Bahnschrift SemiBold" panose="020B0502040204020203" pitchFamily="34" charset="0"/>
            </a:endParaRPr>
          </a:p>
          <a:p>
            <a:r>
              <a:rPr lang="es-CL" sz="3200" dirty="0">
                <a:latin typeface="Bahnschrift SemiBold" panose="020B0502040204020203" pitchFamily="34" charset="0"/>
              </a:rPr>
              <a:t>Discutan la situación entre ambos dos y anoten sus observaciones e ideas.</a:t>
            </a:r>
          </a:p>
          <a:p>
            <a:endParaRPr lang="es-CL" sz="3200" dirty="0">
              <a:latin typeface="Bahnschrift SemiBold" panose="020B0502040204020203" pitchFamily="34" charset="0"/>
            </a:endParaRPr>
          </a:p>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¿Qué reacción tuvo nuestro cuerpo?, ¿Cómo creen que el cuerpo reconoció la situación?, ¿De donde viene este sentido de reacción?</a:t>
            </a:r>
          </a:p>
        </p:txBody>
      </p:sp>
    </p:spTree>
    <p:extLst>
      <p:ext uri="{BB962C8B-B14F-4D97-AF65-F5344CB8AC3E}">
        <p14:creationId xmlns:p14="http://schemas.microsoft.com/office/powerpoint/2010/main" val="2168807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22" name="TextBox 22"/>
          <p:cNvSpPr txBox="1"/>
          <p:nvPr/>
        </p:nvSpPr>
        <p:spPr>
          <a:xfrm>
            <a:off x="13549162" y="3277481"/>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sp>
        <p:nvSpPr>
          <p:cNvPr id="63" name="CuadroTexto 62">
            <a:extLst>
              <a:ext uri="{FF2B5EF4-FFF2-40B4-BE49-F238E27FC236}">
                <a16:creationId xmlns:a16="http://schemas.microsoft.com/office/drawing/2014/main" id="{CBBDECAB-03F1-6DDE-29FD-00FF898A15AB}"/>
              </a:ext>
            </a:extLst>
          </p:cNvPr>
          <p:cNvSpPr txBox="1"/>
          <p:nvPr/>
        </p:nvSpPr>
        <p:spPr>
          <a:xfrm>
            <a:off x="916034" y="3009900"/>
            <a:ext cx="16383001" cy="2062103"/>
          </a:xfrm>
          <a:prstGeom prst="rect">
            <a:avLst/>
          </a:prstGeom>
          <a:noFill/>
        </p:spPr>
        <p:txBody>
          <a:bodyPr wrap="square" rtlCol="0">
            <a:spAutoFit/>
          </a:bodyPr>
          <a:lstStyle/>
          <a:p>
            <a:r>
              <a:rPr lang="es-ES" sz="3200" dirty="0">
                <a:latin typeface="Bahnschrift SemiBold" panose="020B0502040204020203" pitchFamily="34" charset="0"/>
              </a:rPr>
              <a:t>En cada caso el cuerpo tiene una reacción frente a algún tipo de estimulo, a veces se siente como premeditado, a veces se siente de forma innata.</a:t>
            </a:r>
          </a:p>
          <a:p>
            <a:endParaRPr lang="es-CL" sz="3200" dirty="0">
              <a:latin typeface="Bahnschrift SemiBold" panose="020B0502040204020203" pitchFamily="34" charset="0"/>
            </a:endParaRPr>
          </a:p>
          <a:p>
            <a:r>
              <a:rPr lang="es-CL" sz="3200" dirty="0">
                <a:latin typeface="Bahnschrift SemiBold" panose="020B0502040204020203" pitchFamily="34" charset="0"/>
              </a:rPr>
              <a:t>Analicemos nuestras respuestas y discutamos nuestras conclusiones.</a:t>
            </a:r>
          </a:p>
        </p:txBody>
      </p:sp>
      <p:sp>
        <p:nvSpPr>
          <p:cNvPr id="2" name="TextBox 47">
            <a:extLst>
              <a:ext uri="{FF2B5EF4-FFF2-40B4-BE49-F238E27FC236}">
                <a16:creationId xmlns:a16="http://schemas.microsoft.com/office/drawing/2014/main" id="{ED701E34-2C95-443A-8F01-6E9DD7F66F88}"/>
              </a:ext>
            </a:extLst>
          </p:cNvPr>
          <p:cNvSpPr txBox="1"/>
          <p:nvPr/>
        </p:nvSpPr>
        <p:spPr>
          <a:xfrm>
            <a:off x="1028700" y="705063"/>
            <a:ext cx="16230600" cy="909673"/>
          </a:xfrm>
          <a:prstGeom prst="rect">
            <a:avLst/>
          </a:prstGeom>
        </p:spPr>
        <p:txBody>
          <a:bodyPr lIns="0" tIns="0" rIns="0" bIns="0" rtlCol="0" anchor="t">
            <a:spAutoFit/>
          </a:bodyPr>
          <a:lstStyle/>
          <a:p>
            <a:pPr marL="0" lvl="0" indent="0" algn="ctr">
              <a:lnSpc>
                <a:spcPts val="7559"/>
              </a:lnSpc>
              <a:spcBef>
                <a:spcPct val="0"/>
              </a:spcBef>
            </a:pPr>
            <a:r>
              <a:rPr lang="en-US" sz="5399" dirty="0">
                <a:solidFill>
                  <a:srgbClr val="000000"/>
                </a:solidFill>
                <a:latin typeface="Open Sans Bold"/>
              </a:rPr>
              <a:t>COMPARTAMOS NUESTRAS OBSERVACIONES</a:t>
            </a:r>
            <a:endParaRPr lang="en-US" sz="5399" u="none" strike="noStrike" dirty="0">
              <a:solidFill>
                <a:srgbClr val="000000"/>
              </a:solidFill>
              <a:latin typeface="Open Sans Bold"/>
            </a:endParaRPr>
          </a:p>
        </p:txBody>
      </p:sp>
      <p:sp>
        <p:nvSpPr>
          <p:cNvPr id="3" name="Freeform 21">
            <a:extLst>
              <a:ext uri="{FF2B5EF4-FFF2-40B4-BE49-F238E27FC236}">
                <a16:creationId xmlns:a16="http://schemas.microsoft.com/office/drawing/2014/main" id="{D37A7E44-DDFA-EB14-ADFC-373EDCAA169E}"/>
              </a:ext>
            </a:extLst>
          </p:cNvPr>
          <p:cNvSpPr/>
          <p:nvPr/>
        </p:nvSpPr>
        <p:spPr>
          <a:xfrm>
            <a:off x="1028700" y="5214998"/>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2">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CASO 1</a:t>
            </a:r>
          </a:p>
        </p:txBody>
      </p:sp>
      <p:sp>
        <p:nvSpPr>
          <p:cNvPr id="4" name="Freeform 21">
            <a:extLst>
              <a:ext uri="{FF2B5EF4-FFF2-40B4-BE49-F238E27FC236}">
                <a16:creationId xmlns:a16="http://schemas.microsoft.com/office/drawing/2014/main" id="{4F451355-901D-430F-A699-9047E7AC9CEE}"/>
              </a:ext>
            </a:extLst>
          </p:cNvPr>
          <p:cNvSpPr/>
          <p:nvPr/>
        </p:nvSpPr>
        <p:spPr>
          <a:xfrm>
            <a:off x="4495800" y="5214998"/>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bg2">
              <a:lumMod val="75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CASO 2</a:t>
            </a:r>
          </a:p>
        </p:txBody>
      </p:sp>
      <p:sp>
        <p:nvSpPr>
          <p:cNvPr id="5" name="Freeform 21">
            <a:extLst>
              <a:ext uri="{FF2B5EF4-FFF2-40B4-BE49-F238E27FC236}">
                <a16:creationId xmlns:a16="http://schemas.microsoft.com/office/drawing/2014/main" id="{F8F9FEDB-DA5A-5153-DBAA-5A7F44C74340}"/>
              </a:ext>
            </a:extLst>
          </p:cNvPr>
          <p:cNvSpPr/>
          <p:nvPr/>
        </p:nvSpPr>
        <p:spPr>
          <a:xfrm>
            <a:off x="7957038" y="5214997"/>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1">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CASO 3</a:t>
            </a:r>
          </a:p>
        </p:txBody>
      </p:sp>
      <p:sp>
        <p:nvSpPr>
          <p:cNvPr id="6" name="CuadroTexto 5">
            <a:extLst>
              <a:ext uri="{FF2B5EF4-FFF2-40B4-BE49-F238E27FC236}">
                <a16:creationId xmlns:a16="http://schemas.microsoft.com/office/drawing/2014/main" id="{2674D5D1-8DDE-D3BE-0DB5-BAA7FB59816A}"/>
              </a:ext>
            </a:extLst>
          </p:cNvPr>
          <p:cNvSpPr txBox="1"/>
          <p:nvPr/>
        </p:nvSpPr>
        <p:spPr>
          <a:xfrm>
            <a:off x="870437" y="6134100"/>
            <a:ext cx="16383001" cy="1569660"/>
          </a:xfrm>
          <a:prstGeom prst="rect">
            <a:avLst/>
          </a:prstGeom>
          <a:noFill/>
        </p:spPr>
        <p:txBody>
          <a:bodyPr wrap="square" rtlCol="0">
            <a:spAutoFit/>
          </a:bodyPr>
          <a:lstStyle/>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¿Qué tienen en común cada experiencia?, ¿Cuáles serian los mecanismos de como funcionan</a:t>
            </a:r>
            <a:r>
              <a:rPr lang="es-CL" sz="3200">
                <a:latin typeface="Bahnschrift SemiBold" panose="020B0502040204020203" pitchFamily="34" charset="0"/>
              </a:rPr>
              <a:t>?, ¿?</a:t>
            </a:r>
            <a:endParaRPr lang="es-CL" sz="3200" dirty="0">
              <a:latin typeface="Bahnschrift SemiBold" panose="020B0502040204020203" pitchFamily="34" charset="0"/>
            </a:endParaRPr>
          </a:p>
        </p:txBody>
      </p:sp>
    </p:spTree>
    <p:extLst>
      <p:ext uri="{BB962C8B-B14F-4D97-AF65-F5344CB8AC3E}">
        <p14:creationId xmlns:p14="http://schemas.microsoft.com/office/powerpoint/2010/main" val="2722677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27756" y="3277481"/>
            <a:ext cx="16432487" cy="1037845"/>
            <a:chOff x="-3324158" y="-38100"/>
            <a:chExt cx="4327900" cy="273342"/>
          </a:xfrm>
        </p:grpSpPr>
        <p:sp>
          <p:nvSpPr>
            <p:cNvPr id="21" name="Freeform 21"/>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3">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1</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52"/>
          <p:cNvGrpSpPr/>
          <p:nvPr/>
        </p:nvGrpSpPr>
        <p:grpSpPr>
          <a:xfrm>
            <a:off x="4876801" y="386886"/>
            <a:ext cx="8098774"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REACCIONANDO A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077218"/>
          </a:xfrm>
          <a:prstGeom prst="rect">
            <a:avLst/>
          </a:prstGeom>
          <a:noFill/>
        </p:spPr>
        <p:txBody>
          <a:bodyPr wrap="square" rtlCol="0">
            <a:spAutoFit/>
          </a:bodyPr>
          <a:lstStyle/>
          <a:p>
            <a:r>
              <a:rPr lang="es-CL" sz="3200" dirty="0">
                <a:latin typeface="Bahnschrift SemiBold" panose="020B0502040204020203" pitchFamily="34" charset="0"/>
              </a:rPr>
              <a:t>Estas actividades deberás realizarla en pareja o en debido caso, en solitario. En cada actividad deberán anotar en su cuaderno sus observaciones e ideas.</a:t>
            </a:r>
          </a:p>
        </p:txBody>
      </p:sp>
      <p:sp>
        <p:nvSpPr>
          <p:cNvPr id="63" name="CuadroTexto 62">
            <a:extLst>
              <a:ext uri="{FF2B5EF4-FFF2-40B4-BE49-F238E27FC236}">
                <a16:creationId xmlns:a16="http://schemas.microsoft.com/office/drawing/2014/main" id="{CBBDECAB-03F1-6DDE-29FD-00FF898A15AB}"/>
              </a:ext>
            </a:extLst>
          </p:cNvPr>
          <p:cNvSpPr txBox="1"/>
          <p:nvPr/>
        </p:nvSpPr>
        <p:spPr>
          <a:xfrm>
            <a:off x="854242" y="4305300"/>
            <a:ext cx="16383001" cy="4031873"/>
          </a:xfrm>
          <a:prstGeom prst="rect">
            <a:avLst/>
          </a:prstGeom>
          <a:noFill/>
        </p:spPr>
        <p:txBody>
          <a:bodyPr wrap="square" rtlCol="0">
            <a:spAutoFit/>
          </a:bodyPr>
          <a:lstStyle/>
          <a:p>
            <a:r>
              <a:rPr lang="es-CL" sz="3200" dirty="0">
                <a:latin typeface="Bahnschrift SemiBold" panose="020B0502040204020203" pitchFamily="34" charset="0"/>
              </a:rPr>
              <a:t>Uno de ustedes deberá frotar sus manos generando fricción, luego, las presionara gentilmente sobre el antebrazo de su compañero.</a:t>
            </a:r>
          </a:p>
          <a:p>
            <a:endParaRPr lang="es-CL" sz="3200" dirty="0">
              <a:latin typeface="Bahnschrift SemiBold" panose="020B0502040204020203" pitchFamily="34" charset="0"/>
            </a:endParaRPr>
          </a:p>
          <a:p>
            <a:r>
              <a:rPr lang="es-CL" sz="3200" dirty="0">
                <a:latin typeface="Bahnschrift SemiBold" panose="020B0502040204020203" pitchFamily="34" charset="0"/>
              </a:rPr>
              <a:t>Discutan la situación entre ambos dos y anoten sus observaciones e ideas.</a:t>
            </a:r>
          </a:p>
          <a:p>
            <a:endParaRPr lang="es-CL" sz="3200" dirty="0">
              <a:latin typeface="Bahnschrift SemiBold" panose="020B0502040204020203" pitchFamily="34" charset="0"/>
            </a:endParaRPr>
          </a:p>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¿Qué sensación térmica sentí?, ¿Por cuánto tiempo lo sentí?, ¿Fue una zona especifica o fue en todo el brazo?</a:t>
            </a:r>
          </a:p>
        </p:txBody>
      </p:sp>
    </p:spTree>
    <p:extLst>
      <p:ext uri="{BB962C8B-B14F-4D97-AF65-F5344CB8AC3E}">
        <p14:creationId xmlns:p14="http://schemas.microsoft.com/office/powerpoint/2010/main" val="287574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27756" y="1430904"/>
            <a:ext cx="16432487" cy="1037845"/>
            <a:chOff x="-3324158" y="-38100"/>
            <a:chExt cx="4327900" cy="273342"/>
          </a:xfrm>
        </p:grpSpPr>
        <p:sp>
          <p:nvSpPr>
            <p:cNvPr id="21" name="Freeform 21"/>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4">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2</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52"/>
          <p:cNvGrpSpPr/>
          <p:nvPr/>
        </p:nvGrpSpPr>
        <p:grpSpPr>
          <a:xfrm>
            <a:off x="4876801" y="386886"/>
            <a:ext cx="8098774"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REACCIONANDO A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3" name="CuadroTexto 62">
            <a:extLst>
              <a:ext uri="{FF2B5EF4-FFF2-40B4-BE49-F238E27FC236}">
                <a16:creationId xmlns:a16="http://schemas.microsoft.com/office/drawing/2014/main" id="{CBBDECAB-03F1-6DDE-29FD-00FF898A15AB}"/>
              </a:ext>
            </a:extLst>
          </p:cNvPr>
          <p:cNvSpPr txBox="1"/>
          <p:nvPr/>
        </p:nvSpPr>
        <p:spPr>
          <a:xfrm>
            <a:off x="927756" y="2468749"/>
            <a:ext cx="16383001" cy="4524315"/>
          </a:xfrm>
          <a:prstGeom prst="rect">
            <a:avLst/>
          </a:prstGeom>
          <a:noFill/>
        </p:spPr>
        <p:txBody>
          <a:bodyPr wrap="square" rtlCol="0">
            <a:spAutoFit/>
          </a:bodyPr>
          <a:lstStyle/>
          <a:p>
            <a:r>
              <a:rPr lang="es-ES" sz="3200" dirty="0">
                <a:latin typeface="Bahnschrift SemiBold" panose="020B0502040204020203" pitchFamily="34" charset="0"/>
              </a:rPr>
              <a:t>A continuación, tu compañero que no utilizó sus manos deberá dejarlas en un lugar que le permita bajar su temperatura. Luego de esto, deberá presionarlas gentilmente en el antebrazo de su compañero por unos segundos.</a:t>
            </a:r>
            <a:endParaRPr lang="es-CL" sz="3200" dirty="0">
              <a:latin typeface="Bahnschrift SemiBold" panose="020B0502040204020203" pitchFamily="34" charset="0"/>
            </a:endParaRPr>
          </a:p>
          <a:p>
            <a:endParaRPr lang="es-CL" sz="3200" dirty="0">
              <a:latin typeface="Bahnschrift SemiBold" panose="020B0502040204020203" pitchFamily="34" charset="0"/>
            </a:endParaRPr>
          </a:p>
          <a:p>
            <a:r>
              <a:rPr lang="es-CL" sz="3200" dirty="0">
                <a:latin typeface="Bahnschrift SemiBold" panose="020B0502040204020203" pitchFamily="34" charset="0"/>
              </a:rPr>
              <a:t>Discutan la situación entre ambos dos y anoten sus observaciones e ideas.</a:t>
            </a:r>
          </a:p>
          <a:p>
            <a:endParaRPr lang="es-CL" sz="3200" dirty="0">
              <a:latin typeface="Bahnschrift SemiBold" panose="020B0502040204020203" pitchFamily="34" charset="0"/>
            </a:endParaRPr>
          </a:p>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¿Qué sensación térmica sentí?, ¿Por cuánto tiempo lo sentí?, ¿Fue una zona especifica o fue en todo el brazo?</a:t>
            </a:r>
          </a:p>
        </p:txBody>
      </p:sp>
    </p:spTree>
    <p:extLst>
      <p:ext uri="{BB962C8B-B14F-4D97-AF65-F5344CB8AC3E}">
        <p14:creationId xmlns:p14="http://schemas.microsoft.com/office/powerpoint/2010/main" val="843131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27756" y="1430904"/>
            <a:ext cx="16432487" cy="1037845"/>
            <a:chOff x="-3324158" y="-38100"/>
            <a:chExt cx="4327900" cy="273342"/>
          </a:xfrm>
        </p:grpSpPr>
        <p:sp>
          <p:nvSpPr>
            <p:cNvPr id="21" name="Freeform 21"/>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6">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3</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52"/>
          <p:cNvGrpSpPr/>
          <p:nvPr/>
        </p:nvGrpSpPr>
        <p:grpSpPr>
          <a:xfrm>
            <a:off x="4876801" y="386886"/>
            <a:ext cx="8098774"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REACCIONANDO A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3" name="CuadroTexto 62">
            <a:extLst>
              <a:ext uri="{FF2B5EF4-FFF2-40B4-BE49-F238E27FC236}">
                <a16:creationId xmlns:a16="http://schemas.microsoft.com/office/drawing/2014/main" id="{CBBDECAB-03F1-6DDE-29FD-00FF898A15AB}"/>
              </a:ext>
            </a:extLst>
          </p:cNvPr>
          <p:cNvSpPr txBox="1"/>
          <p:nvPr/>
        </p:nvSpPr>
        <p:spPr>
          <a:xfrm>
            <a:off x="927756" y="2468749"/>
            <a:ext cx="16383001" cy="3539430"/>
          </a:xfrm>
          <a:prstGeom prst="rect">
            <a:avLst/>
          </a:prstGeom>
          <a:noFill/>
        </p:spPr>
        <p:txBody>
          <a:bodyPr wrap="square" rtlCol="0">
            <a:spAutoFit/>
          </a:bodyPr>
          <a:lstStyle/>
          <a:p>
            <a:r>
              <a:rPr lang="es-CL" sz="3200" dirty="0">
                <a:latin typeface="Bahnschrift SemiBold" panose="020B0502040204020203" pitchFamily="34" charset="0"/>
              </a:rPr>
              <a:t>En esta actividad, de forma individual, deberes entrelazar tus manos y ejercer presión de forma gradual. No debes llegar a sentir dolor.</a:t>
            </a:r>
          </a:p>
          <a:p>
            <a:endParaRPr lang="es-CL" sz="3200" dirty="0">
              <a:latin typeface="Bahnschrift SemiBold" panose="020B0502040204020203" pitchFamily="34" charset="0"/>
            </a:endParaRPr>
          </a:p>
          <a:p>
            <a:r>
              <a:rPr lang="es-CL" sz="3200" dirty="0">
                <a:latin typeface="Bahnschrift SemiBold" panose="020B0502040204020203" pitchFamily="34" charset="0"/>
              </a:rPr>
              <a:t>Discutan la situación entre ambos dos y anoten sus observaciones e ideas.</a:t>
            </a:r>
          </a:p>
          <a:p>
            <a:endParaRPr lang="es-CL" sz="3200" dirty="0">
              <a:latin typeface="Bahnschrift SemiBold" panose="020B0502040204020203" pitchFamily="34" charset="0"/>
            </a:endParaRPr>
          </a:p>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¿Qué sensación sentí?, ¿Por cuánto tiempo lo sentí?, ¿Hubo una sensación posterior?</a:t>
            </a:r>
          </a:p>
        </p:txBody>
      </p:sp>
    </p:spTree>
    <p:extLst>
      <p:ext uri="{BB962C8B-B14F-4D97-AF65-F5344CB8AC3E}">
        <p14:creationId xmlns:p14="http://schemas.microsoft.com/office/powerpoint/2010/main" val="2209962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11" name="Group 11"/>
          <p:cNvGrpSpPr/>
          <p:nvPr/>
        </p:nvGrpSpPr>
        <p:grpSpPr>
          <a:xfrm>
            <a:off x="4826577" y="2688840"/>
            <a:ext cx="12009612" cy="2020672"/>
            <a:chOff x="0" y="0"/>
            <a:chExt cx="3688234" cy="432163"/>
          </a:xfrm>
        </p:grpSpPr>
        <p:sp>
          <p:nvSpPr>
            <p:cNvPr id="12" name="Freeform 12"/>
            <p:cNvSpPr/>
            <p:nvPr/>
          </p:nvSpPr>
          <p:spPr>
            <a:xfrm>
              <a:off x="0" y="0"/>
              <a:ext cx="3688235" cy="432163"/>
            </a:xfrm>
            <a:custGeom>
              <a:avLst/>
              <a:gdLst/>
              <a:ahLst/>
              <a:cxnLst/>
              <a:rect l="l" t="t" r="r" b="b"/>
              <a:pathLst>
                <a:path w="3688235" h="432163">
                  <a:moveTo>
                    <a:pt x="35430" y="0"/>
                  </a:moveTo>
                  <a:lnTo>
                    <a:pt x="3652805" y="0"/>
                  </a:lnTo>
                  <a:cubicBezTo>
                    <a:pt x="3672372" y="0"/>
                    <a:pt x="3688235" y="15863"/>
                    <a:pt x="3688235" y="35430"/>
                  </a:cubicBezTo>
                  <a:lnTo>
                    <a:pt x="3688235" y="396733"/>
                  </a:lnTo>
                  <a:cubicBezTo>
                    <a:pt x="3688235" y="406130"/>
                    <a:pt x="3684502" y="415142"/>
                    <a:pt x="3677857" y="421786"/>
                  </a:cubicBezTo>
                  <a:cubicBezTo>
                    <a:pt x="3671213" y="428430"/>
                    <a:pt x="3662201" y="432163"/>
                    <a:pt x="3652805" y="432163"/>
                  </a:cubicBezTo>
                  <a:lnTo>
                    <a:pt x="35430" y="432163"/>
                  </a:lnTo>
                  <a:cubicBezTo>
                    <a:pt x="15863" y="432163"/>
                    <a:pt x="0" y="416301"/>
                    <a:pt x="0" y="396733"/>
                  </a:cubicBezTo>
                  <a:lnTo>
                    <a:pt x="0" y="35430"/>
                  </a:lnTo>
                  <a:cubicBezTo>
                    <a:pt x="0" y="15863"/>
                    <a:pt x="15863" y="0"/>
                    <a:pt x="35430" y="0"/>
                  </a:cubicBezTo>
                  <a:close/>
                </a:path>
              </a:pathLst>
            </a:custGeom>
            <a:solidFill>
              <a:srgbClr val="FFFFFF"/>
            </a:solidFill>
            <a:ln w="38100" cap="rnd">
              <a:solidFill>
                <a:srgbClr val="000000"/>
              </a:solidFill>
              <a:prstDash val="solid"/>
              <a:round/>
            </a:ln>
          </p:spPr>
        </p:sp>
        <p:sp>
          <p:nvSpPr>
            <p:cNvPr id="13" name="TextBox 13"/>
            <p:cNvSpPr txBox="1"/>
            <p:nvPr/>
          </p:nvSpPr>
          <p:spPr>
            <a:xfrm>
              <a:off x="0" y="-38100"/>
              <a:ext cx="3688234" cy="470263"/>
            </a:xfrm>
            <a:prstGeom prst="rect">
              <a:avLst/>
            </a:prstGeom>
          </p:spPr>
          <p:txBody>
            <a:bodyPr lIns="254000" tIns="254000" rIns="254000" bIns="2540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sp>
        <p:nvSpPr>
          <p:cNvPr id="43" name="AutoShape 43"/>
          <p:cNvSpPr/>
          <p:nvPr/>
        </p:nvSpPr>
        <p:spPr>
          <a:xfrm flipV="1">
            <a:off x="4038600" y="3700514"/>
            <a:ext cx="791988" cy="0"/>
          </a:xfrm>
          <a:prstGeom prst="line">
            <a:avLst/>
          </a:prstGeom>
          <a:ln w="38100" cap="flat">
            <a:solidFill>
              <a:srgbClr val="000000"/>
            </a:solidFill>
            <a:prstDash val="solid"/>
            <a:headEnd type="none" w="sm" len="sm"/>
            <a:tailEnd type="none" w="sm" len="sm"/>
          </a:ln>
        </p:spPr>
      </p:sp>
      <p:sp>
        <p:nvSpPr>
          <p:cNvPr id="47" name="TextBox 47"/>
          <p:cNvSpPr txBox="1"/>
          <p:nvPr/>
        </p:nvSpPr>
        <p:spPr>
          <a:xfrm>
            <a:off x="1028700" y="705063"/>
            <a:ext cx="16230600" cy="909673"/>
          </a:xfrm>
          <a:prstGeom prst="rect">
            <a:avLst/>
          </a:prstGeom>
        </p:spPr>
        <p:txBody>
          <a:bodyPr lIns="0" tIns="0" rIns="0" bIns="0" rtlCol="0" anchor="t">
            <a:spAutoFit/>
          </a:bodyPr>
          <a:lstStyle/>
          <a:p>
            <a:pPr marL="0" lvl="0" indent="0" algn="ctr">
              <a:lnSpc>
                <a:spcPts val="7559"/>
              </a:lnSpc>
              <a:spcBef>
                <a:spcPct val="0"/>
              </a:spcBef>
            </a:pPr>
            <a:r>
              <a:rPr lang="en-US" sz="5399" dirty="0">
                <a:solidFill>
                  <a:srgbClr val="000000"/>
                </a:solidFill>
                <a:latin typeface="Open Sans Bold"/>
              </a:rPr>
              <a:t>COMPARTAMOS NUESTRAS OBSERVACIONES</a:t>
            </a:r>
            <a:endParaRPr lang="en-US" sz="5399" u="none" strike="noStrike" dirty="0">
              <a:solidFill>
                <a:srgbClr val="000000"/>
              </a:solidFill>
              <a:latin typeface="Open Sans Bold"/>
            </a:endParaRPr>
          </a:p>
        </p:txBody>
      </p:sp>
      <p:grpSp>
        <p:nvGrpSpPr>
          <p:cNvPr id="49" name="Group 20">
            <a:extLst>
              <a:ext uri="{FF2B5EF4-FFF2-40B4-BE49-F238E27FC236}">
                <a16:creationId xmlns:a16="http://schemas.microsoft.com/office/drawing/2014/main" id="{6530D43D-4950-FDFA-D541-F93E9ADA473B}"/>
              </a:ext>
            </a:extLst>
          </p:cNvPr>
          <p:cNvGrpSpPr/>
          <p:nvPr/>
        </p:nvGrpSpPr>
        <p:grpSpPr>
          <a:xfrm>
            <a:off x="1142998" y="3257995"/>
            <a:ext cx="16432487" cy="1037845"/>
            <a:chOff x="-3324158" y="-38100"/>
            <a:chExt cx="4327900" cy="273342"/>
          </a:xfrm>
        </p:grpSpPr>
        <p:sp>
          <p:nvSpPr>
            <p:cNvPr id="50" name="Freeform 21">
              <a:extLst>
                <a:ext uri="{FF2B5EF4-FFF2-40B4-BE49-F238E27FC236}">
                  <a16:creationId xmlns:a16="http://schemas.microsoft.com/office/drawing/2014/main" id="{AFE296F5-2E6C-6391-3B77-EC33A18599F1}"/>
                </a:ext>
              </a:extLst>
            </p:cNvPr>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3">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1</a:t>
              </a:r>
            </a:p>
          </p:txBody>
        </p:sp>
        <p:sp>
          <p:nvSpPr>
            <p:cNvPr id="51" name="TextBox 22">
              <a:extLst>
                <a:ext uri="{FF2B5EF4-FFF2-40B4-BE49-F238E27FC236}">
                  <a16:creationId xmlns:a16="http://schemas.microsoft.com/office/drawing/2014/main" id="{A7DD5B54-0D9D-5BE6-5425-DC94A313EF67}"/>
                </a:ext>
              </a:extLst>
            </p:cNvPr>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20">
            <a:extLst>
              <a:ext uri="{FF2B5EF4-FFF2-40B4-BE49-F238E27FC236}">
                <a16:creationId xmlns:a16="http://schemas.microsoft.com/office/drawing/2014/main" id="{173840A3-4C28-0420-E46C-0037ABF06401}"/>
              </a:ext>
            </a:extLst>
          </p:cNvPr>
          <p:cNvGrpSpPr/>
          <p:nvPr/>
        </p:nvGrpSpPr>
        <p:grpSpPr>
          <a:xfrm>
            <a:off x="1142998" y="5399339"/>
            <a:ext cx="16432487" cy="1037845"/>
            <a:chOff x="-3324158" y="-38100"/>
            <a:chExt cx="4327900" cy="273342"/>
          </a:xfrm>
        </p:grpSpPr>
        <p:sp>
          <p:nvSpPr>
            <p:cNvPr id="53" name="Freeform 21">
              <a:extLst>
                <a:ext uri="{FF2B5EF4-FFF2-40B4-BE49-F238E27FC236}">
                  <a16:creationId xmlns:a16="http://schemas.microsoft.com/office/drawing/2014/main" id="{B85E7B56-0EE4-4278-A01F-CFCE1653FA95}"/>
                </a:ext>
              </a:extLst>
            </p:cNvPr>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4">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2</a:t>
              </a:r>
            </a:p>
          </p:txBody>
        </p:sp>
        <p:sp>
          <p:nvSpPr>
            <p:cNvPr id="54" name="TextBox 22">
              <a:extLst>
                <a:ext uri="{FF2B5EF4-FFF2-40B4-BE49-F238E27FC236}">
                  <a16:creationId xmlns:a16="http://schemas.microsoft.com/office/drawing/2014/main" id="{FC44A289-BC15-5D0F-53DB-43F37797A554}"/>
                </a:ext>
              </a:extLst>
            </p:cNvPr>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5" name="Group 20">
            <a:extLst>
              <a:ext uri="{FF2B5EF4-FFF2-40B4-BE49-F238E27FC236}">
                <a16:creationId xmlns:a16="http://schemas.microsoft.com/office/drawing/2014/main" id="{9D9A34A0-608E-DC00-825D-43F600BD95C2}"/>
              </a:ext>
            </a:extLst>
          </p:cNvPr>
          <p:cNvGrpSpPr/>
          <p:nvPr/>
        </p:nvGrpSpPr>
        <p:grpSpPr>
          <a:xfrm>
            <a:off x="1142998" y="7723947"/>
            <a:ext cx="16432487" cy="1037845"/>
            <a:chOff x="-3324158" y="-38100"/>
            <a:chExt cx="4327900" cy="273342"/>
          </a:xfrm>
        </p:grpSpPr>
        <p:sp>
          <p:nvSpPr>
            <p:cNvPr id="56" name="Freeform 21">
              <a:extLst>
                <a:ext uri="{FF2B5EF4-FFF2-40B4-BE49-F238E27FC236}">
                  <a16:creationId xmlns:a16="http://schemas.microsoft.com/office/drawing/2014/main" id="{13228D68-DA80-13E5-2459-0716D513C3FD}"/>
                </a:ext>
              </a:extLst>
            </p:cNvPr>
            <p:cNvSpPr/>
            <p:nvPr/>
          </p:nvSpPr>
          <p:spPr>
            <a:xfrm>
              <a:off x="-3324158" y="-26805"/>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6">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3</a:t>
              </a:r>
            </a:p>
          </p:txBody>
        </p:sp>
        <p:sp>
          <p:nvSpPr>
            <p:cNvPr id="57" name="TextBox 22">
              <a:extLst>
                <a:ext uri="{FF2B5EF4-FFF2-40B4-BE49-F238E27FC236}">
                  <a16:creationId xmlns:a16="http://schemas.microsoft.com/office/drawing/2014/main" id="{C68C48EA-A7B3-26D8-7F66-4E60B7F978DA}"/>
                </a:ext>
              </a:extLst>
            </p:cNvPr>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sp>
        <p:nvSpPr>
          <p:cNvPr id="58" name="AutoShape 43">
            <a:extLst>
              <a:ext uri="{FF2B5EF4-FFF2-40B4-BE49-F238E27FC236}">
                <a16:creationId xmlns:a16="http://schemas.microsoft.com/office/drawing/2014/main" id="{210AB4CE-7827-63BA-A160-38262F55A185}"/>
              </a:ext>
            </a:extLst>
          </p:cNvPr>
          <p:cNvSpPr/>
          <p:nvPr/>
        </p:nvSpPr>
        <p:spPr>
          <a:xfrm flipV="1">
            <a:off x="4034589" y="5872179"/>
            <a:ext cx="791988" cy="0"/>
          </a:xfrm>
          <a:prstGeom prst="line">
            <a:avLst/>
          </a:prstGeom>
          <a:ln w="38100" cap="flat">
            <a:solidFill>
              <a:srgbClr val="000000"/>
            </a:solidFill>
            <a:prstDash val="solid"/>
            <a:headEnd type="none" w="sm" len="sm"/>
            <a:tailEnd type="none" w="sm" len="sm"/>
          </a:ln>
        </p:spPr>
      </p:sp>
      <p:grpSp>
        <p:nvGrpSpPr>
          <p:cNvPr id="59" name="Group 11">
            <a:extLst>
              <a:ext uri="{FF2B5EF4-FFF2-40B4-BE49-F238E27FC236}">
                <a16:creationId xmlns:a16="http://schemas.microsoft.com/office/drawing/2014/main" id="{50A9B96D-7ADC-D0D3-8279-9BAAEC6C3F2F}"/>
              </a:ext>
            </a:extLst>
          </p:cNvPr>
          <p:cNvGrpSpPr/>
          <p:nvPr/>
        </p:nvGrpSpPr>
        <p:grpSpPr>
          <a:xfrm>
            <a:off x="4826577" y="4861843"/>
            <a:ext cx="12009612" cy="2020672"/>
            <a:chOff x="0" y="0"/>
            <a:chExt cx="3688234" cy="432163"/>
          </a:xfrm>
        </p:grpSpPr>
        <p:sp>
          <p:nvSpPr>
            <p:cNvPr id="60" name="Freeform 12">
              <a:extLst>
                <a:ext uri="{FF2B5EF4-FFF2-40B4-BE49-F238E27FC236}">
                  <a16:creationId xmlns:a16="http://schemas.microsoft.com/office/drawing/2014/main" id="{2ED65F20-DDC9-00D7-1927-964CAF5DBD55}"/>
                </a:ext>
              </a:extLst>
            </p:cNvPr>
            <p:cNvSpPr/>
            <p:nvPr/>
          </p:nvSpPr>
          <p:spPr>
            <a:xfrm>
              <a:off x="0" y="0"/>
              <a:ext cx="3688235" cy="432163"/>
            </a:xfrm>
            <a:custGeom>
              <a:avLst/>
              <a:gdLst/>
              <a:ahLst/>
              <a:cxnLst/>
              <a:rect l="l" t="t" r="r" b="b"/>
              <a:pathLst>
                <a:path w="3688235" h="432163">
                  <a:moveTo>
                    <a:pt x="35430" y="0"/>
                  </a:moveTo>
                  <a:lnTo>
                    <a:pt x="3652805" y="0"/>
                  </a:lnTo>
                  <a:cubicBezTo>
                    <a:pt x="3672372" y="0"/>
                    <a:pt x="3688235" y="15863"/>
                    <a:pt x="3688235" y="35430"/>
                  </a:cubicBezTo>
                  <a:lnTo>
                    <a:pt x="3688235" y="396733"/>
                  </a:lnTo>
                  <a:cubicBezTo>
                    <a:pt x="3688235" y="406130"/>
                    <a:pt x="3684502" y="415142"/>
                    <a:pt x="3677857" y="421786"/>
                  </a:cubicBezTo>
                  <a:cubicBezTo>
                    <a:pt x="3671213" y="428430"/>
                    <a:pt x="3662201" y="432163"/>
                    <a:pt x="3652805" y="432163"/>
                  </a:cubicBezTo>
                  <a:lnTo>
                    <a:pt x="35430" y="432163"/>
                  </a:lnTo>
                  <a:cubicBezTo>
                    <a:pt x="15863" y="432163"/>
                    <a:pt x="0" y="416301"/>
                    <a:pt x="0" y="396733"/>
                  </a:cubicBezTo>
                  <a:lnTo>
                    <a:pt x="0" y="35430"/>
                  </a:lnTo>
                  <a:cubicBezTo>
                    <a:pt x="0" y="15863"/>
                    <a:pt x="15863" y="0"/>
                    <a:pt x="35430" y="0"/>
                  </a:cubicBezTo>
                  <a:close/>
                </a:path>
              </a:pathLst>
            </a:custGeom>
            <a:solidFill>
              <a:srgbClr val="FFFFFF"/>
            </a:solidFill>
            <a:ln w="38100" cap="rnd">
              <a:solidFill>
                <a:srgbClr val="000000"/>
              </a:solidFill>
              <a:prstDash val="solid"/>
              <a:round/>
            </a:ln>
          </p:spPr>
        </p:sp>
        <p:sp>
          <p:nvSpPr>
            <p:cNvPr id="61" name="TextBox 13">
              <a:extLst>
                <a:ext uri="{FF2B5EF4-FFF2-40B4-BE49-F238E27FC236}">
                  <a16:creationId xmlns:a16="http://schemas.microsoft.com/office/drawing/2014/main" id="{AB70C46F-0354-6901-884C-322069F6C779}"/>
                </a:ext>
              </a:extLst>
            </p:cNvPr>
            <p:cNvSpPr txBox="1"/>
            <p:nvPr/>
          </p:nvSpPr>
          <p:spPr>
            <a:xfrm>
              <a:off x="0" y="-38100"/>
              <a:ext cx="3688234" cy="470263"/>
            </a:xfrm>
            <a:prstGeom prst="rect">
              <a:avLst/>
            </a:prstGeom>
          </p:spPr>
          <p:txBody>
            <a:bodyPr lIns="254000" tIns="254000" rIns="254000" bIns="2540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62" name="Group 11">
            <a:extLst>
              <a:ext uri="{FF2B5EF4-FFF2-40B4-BE49-F238E27FC236}">
                <a16:creationId xmlns:a16="http://schemas.microsoft.com/office/drawing/2014/main" id="{F3BEBA62-354D-291C-3531-AE947BEE03DB}"/>
              </a:ext>
            </a:extLst>
          </p:cNvPr>
          <p:cNvGrpSpPr/>
          <p:nvPr/>
        </p:nvGrpSpPr>
        <p:grpSpPr>
          <a:xfrm>
            <a:off x="4838609" y="7048883"/>
            <a:ext cx="12009612" cy="2020672"/>
            <a:chOff x="0" y="0"/>
            <a:chExt cx="3688234" cy="432163"/>
          </a:xfrm>
        </p:grpSpPr>
        <p:sp>
          <p:nvSpPr>
            <p:cNvPr id="63" name="Freeform 12">
              <a:extLst>
                <a:ext uri="{FF2B5EF4-FFF2-40B4-BE49-F238E27FC236}">
                  <a16:creationId xmlns:a16="http://schemas.microsoft.com/office/drawing/2014/main" id="{F69DD344-FA59-CF4B-818B-DD66EE06A33E}"/>
                </a:ext>
              </a:extLst>
            </p:cNvPr>
            <p:cNvSpPr/>
            <p:nvPr/>
          </p:nvSpPr>
          <p:spPr>
            <a:xfrm>
              <a:off x="0" y="0"/>
              <a:ext cx="3688235" cy="432163"/>
            </a:xfrm>
            <a:custGeom>
              <a:avLst/>
              <a:gdLst/>
              <a:ahLst/>
              <a:cxnLst/>
              <a:rect l="l" t="t" r="r" b="b"/>
              <a:pathLst>
                <a:path w="3688235" h="432163">
                  <a:moveTo>
                    <a:pt x="35430" y="0"/>
                  </a:moveTo>
                  <a:lnTo>
                    <a:pt x="3652805" y="0"/>
                  </a:lnTo>
                  <a:cubicBezTo>
                    <a:pt x="3672372" y="0"/>
                    <a:pt x="3688235" y="15863"/>
                    <a:pt x="3688235" y="35430"/>
                  </a:cubicBezTo>
                  <a:lnTo>
                    <a:pt x="3688235" y="396733"/>
                  </a:lnTo>
                  <a:cubicBezTo>
                    <a:pt x="3688235" y="406130"/>
                    <a:pt x="3684502" y="415142"/>
                    <a:pt x="3677857" y="421786"/>
                  </a:cubicBezTo>
                  <a:cubicBezTo>
                    <a:pt x="3671213" y="428430"/>
                    <a:pt x="3662201" y="432163"/>
                    <a:pt x="3652805" y="432163"/>
                  </a:cubicBezTo>
                  <a:lnTo>
                    <a:pt x="35430" y="432163"/>
                  </a:lnTo>
                  <a:cubicBezTo>
                    <a:pt x="15863" y="432163"/>
                    <a:pt x="0" y="416301"/>
                    <a:pt x="0" y="396733"/>
                  </a:cubicBezTo>
                  <a:lnTo>
                    <a:pt x="0" y="35430"/>
                  </a:lnTo>
                  <a:cubicBezTo>
                    <a:pt x="0" y="15863"/>
                    <a:pt x="15863" y="0"/>
                    <a:pt x="35430" y="0"/>
                  </a:cubicBezTo>
                  <a:close/>
                </a:path>
              </a:pathLst>
            </a:custGeom>
            <a:solidFill>
              <a:srgbClr val="FFFFFF"/>
            </a:solidFill>
            <a:ln w="38100" cap="rnd">
              <a:solidFill>
                <a:srgbClr val="000000"/>
              </a:solidFill>
              <a:prstDash val="solid"/>
              <a:round/>
            </a:ln>
          </p:spPr>
        </p:sp>
        <p:sp>
          <p:nvSpPr>
            <p:cNvPr id="64" name="TextBox 13">
              <a:extLst>
                <a:ext uri="{FF2B5EF4-FFF2-40B4-BE49-F238E27FC236}">
                  <a16:creationId xmlns:a16="http://schemas.microsoft.com/office/drawing/2014/main" id="{24B6155B-B939-74E3-0221-07D7AFD1B27A}"/>
                </a:ext>
              </a:extLst>
            </p:cNvPr>
            <p:cNvSpPr txBox="1"/>
            <p:nvPr/>
          </p:nvSpPr>
          <p:spPr>
            <a:xfrm>
              <a:off x="0" y="-38100"/>
              <a:ext cx="3688234" cy="470263"/>
            </a:xfrm>
            <a:prstGeom prst="rect">
              <a:avLst/>
            </a:prstGeom>
          </p:spPr>
          <p:txBody>
            <a:bodyPr lIns="254000" tIns="254000" rIns="254000" bIns="2540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sp>
        <p:nvSpPr>
          <p:cNvPr id="65" name="AutoShape 43">
            <a:extLst>
              <a:ext uri="{FF2B5EF4-FFF2-40B4-BE49-F238E27FC236}">
                <a16:creationId xmlns:a16="http://schemas.microsoft.com/office/drawing/2014/main" id="{FB85DC24-EB65-9257-6D06-6866A4667566}"/>
              </a:ext>
            </a:extLst>
          </p:cNvPr>
          <p:cNvSpPr/>
          <p:nvPr/>
        </p:nvSpPr>
        <p:spPr>
          <a:xfrm flipV="1">
            <a:off x="4046621" y="8059219"/>
            <a:ext cx="791988" cy="0"/>
          </a:xfrm>
          <a:prstGeom prst="line">
            <a:avLst/>
          </a:prstGeom>
          <a:ln w="38100" cap="flat">
            <a:solidFill>
              <a:srgbClr val="000000"/>
            </a:solidFill>
            <a:prstDash val="solid"/>
            <a:headEnd type="none" w="sm" len="sm"/>
            <a:tailEnd type="none" w="sm" len="sm"/>
          </a:ln>
        </p:spPr>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27756" y="3277481"/>
            <a:ext cx="16432487" cy="1037845"/>
            <a:chOff x="-3324158" y="-38100"/>
            <a:chExt cx="4327900" cy="273342"/>
          </a:xfrm>
        </p:grpSpPr>
        <p:sp>
          <p:nvSpPr>
            <p:cNvPr id="21" name="Freeform 21"/>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3">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1</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52"/>
          <p:cNvGrpSpPr/>
          <p:nvPr/>
        </p:nvGrpSpPr>
        <p:grpSpPr>
          <a:xfrm>
            <a:off x="4876801" y="386886"/>
            <a:ext cx="8098774"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IDENTIFICANDO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077218"/>
          </a:xfrm>
          <a:prstGeom prst="rect">
            <a:avLst/>
          </a:prstGeom>
          <a:noFill/>
        </p:spPr>
        <p:txBody>
          <a:bodyPr wrap="square" rtlCol="0">
            <a:spAutoFit/>
          </a:bodyPr>
          <a:lstStyle/>
          <a:p>
            <a:r>
              <a:rPr lang="es-CL" sz="3200" dirty="0">
                <a:latin typeface="Bahnschrift SemiBold" panose="020B0502040204020203" pitchFamily="34" charset="0"/>
              </a:rPr>
              <a:t>Luego de haber anotado tus observaciones en cada actividad, con tu compañero deberán discutir que tipo de estímulo fue representado en cada actividad.</a:t>
            </a:r>
          </a:p>
        </p:txBody>
      </p:sp>
      <p:sp>
        <p:nvSpPr>
          <p:cNvPr id="63" name="CuadroTexto 62">
            <a:extLst>
              <a:ext uri="{FF2B5EF4-FFF2-40B4-BE49-F238E27FC236}">
                <a16:creationId xmlns:a16="http://schemas.microsoft.com/office/drawing/2014/main" id="{CBBDECAB-03F1-6DDE-29FD-00FF898A15AB}"/>
              </a:ext>
            </a:extLst>
          </p:cNvPr>
          <p:cNvSpPr txBox="1"/>
          <p:nvPr/>
        </p:nvSpPr>
        <p:spPr>
          <a:xfrm>
            <a:off x="854242" y="4305300"/>
            <a:ext cx="16383001" cy="4524315"/>
          </a:xfrm>
          <a:prstGeom prst="rect">
            <a:avLst/>
          </a:prstGeom>
          <a:noFill/>
        </p:spPr>
        <p:txBody>
          <a:bodyPr wrap="square" rtlCol="0">
            <a:spAutoFit/>
          </a:bodyPr>
          <a:lstStyle/>
          <a:p>
            <a:r>
              <a:rPr lang="es-CL" sz="3200" dirty="0">
                <a:latin typeface="Bahnschrift SemiBold" panose="020B0502040204020203" pitchFamily="34" charset="0"/>
              </a:rPr>
              <a:t>Este estímulo se trataba de la sensación experimentada desde las manos de tu compañero.</a:t>
            </a:r>
          </a:p>
          <a:p>
            <a:endParaRPr lang="es-CL" sz="3200" dirty="0">
              <a:latin typeface="Bahnschrift SemiBold" panose="020B0502040204020203" pitchFamily="34" charset="0"/>
            </a:endParaRPr>
          </a:p>
          <a:p>
            <a:r>
              <a:rPr lang="es-CL" sz="3200" dirty="0">
                <a:latin typeface="Bahnschrift SemiBold" panose="020B0502040204020203" pitchFamily="34" charset="0"/>
              </a:rPr>
              <a:t>Ahora, con la información recolectada, deberán discutir que tipo de estímulo sería y como seria el mecanismo de recepción.</a:t>
            </a:r>
          </a:p>
          <a:p>
            <a:endParaRPr lang="es-CL" sz="3200" dirty="0">
              <a:latin typeface="Bahnschrift SemiBold" panose="020B0502040204020203" pitchFamily="34" charset="0"/>
            </a:endParaRPr>
          </a:p>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¿Solo se siente en una parte de mi cuerpo?, ¿Solo la parte de mi cuerpo que sintió el estímulo lo procesa?, ¿El estímulo causo </a:t>
            </a:r>
            <a:r>
              <a:rPr lang="es-CL" sz="3200">
                <a:latin typeface="Bahnschrift SemiBold" panose="020B0502040204020203" pitchFamily="34" charset="0"/>
              </a:rPr>
              <a:t>sensaciones permanentes?</a:t>
            </a:r>
            <a:endParaRPr lang="es-CL" sz="3200" dirty="0">
              <a:latin typeface="Bahnschrift SemiBold" panose="020B0502040204020203" pitchFamily="34" charset="0"/>
            </a:endParaRPr>
          </a:p>
        </p:txBody>
      </p:sp>
    </p:spTree>
    <p:extLst>
      <p:ext uri="{BB962C8B-B14F-4D97-AF65-F5344CB8AC3E}">
        <p14:creationId xmlns:p14="http://schemas.microsoft.com/office/powerpoint/2010/main" val="3231602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22" name="TextBox 22"/>
          <p:cNvSpPr txBox="1"/>
          <p:nvPr/>
        </p:nvSpPr>
        <p:spPr>
          <a:xfrm>
            <a:off x="13549162" y="3277481"/>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nvGrpSpPr>
          <p:cNvPr id="52" name="Group 52"/>
          <p:cNvGrpSpPr/>
          <p:nvPr/>
        </p:nvGrpSpPr>
        <p:grpSpPr>
          <a:xfrm>
            <a:off x="4876801" y="386886"/>
            <a:ext cx="8098774"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IDENTIFICANDO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077218"/>
          </a:xfrm>
          <a:prstGeom prst="rect">
            <a:avLst/>
          </a:prstGeom>
          <a:noFill/>
        </p:spPr>
        <p:txBody>
          <a:bodyPr wrap="square" rtlCol="0">
            <a:spAutoFit/>
          </a:bodyPr>
          <a:lstStyle/>
          <a:p>
            <a:r>
              <a:rPr lang="es-CL" sz="3200" dirty="0">
                <a:latin typeface="Bahnschrift SemiBold" panose="020B0502040204020203" pitchFamily="34" charset="0"/>
              </a:rPr>
              <a:t>Luego de haber anotado tus observaciones en cada actividad, con tu compañero deberán discutir que tipo de estímulo fue representado en cada actividad.</a:t>
            </a:r>
          </a:p>
        </p:txBody>
      </p:sp>
      <p:sp>
        <p:nvSpPr>
          <p:cNvPr id="63" name="CuadroTexto 62">
            <a:extLst>
              <a:ext uri="{FF2B5EF4-FFF2-40B4-BE49-F238E27FC236}">
                <a16:creationId xmlns:a16="http://schemas.microsoft.com/office/drawing/2014/main" id="{CBBDECAB-03F1-6DDE-29FD-00FF898A15AB}"/>
              </a:ext>
            </a:extLst>
          </p:cNvPr>
          <p:cNvSpPr txBox="1"/>
          <p:nvPr/>
        </p:nvSpPr>
        <p:spPr>
          <a:xfrm>
            <a:off x="854242" y="4305300"/>
            <a:ext cx="16383001" cy="4524315"/>
          </a:xfrm>
          <a:prstGeom prst="rect">
            <a:avLst/>
          </a:prstGeom>
          <a:noFill/>
        </p:spPr>
        <p:txBody>
          <a:bodyPr wrap="square" rtlCol="0">
            <a:spAutoFit/>
          </a:bodyPr>
          <a:lstStyle/>
          <a:p>
            <a:r>
              <a:rPr lang="es-CL" sz="3200" dirty="0">
                <a:latin typeface="Bahnschrift SemiBold" panose="020B0502040204020203" pitchFamily="34" charset="0"/>
              </a:rPr>
              <a:t>Este estímulo se trataba de la sensación experimentada desde las manos de tu compañero.</a:t>
            </a:r>
          </a:p>
          <a:p>
            <a:endParaRPr lang="es-CL" sz="3200" dirty="0">
              <a:latin typeface="Bahnschrift SemiBold" panose="020B0502040204020203" pitchFamily="34" charset="0"/>
            </a:endParaRPr>
          </a:p>
          <a:p>
            <a:r>
              <a:rPr lang="es-CL" sz="3200" dirty="0">
                <a:latin typeface="Bahnschrift SemiBold" panose="020B0502040204020203" pitchFamily="34" charset="0"/>
              </a:rPr>
              <a:t>Ahora, con la información recolectada, deberán discutir que tipo de estímulo sería y como seria el mecanismo de recepción.</a:t>
            </a:r>
          </a:p>
          <a:p>
            <a:endParaRPr lang="es-CL" sz="3200" dirty="0">
              <a:latin typeface="Bahnschrift SemiBold" panose="020B0502040204020203" pitchFamily="34" charset="0"/>
            </a:endParaRPr>
          </a:p>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¿Solo se siente en una parte de mi cuerpo?, ¿Solo la parte de mi cuerpo que sintió el estímulo lo procesa?, ¿El estímulo causo </a:t>
            </a:r>
            <a:r>
              <a:rPr lang="es-CL" sz="3200">
                <a:latin typeface="Bahnschrift SemiBold" panose="020B0502040204020203" pitchFamily="34" charset="0"/>
              </a:rPr>
              <a:t>sensaciones permanentes?</a:t>
            </a:r>
            <a:endParaRPr lang="es-CL" sz="3200" dirty="0">
              <a:latin typeface="Bahnschrift SemiBold" panose="020B0502040204020203" pitchFamily="34" charset="0"/>
            </a:endParaRPr>
          </a:p>
        </p:txBody>
      </p:sp>
      <p:sp>
        <p:nvSpPr>
          <p:cNvPr id="2" name="Freeform 21">
            <a:extLst>
              <a:ext uri="{FF2B5EF4-FFF2-40B4-BE49-F238E27FC236}">
                <a16:creationId xmlns:a16="http://schemas.microsoft.com/office/drawing/2014/main" id="{30BAD5EF-3F17-9D05-9BA3-4B896EB882A2}"/>
              </a:ext>
            </a:extLst>
          </p:cNvPr>
          <p:cNvSpPr/>
          <p:nvPr/>
        </p:nvSpPr>
        <p:spPr>
          <a:xfrm>
            <a:off x="957065" y="3387162"/>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4">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2</a:t>
            </a:r>
          </a:p>
        </p:txBody>
      </p:sp>
    </p:spTree>
    <p:extLst>
      <p:ext uri="{BB962C8B-B14F-4D97-AF65-F5344CB8AC3E}">
        <p14:creationId xmlns:p14="http://schemas.microsoft.com/office/powerpoint/2010/main" val="3775259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sp>
        <p:nvSpPr>
          <p:cNvPr id="22" name="TextBox 22"/>
          <p:cNvSpPr txBox="1"/>
          <p:nvPr/>
        </p:nvSpPr>
        <p:spPr>
          <a:xfrm>
            <a:off x="13549162" y="3277481"/>
            <a:ext cx="3811081" cy="1037845"/>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nvGrpSpPr>
          <p:cNvPr id="52" name="Group 52"/>
          <p:cNvGrpSpPr/>
          <p:nvPr/>
        </p:nvGrpSpPr>
        <p:grpSpPr>
          <a:xfrm>
            <a:off x="4876801" y="386886"/>
            <a:ext cx="8098774"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IDENTIFICANDO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077218"/>
          </a:xfrm>
          <a:prstGeom prst="rect">
            <a:avLst/>
          </a:prstGeom>
          <a:noFill/>
        </p:spPr>
        <p:txBody>
          <a:bodyPr wrap="square" rtlCol="0">
            <a:spAutoFit/>
          </a:bodyPr>
          <a:lstStyle/>
          <a:p>
            <a:r>
              <a:rPr lang="es-CL" sz="3200" dirty="0">
                <a:latin typeface="Bahnschrift SemiBold" panose="020B0502040204020203" pitchFamily="34" charset="0"/>
              </a:rPr>
              <a:t>Luego de haber anotado tus observaciones en cada actividad, con tu compañero deberán discutir que tipo de estímulo fue representado en cada actividad.</a:t>
            </a:r>
          </a:p>
        </p:txBody>
      </p:sp>
      <p:sp>
        <p:nvSpPr>
          <p:cNvPr id="63" name="CuadroTexto 62">
            <a:extLst>
              <a:ext uri="{FF2B5EF4-FFF2-40B4-BE49-F238E27FC236}">
                <a16:creationId xmlns:a16="http://schemas.microsoft.com/office/drawing/2014/main" id="{CBBDECAB-03F1-6DDE-29FD-00FF898A15AB}"/>
              </a:ext>
            </a:extLst>
          </p:cNvPr>
          <p:cNvSpPr txBox="1"/>
          <p:nvPr/>
        </p:nvSpPr>
        <p:spPr>
          <a:xfrm>
            <a:off x="854242" y="4305300"/>
            <a:ext cx="16383001" cy="4524315"/>
          </a:xfrm>
          <a:prstGeom prst="rect">
            <a:avLst/>
          </a:prstGeom>
          <a:noFill/>
        </p:spPr>
        <p:txBody>
          <a:bodyPr wrap="square" rtlCol="0">
            <a:spAutoFit/>
          </a:bodyPr>
          <a:lstStyle/>
          <a:p>
            <a:r>
              <a:rPr lang="es-CL" sz="3200" dirty="0">
                <a:latin typeface="Bahnschrift SemiBold" panose="020B0502040204020203" pitchFamily="34" charset="0"/>
              </a:rPr>
              <a:t>Este estímulo se trataba de la sensación experimentada a través de la presión ejercida por las manos.</a:t>
            </a:r>
          </a:p>
          <a:p>
            <a:endParaRPr lang="es-CL" sz="3200" dirty="0">
              <a:latin typeface="Bahnschrift SemiBold" panose="020B0502040204020203" pitchFamily="34" charset="0"/>
            </a:endParaRPr>
          </a:p>
          <a:p>
            <a:r>
              <a:rPr lang="es-CL" sz="3200" dirty="0">
                <a:latin typeface="Bahnschrift SemiBold" panose="020B0502040204020203" pitchFamily="34" charset="0"/>
              </a:rPr>
              <a:t>Ahora, con la información recolectada, deberán discutir que tipo de estímulo sería y como seria el mecanismo de recepción.</a:t>
            </a:r>
          </a:p>
          <a:p>
            <a:endParaRPr lang="es-CL" sz="3200" dirty="0">
              <a:latin typeface="Bahnschrift SemiBold" panose="020B0502040204020203" pitchFamily="34" charset="0"/>
            </a:endParaRPr>
          </a:p>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¿Solo se siente en una parte de mi cuerpo?, ¿Solo la parte de mi cuerpo que sintió el estímulo lo procesa?, ¿El estímulo causo sensaciones permanentes?</a:t>
            </a:r>
          </a:p>
        </p:txBody>
      </p:sp>
      <p:sp>
        <p:nvSpPr>
          <p:cNvPr id="3" name="Freeform 21">
            <a:extLst>
              <a:ext uri="{FF2B5EF4-FFF2-40B4-BE49-F238E27FC236}">
                <a16:creationId xmlns:a16="http://schemas.microsoft.com/office/drawing/2014/main" id="{8B6CCB50-EB17-7F46-304D-BE2FEDF163A4}"/>
              </a:ext>
            </a:extLst>
          </p:cNvPr>
          <p:cNvSpPr/>
          <p:nvPr/>
        </p:nvSpPr>
        <p:spPr>
          <a:xfrm>
            <a:off x="933619" y="3499003"/>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6">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3</a:t>
            </a:r>
          </a:p>
        </p:txBody>
      </p:sp>
    </p:spTree>
    <p:extLst>
      <p:ext uri="{BB962C8B-B14F-4D97-AF65-F5344CB8AC3E}">
        <p14:creationId xmlns:p14="http://schemas.microsoft.com/office/powerpoint/2010/main" val="3368205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0" name="Group 20"/>
          <p:cNvGrpSpPr/>
          <p:nvPr/>
        </p:nvGrpSpPr>
        <p:grpSpPr>
          <a:xfrm>
            <a:off x="927756" y="3277481"/>
            <a:ext cx="16432487" cy="1037845"/>
            <a:chOff x="-3324158" y="-38100"/>
            <a:chExt cx="4327900" cy="273342"/>
          </a:xfrm>
        </p:grpSpPr>
        <p:sp>
          <p:nvSpPr>
            <p:cNvPr id="21" name="Freeform 21"/>
            <p:cNvSpPr/>
            <p:nvPr/>
          </p:nvSpPr>
          <p:spPr>
            <a:xfrm>
              <a:off x="-3324158" y="1441"/>
              <a:ext cx="762628" cy="15401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2">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CASO 1</a:t>
              </a:r>
            </a:p>
          </p:txBody>
        </p:sp>
        <p:sp>
          <p:nvSpPr>
            <p:cNvPr id="22" name="TextBox 22"/>
            <p:cNvSpPr txBox="1"/>
            <p:nvPr/>
          </p:nvSpPr>
          <p:spPr>
            <a:xfrm>
              <a:off x="0" y="-38100"/>
              <a:ext cx="1003742" cy="273342"/>
            </a:xfrm>
            <a:prstGeom prst="rect">
              <a:avLst/>
            </a:prstGeom>
          </p:spPr>
          <p:txBody>
            <a:bodyPr lIns="50800" tIns="50800" rIns="50800" bIns="50800" rtlCol="0" anchor="ctr"/>
            <a:lstStyle/>
            <a:p>
              <a:pPr marL="0" lvl="0" indent="0" algn="ctr">
                <a:lnSpc>
                  <a:spcPts val="3079"/>
                </a:lnSpc>
                <a:spcBef>
                  <a:spcPct val="0"/>
                </a:spcBef>
              </a:pPr>
              <a:endParaRPr lang="en-US" sz="2199" u="none" strike="noStrike" dirty="0">
                <a:solidFill>
                  <a:srgbClr val="000000"/>
                </a:solidFill>
                <a:latin typeface="Open Sans"/>
              </a:endParaRPr>
            </a:p>
          </p:txBody>
        </p:sp>
      </p:grpSp>
      <p:grpSp>
        <p:nvGrpSpPr>
          <p:cNvPr id="52" name="Group 52"/>
          <p:cNvGrpSpPr/>
          <p:nvPr/>
        </p:nvGrpSpPr>
        <p:grpSpPr>
          <a:xfrm>
            <a:off x="4876801" y="386886"/>
            <a:ext cx="8098774" cy="775626"/>
            <a:chOff x="-78588" y="0"/>
            <a:chExt cx="3022420" cy="262318"/>
          </a:xfrm>
        </p:grpSpPr>
        <p:sp>
          <p:nvSpPr>
            <p:cNvPr id="53" name="Freeform 53"/>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CL" sz="4400" b="1" dirty="0">
                  <a:latin typeface="Bahnschrift SemiBold" panose="020B0502040204020203" pitchFamily="34" charset="0"/>
                </a:rPr>
                <a:t>REACCIONANDO A ESTÍMULOS</a:t>
              </a:r>
            </a:p>
          </p:txBody>
        </p:sp>
        <p:sp>
          <p:nvSpPr>
            <p:cNvPr id="54" name="TextBox 54"/>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1" name="CuadroTexto 60">
            <a:extLst>
              <a:ext uri="{FF2B5EF4-FFF2-40B4-BE49-F238E27FC236}">
                <a16:creationId xmlns:a16="http://schemas.microsoft.com/office/drawing/2014/main" id="{09135905-9F7E-B9EF-60EA-376C418EA45C}"/>
              </a:ext>
            </a:extLst>
          </p:cNvPr>
          <p:cNvSpPr txBox="1"/>
          <p:nvPr/>
        </p:nvSpPr>
        <p:spPr>
          <a:xfrm>
            <a:off x="838200" y="1866900"/>
            <a:ext cx="16764000" cy="1077218"/>
          </a:xfrm>
          <a:prstGeom prst="rect">
            <a:avLst/>
          </a:prstGeom>
          <a:noFill/>
        </p:spPr>
        <p:txBody>
          <a:bodyPr wrap="square" rtlCol="0">
            <a:spAutoFit/>
          </a:bodyPr>
          <a:lstStyle/>
          <a:p>
            <a:r>
              <a:rPr lang="es-CL" sz="3200" dirty="0">
                <a:latin typeface="Bahnschrift SemiBold" panose="020B0502040204020203" pitchFamily="34" charset="0"/>
              </a:rPr>
              <a:t>Estos estudios de casos deberás realizarla en pareja o en debido caso, en solitario. En cada actividad deberán anotar en su cuaderno sus observaciones e ideas.</a:t>
            </a:r>
          </a:p>
        </p:txBody>
      </p:sp>
      <p:sp>
        <p:nvSpPr>
          <p:cNvPr id="63" name="CuadroTexto 62">
            <a:extLst>
              <a:ext uri="{FF2B5EF4-FFF2-40B4-BE49-F238E27FC236}">
                <a16:creationId xmlns:a16="http://schemas.microsoft.com/office/drawing/2014/main" id="{CBBDECAB-03F1-6DDE-29FD-00FF898A15AB}"/>
              </a:ext>
            </a:extLst>
          </p:cNvPr>
          <p:cNvSpPr txBox="1"/>
          <p:nvPr/>
        </p:nvSpPr>
        <p:spPr>
          <a:xfrm>
            <a:off x="854242" y="4305300"/>
            <a:ext cx="16383001" cy="4031873"/>
          </a:xfrm>
          <a:prstGeom prst="rect">
            <a:avLst/>
          </a:prstGeom>
          <a:noFill/>
        </p:spPr>
        <p:txBody>
          <a:bodyPr wrap="square" rtlCol="0">
            <a:spAutoFit/>
          </a:bodyPr>
          <a:lstStyle/>
          <a:p>
            <a:r>
              <a:rPr lang="es-CL" sz="3200" dirty="0">
                <a:latin typeface="Bahnschrift SemiBold" panose="020B0502040204020203" pitchFamily="34" charset="0"/>
              </a:rPr>
              <a:t>Imagina que estas cocinando y tratas de tomar algo pero esta demasiado caliente, entonces retiras de inmediato la mano.</a:t>
            </a:r>
          </a:p>
          <a:p>
            <a:endParaRPr lang="es-CL" sz="3200" dirty="0">
              <a:latin typeface="Bahnschrift SemiBold" panose="020B0502040204020203" pitchFamily="34" charset="0"/>
            </a:endParaRPr>
          </a:p>
          <a:p>
            <a:r>
              <a:rPr lang="es-CL" sz="3200" dirty="0">
                <a:latin typeface="Bahnschrift SemiBold" panose="020B0502040204020203" pitchFamily="34" charset="0"/>
              </a:rPr>
              <a:t>Discutan la situación entre ambos dos y anoten sus observaciones e ideas.</a:t>
            </a:r>
          </a:p>
          <a:p>
            <a:endParaRPr lang="es-CL" sz="3200" dirty="0">
              <a:latin typeface="Bahnschrift SemiBold" panose="020B0502040204020203" pitchFamily="34" charset="0"/>
            </a:endParaRPr>
          </a:p>
          <a:p>
            <a:r>
              <a:rPr lang="es-CL" sz="3200" dirty="0">
                <a:latin typeface="Bahnschrift SemiBold" panose="020B0502040204020203" pitchFamily="34" charset="0"/>
              </a:rPr>
              <a:t>Preguntas guías:</a:t>
            </a:r>
          </a:p>
          <a:p>
            <a:r>
              <a:rPr lang="es-CL" sz="3200" dirty="0">
                <a:latin typeface="Bahnschrift SemiBold" panose="020B0502040204020203" pitchFamily="34" charset="0"/>
              </a:rPr>
              <a:t>¿Qué reacción ocurre en nosotros?, ¿Cuál será el método para tener esa reacción?, ¿Funciona así con todas las sensaciones térmicas extremas?</a:t>
            </a:r>
          </a:p>
        </p:txBody>
      </p:sp>
    </p:spTree>
    <p:extLst>
      <p:ext uri="{BB962C8B-B14F-4D97-AF65-F5344CB8AC3E}">
        <p14:creationId xmlns:p14="http://schemas.microsoft.com/office/powerpoint/2010/main" val="1808881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878</Words>
  <Application>Microsoft Office PowerPoint</Application>
  <PresentationFormat>Personalizado</PresentationFormat>
  <Paragraphs>92</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Open Sans Bold</vt:lpstr>
      <vt:lpstr>Open Sans</vt:lpstr>
      <vt:lpstr>Arial</vt:lpstr>
      <vt:lpstr>Bahnschrift SemiBold</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Colegio Sao Paulo</dc:creator>
  <cp:lastModifiedBy>pablo espinosa perez</cp:lastModifiedBy>
  <cp:revision>7</cp:revision>
  <dcterms:created xsi:type="dcterms:W3CDTF">2006-08-16T00:00:00Z</dcterms:created>
  <dcterms:modified xsi:type="dcterms:W3CDTF">2025-03-10T16:53:19Z</dcterms:modified>
  <dc:identifier>DAGCy9MpuAk</dc:identifier>
</cp:coreProperties>
</file>