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62" r:id="rId3"/>
    <p:sldId id="271" r:id="rId4"/>
    <p:sldId id="269" r:id="rId5"/>
    <p:sldId id="258" r:id="rId6"/>
    <p:sldId id="259" r:id="rId7"/>
    <p:sldId id="267" r:id="rId8"/>
    <p:sldId id="268" r:id="rId9"/>
    <p:sldId id="261" r:id="rId10"/>
    <p:sldId id="263" r:id="rId11"/>
  </p:sldIdLst>
  <p:sldSz cx="18288000" cy="10287000"/>
  <p:notesSz cx="6858000" cy="9144000"/>
  <p:embeddedFontLst>
    <p:embeddedFont>
      <p:font typeface="Segoe UI Black" panose="020B0A02040204020203" pitchFamily="34" charset="0"/>
      <p:bold r:id="rId13"/>
      <p:boldItalic r:id="rId14"/>
    </p:embeddedFont>
    <p:embeddedFont>
      <p:font typeface="Sniglet"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564B7-A844-44D7-87A1-985373E82C88}" type="datetimeFigureOut">
              <a:rPr lang="es-CL" smtClean="0"/>
              <a:t>15-03-2025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D2B88-7AE8-44CF-9F56-6AF5A12EA33B}" type="slidenum">
              <a:rPr lang="es-CL" smtClean="0"/>
              <a:t>‹Nº›</a:t>
            </a:fld>
            <a:endParaRPr lang="es-CL"/>
          </a:p>
        </p:txBody>
      </p:sp>
    </p:spTree>
    <p:extLst>
      <p:ext uri="{BB962C8B-B14F-4D97-AF65-F5344CB8AC3E}">
        <p14:creationId xmlns:p14="http://schemas.microsoft.com/office/powerpoint/2010/main" val="154311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4</a:t>
            </a:fld>
            <a:endParaRPr lang="es-CL"/>
          </a:p>
        </p:txBody>
      </p:sp>
    </p:spTree>
    <p:extLst>
      <p:ext uri="{BB962C8B-B14F-4D97-AF65-F5344CB8AC3E}">
        <p14:creationId xmlns:p14="http://schemas.microsoft.com/office/powerpoint/2010/main" val="176267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6</a:t>
            </a:fld>
            <a:endParaRPr lang="es-CL"/>
          </a:p>
        </p:txBody>
      </p:sp>
    </p:spTree>
    <p:extLst>
      <p:ext uri="{BB962C8B-B14F-4D97-AF65-F5344CB8AC3E}">
        <p14:creationId xmlns:p14="http://schemas.microsoft.com/office/powerpoint/2010/main" val="205471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7</a:t>
            </a:fld>
            <a:endParaRPr lang="es-CL"/>
          </a:p>
        </p:txBody>
      </p:sp>
    </p:spTree>
    <p:extLst>
      <p:ext uri="{BB962C8B-B14F-4D97-AF65-F5344CB8AC3E}">
        <p14:creationId xmlns:p14="http://schemas.microsoft.com/office/powerpoint/2010/main" val="213739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8</a:t>
            </a:fld>
            <a:endParaRPr lang="es-CL"/>
          </a:p>
        </p:txBody>
      </p:sp>
    </p:spTree>
    <p:extLst>
      <p:ext uri="{BB962C8B-B14F-4D97-AF65-F5344CB8AC3E}">
        <p14:creationId xmlns:p14="http://schemas.microsoft.com/office/powerpoint/2010/main" val="196717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 Id="rId8" Type="http://schemas.openxmlformats.org/officeDocument/2006/relationships/image" Target="../media/image7.png"/><Relationship Id="rId3"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0.svg"/><Relationship Id="rId1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67.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3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6.svg"/><Relationship Id="rId5" Type="http://schemas.openxmlformats.org/officeDocument/2006/relationships/image" Target="../media/image2.svg"/><Relationship Id="rId15" Type="http://schemas.openxmlformats.org/officeDocument/2006/relationships/image" Target="../media/image46.svg"/><Relationship Id="rId10" Type="http://schemas.openxmlformats.org/officeDocument/2006/relationships/image" Target="../media/image15.png"/><Relationship Id="rId19" Type="http://schemas.openxmlformats.org/officeDocument/2006/relationships/image" Target="../media/image28.svg"/><Relationship Id="rId4" Type="http://schemas.openxmlformats.org/officeDocument/2006/relationships/image" Target="../media/image1.png"/><Relationship Id="rId9" Type="http://schemas.openxmlformats.org/officeDocument/2006/relationships/image" Target="../media/image69.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22.svg"/><Relationship Id="rId2" Type="http://schemas.openxmlformats.org/officeDocument/2006/relationships/image" Target="../media/image3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22.svg"/><Relationship Id="rId2" Type="http://schemas.openxmlformats.org/officeDocument/2006/relationships/image" Target="../media/image3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47.png"/><Relationship Id="rId26" Type="http://schemas.openxmlformats.org/officeDocument/2006/relationships/image" Target="../media/image57.png"/><Relationship Id="rId3" Type="http://schemas.openxmlformats.org/officeDocument/2006/relationships/image" Target="../media/image38.svg"/><Relationship Id="rId21" Type="http://schemas.openxmlformats.org/officeDocument/2006/relationships/image" Target="../media/image34.svg"/><Relationship Id="rId7" Type="http://schemas.openxmlformats.org/officeDocument/2006/relationships/image" Target="../media/image10.svg"/><Relationship Id="rId12" Type="http://schemas.openxmlformats.org/officeDocument/2006/relationships/image" Target="../media/image53.png"/><Relationship Id="rId17" Type="http://schemas.openxmlformats.org/officeDocument/2006/relationships/image" Target="../media/image44.svg"/><Relationship Id="rId25" Type="http://schemas.openxmlformats.org/officeDocument/2006/relationships/image" Target="../media/image56.svg"/><Relationship Id="rId33" Type="http://schemas.openxmlformats.org/officeDocument/2006/relationships/image" Target="../media/image12.svg"/><Relationship Id="rId2" Type="http://schemas.openxmlformats.org/officeDocument/2006/relationships/image" Target="../media/image37.png"/><Relationship Id="rId16" Type="http://schemas.openxmlformats.org/officeDocument/2006/relationships/image" Target="../media/image43.png"/><Relationship Id="rId20" Type="http://schemas.openxmlformats.org/officeDocument/2006/relationships/image" Target="../media/image33.png"/><Relationship Id="rId29"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svg"/><Relationship Id="rId24" Type="http://schemas.openxmlformats.org/officeDocument/2006/relationships/image" Target="../media/image55.png"/><Relationship Id="rId32" Type="http://schemas.openxmlformats.org/officeDocument/2006/relationships/image" Target="../media/image11.png"/><Relationship Id="rId5" Type="http://schemas.openxmlformats.org/officeDocument/2006/relationships/image" Target="../media/image8.svg"/><Relationship Id="rId15" Type="http://schemas.openxmlformats.org/officeDocument/2006/relationships/image" Target="../media/image40.svg"/><Relationship Id="rId23" Type="http://schemas.openxmlformats.org/officeDocument/2006/relationships/image" Target="../media/image36.svg"/><Relationship Id="rId28" Type="http://schemas.openxmlformats.org/officeDocument/2006/relationships/image" Target="../media/image25.png"/><Relationship Id="rId10" Type="http://schemas.openxmlformats.org/officeDocument/2006/relationships/image" Target="../media/image51.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7.png"/><Relationship Id="rId9" Type="http://schemas.openxmlformats.org/officeDocument/2006/relationships/image" Target="../media/image50.svg"/><Relationship Id="rId14" Type="http://schemas.openxmlformats.org/officeDocument/2006/relationships/image" Target="../media/image39.png"/><Relationship Id="rId22" Type="http://schemas.openxmlformats.org/officeDocument/2006/relationships/image" Target="../media/image35.png"/><Relationship Id="rId27" Type="http://schemas.openxmlformats.org/officeDocument/2006/relationships/image" Target="../media/image58.svg"/><Relationship Id="rId30" Type="http://schemas.openxmlformats.org/officeDocument/2006/relationships/image" Target="../media/image59.png"/><Relationship Id="rId8"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8.svg"/><Relationship Id="rId18" Type="http://schemas.openxmlformats.org/officeDocument/2006/relationships/image" Target="../media/image31.png"/><Relationship Id="rId3" Type="http://schemas.openxmlformats.org/officeDocument/2006/relationships/image" Target="../media/image38.svg"/><Relationship Id="rId7" Type="http://schemas.openxmlformats.org/officeDocument/2006/relationships/image" Target="../media/image14.svg"/><Relationship Id="rId12" Type="http://schemas.openxmlformats.org/officeDocument/2006/relationships/image" Target="../media/image47.png"/><Relationship Id="rId17" Type="http://schemas.openxmlformats.org/officeDocument/2006/relationships/image" Target="../media/image26.svg"/><Relationship Id="rId2" Type="http://schemas.openxmlformats.org/officeDocument/2006/relationships/image" Target="../media/image37.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5.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64.png"/><Relationship Id="rId19" Type="http://schemas.openxmlformats.org/officeDocument/2006/relationships/image" Target="../media/image32.sv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09159"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218319"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827478"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460522"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3069681"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56788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0"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5678841"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0"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15678841"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0"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a:off x="13040376"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2616602"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5233205"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15678841"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7828489"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10445092"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grpSp>
        <p:nvGrpSpPr>
          <p:cNvPr id="20" name="Group 20"/>
          <p:cNvGrpSpPr/>
          <p:nvPr/>
        </p:nvGrpSpPr>
        <p:grpSpPr>
          <a:xfrm>
            <a:off x="2661798" y="2583527"/>
            <a:ext cx="12964405" cy="5119946"/>
            <a:chOff x="0" y="0"/>
            <a:chExt cx="17285873" cy="6826595"/>
          </a:xfrm>
        </p:grpSpPr>
        <p:sp>
          <p:nvSpPr>
            <p:cNvPr id="21" name="Freeform 21"/>
            <p:cNvSpPr/>
            <p:nvPr/>
          </p:nvSpPr>
          <p:spPr>
            <a:xfrm rot="-5400000">
              <a:off x="1510163" y="-1510163"/>
              <a:ext cx="6822288" cy="9842614"/>
            </a:xfrm>
            <a:custGeom>
              <a:avLst/>
              <a:gdLst/>
              <a:ahLst/>
              <a:cxnLst/>
              <a:rect l="l" t="t" r="r" b="b"/>
              <a:pathLst>
                <a:path w="6822288" h="9842614">
                  <a:moveTo>
                    <a:pt x="0" y="0"/>
                  </a:moveTo>
                  <a:lnTo>
                    <a:pt x="6822288" y="0"/>
                  </a:lnTo>
                  <a:lnTo>
                    <a:pt x="6822288" y="9842614"/>
                  </a:lnTo>
                  <a:lnTo>
                    <a:pt x="0" y="9842614"/>
                  </a:lnTo>
                  <a:lnTo>
                    <a:pt x="0" y="0"/>
                  </a:lnTo>
                  <a:close/>
                </a:path>
              </a:pathLst>
            </a:custGeom>
            <a:blipFill>
              <a:blip r:embed="rId38">
                <a:extLst>
                  <a:ext uri="{96DAC541-7B7A-43D3-8B79-37D633B846F1}">
                    <asvg:svgBlip xmlns:asvg="http://schemas.microsoft.com/office/drawing/2016/SVG/main" r:embed="rId39"/>
                  </a:ext>
                </a:extLst>
              </a:blip>
              <a:stretch>
                <a:fillRect l="-27971" r="-2168" b="-49435"/>
              </a:stretch>
            </a:blipFill>
          </p:spPr>
        </p:sp>
        <p:sp>
          <p:nvSpPr>
            <p:cNvPr id="22" name="Freeform 22"/>
            <p:cNvSpPr/>
            <p:nvPr/>
          </p:nvSpPr>
          <p:spPr>
            <a:xfrm rot="-5400000" flipV="1">
              <a:off x="8953422" y="-1505856"/>
              <a:ext cx="6822288" cy="9842614"/>
            </a:xfrm>
            <a:custGeom>
              <a:avLst/>
              <a:gdLst/>
              <a:ahLst/>
              <a:cxnLst/>
              <a:rect l="l" t="t" r="r" b="b"/>
              <a:pathLst>
                <a:path w="6822288" h="9842614">
                  <a:moveTo>
                    <a:pt x="0" y="9842614"/>
                  </a:moveTo>
                  <a:lnTo>
                    <a:pt x="6822288" y="9842614"/>
                  </a:lnTo>
                  <a:lnTo>
                    <a:pt x="6822288" y="0"/>
                  </a:lnTo>
                  <a:lnTo>
                    <a:pt x="0" y="0"/>
                  </a:lnTo>
                  <a:lnTo>
                    <a:pt x="0" y="9842614"/>
                  </a:lnTo>
                  <a:close/>
                </a:path>
              </a:pathLst>
            </a:custGeom>
            <a:blipFill>
              <a:blip r:embed="rId38">
                <a:extLst>
                  <a:ext uri="{96DAC541-7B7A-43D3-8B79-37D633B846F1}">
                    <asvg:svgBlip xmlns:asvg="http://schemas.microsoft.com/office/drawing/2016/SVG/main" r:embed="rId39"/>
                  </a:ext>
                </a:extLst>
              </a:blip>
              <a:stretch>
                <a:fillRect l="-27971" r="-2168" b="-49435"/>
              </a:stretch>
            </a:blipFill>
          </p:spPr>
        </p:sp>
      </p:grpSp>
      <p:sp>
        <p:nvSpPr>
          <p:cNvPr id="24" name="TextBox 24"/>
          <p:cNvSpPr txBox="1"/>
          <p:nvPr/>
        </p:nvSpPr>
        <p:spPr>
          <a:xfrm>
            <a:off x="2864362" y="3835774"/>
            <a:ext cx="12559276" cy="2717860"/>
          </a:xfrm>
          <a:prstGeom prst="rect">
            <a:avLst/>
          </a:prstGeom>
        </p:spPr>
        <p:txBody>
          <a:bodyPr lIns="0" tIns="0" rIns="0" bIns="0" rtlCol="0" anchor="t">
            <a:spAutoFit/>
          </a:bodyPr>
          <a:lstStyle/>
          <a:p>
            <a:pPr algn="ctr">
              <a:lnSpc>
                <a:spcPts val="11100"/>
              </a:lnSpc>
            </a:pPr>
            <a:r>
              <a:rPr lang="en-US" sz="6600" dirty="0">
                <a:solidFill>
                  <a:srgbClr val="2D2D2D"/>
                </a:solidFill>
                <a:latin typeface="Segoe UI Black" panose="020B0A02040204020203" pitchFamily="34" charset="0"/>
                <a:ea typeface="Segoe UI Black" panose="020B0A02040204020203" pitchFamily="34" charset="0"/>
                <a:cs typeface="TAN Songbird"/>
                <a:sym typeface="TAN Songbird"/>
              </a:rPr>
              <a:t>I° Medio</a:t>
            </a:r>
          </a:p>
          <a:p>
            <a:pPr algn="ctr">
              <a:lnSpc>
                <a:spcPts val="11100"/>
              </a:lnSpc>
            </a:pPr>
            <a:r>
              <a:rPr lang="en-US" sz="6600" dirty="0" err="1">
                <a:solidFill>
                  <a:srgbClr val="2D2D2D"/>
                </a:solidFill>
                <a:latin typeface="Segoe UI Black" panose="020B0A02040204020203" pitchFamily="34" charset="0"/>
                <a:ea typeface="Segoe UI Black" panose="020B0A02040204020203" pitchFamily="34" charset="0"/>
                <a:cs typeface="TAN Songbird"/>
                <a:sym typeface="TAN Songbird"/>
              </a:rPr>
              <a:t>Ciencias</a:t>
            </a:r>
            <a:r>
              <a:rPr lang="en-US" sz="6600" dirty="0">
                <a:solidFill>
                  <a:srgbClr val="2D2D2D"/>
                </a:solidFill>
                <a:latin typeface="Segoe UI Black" panose="020B0A02040204020203" pitchFamily="34" charset="0"/>
                <a:ea typeface="Segoe UI Black" panose="020B0A02040204020203" pitchFamily="34" charset="0"/>
                <a:cs typeface="TAN Songbird"/>
                <a:sym typeface="TAN Songbird"/>
              </a:rPr>
              <a:t> Naturales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8"/>
            <a:chOff x="0" y="0"/>
            <a:chExt cx="26860792" cy="13871571"/>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17" name="Freeform 17"/>
          <p:cNvSpPr/>
          <p:nvPr/>
        </p:nvSpPr>
        <p:spPr>
          <a:xfrm>
            <a:off x="-323159"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2286000"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2286000"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323159"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323159"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2286000"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323159"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a:off x="2286000"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9" name="TextBox 25">
            <a:extLst>
              <a:ext uri="{FF2B5EF4-FFF2-40B4-BE49-F238E27FC236}">
                <a16:creationId xmlns:a16="http://schemas.microsoft.com/office/drawing/2014/main" id="{7E8CB729-DB3B-D328-1DDF-F1BC1DE63A56}"/>
              </a:ext>
            </a:extLst>
          </p:cNvPr>
          <p:cNvSpPr txBox="1"/>
          <p:nvPr/>
        </p:nvSpPr>
        <p:spPr>
          <a:xfrm>
            <a:off x="5486400" y="2526433"/>
            <a:ext cx="11878426" cy="3834448"/>
          </a:xfrm>
          <a:prstGeom prst="rect">
            <a:avLst/>
          </a:prstGeom>
        </p:spPr>
        <p:txBody>
          <a:bodyPr wrap="square" lIns="0" tIns="0" rIns="0" bIns="0" rtlCol="0" anchor="t">
            <a:spAutoFit/>
          </a:bodyPr>
          <a:lstStyle/>
          <a:p>
            <a:pPr algn="just">
              <a:lnSpc>
                <a:spcPts val="3732"/>
              </a:lnSpc>
              <a:spcBef>
                <a:spcPct val="0"/>
              </a:spcBef>
            </a:pPr>
            <a:r>
              <a:rPr lang="es-ES" sz="4400">
                <a:solidFill>
                  <a:srgbClr val="2D2D2D"/>
                </a:solidFill>
                <a:latin typeface="Sniglet"/>
                <a:ea typeface="Sniglet"/>
                <a:cs typeface="Sniglet"/>
                <a:sym typeface="Sniglet"/>
              </a:rPr>
              <a:t>Los </a:t>
            </a:r>
            <a:r>
              <a:rPr lang="es-ES" sz="4400" dirty="0">
                <a:solidFill>
                  <a:srgbClr val="2D2D2D"/>
                </a:solidFill>
                <a:latin typeface="Sniglet"/>
                <a:ea typeface="Sniglet"/>
                <a:cs typeface="Sniglet"/>
                <a:sym typeface="Sniglet"/>
              </a:rPr>
              <a:t>estudios paleontológicos han tenido mucha relevancia a través de la historia, ya que, dentro de sus objetivos encontramos la reconstrucción de seres vivos, el estudio de su origen, los cambios que han tenido en el tiempo (evolución), las interacciones con su entorno, su distribución y extinciones; los cuales ayudan a la comprensión general de la biodiversidad.</a:t>
            </a:r>
            <a:endParaRPr lang="en-US" sz="4400" dirty="0">
              <a:solidFill>
                <a:srgbClr val="2D2D2D"/>
              </a:solidFill>
              <a:latin typeface="Sniglet"/>
              <a:ea typeface="Sniglet"/>
              <a:cs typeface="Sniglet"/>
              <a:sym typeface="Snigle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10">
            <a:extLst>
              <a:ext uri="{FF2B5EF4-FFF2-40B4-BE49-F238E27FC236}">
                <a16:creationId xmlns:a16="http://schemas.microsoft.com/office/drawing/2014/main" id="{1B23E8D2-FECD-E306-1C8F-9C06CD20F131}"/>
              </a:ext>
            </a:extLst>
          </p:cNvPr>
          <p:cNvGrpSpPr/>
          <p:nvPr/>
        </p:nvGrpSpPr>
        <p:grpSpPr>
          <a:xfrm>
            <a:off x="-838200" y="7734904"/>
            <a:ext cx="20145594" cy="5312018"/>
            <a:chOff x="0" y="0"/>
            <a:chExt cx="26860792" cy="7082691"/>
          </a:xfrm>
        </p:grpSpPr>
        <p:sp>
          <p:nvSpPr>
            <p:cNvPr id="28" name="Freeform 11">
              <a:extLst>
                <a:ext uri="{FF2B5EF4-FFF2-40B4-BE49-F238E27FC236}">
                  <a16:creationId xmlns:a16="http://schemas.microsoft.com/office/drawing/2014/main" id="{DE234500-5D41-2051-FAA4-8788D7E469C6}"/>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29" name="Freeform 12">
              <a:extLst>
                <a:ext uri="{FF2B5EF4-FFF2-40B4-BE49-F238E27FC236}">
                  <a16:creationId xmlns:a16="http://schemas.microsoft.com/office/drawing/2014/main" id="{C01FCCA5-D00A-02DF-15AC-17BD0AA2FDCF}"/>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30" name="Freeform 13">
              <a:extLst>
                <a:ext uri="{FF2B5EF4-FFF2-40B4-BE49-F238E27FC236}">
                  <a16:creationId xmlns:a16="http://schemas.microsoft.com/office/drawing/2014/main" id="{529C35CB-22B3-A708-6B1A-47D5CEC70F6B}"/>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 name="Group 2"/>
          <p:cNvGrpSpPr/>
          <p:nvPr/>
        </p:nvGrpSpPr>
        <p:grpSpPr>
          <a:xfrm>
            <a:off x="0" y="-89018"/>
            <a:ext cx="18288000" cy="2618682"/>
            <a:chOff x="0" y="0"/>
            <a:chExt cx="24384000" cy="3491576"/>
          </a:xfrm>
        </p:grpSpPr>
        <p:sp>
          <p:nvSpPr>
            <p:cNvPr id="3" name="Freeform 3"/>
            <p:cNvSpPr/>
            <p:nvPr/>
          </p:nvSpPr>
          <p:spPr>
            <a:xfrm>
              <a:off x="1393674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6837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452560" y="0"/>
              <a:ext cx="3478879" cy="3491576"/>
            </a:xfrm>
            <a:custGeom>
              <a:avLst/>
              <a:gdLst/>
              <a:ahLst/>
              <a:cxnLst/>
              <a:rect l="l" t="t" r="r" b="b"/>
              <a:pathLst>
                <a:path w="3478879" h="3491576">
                  <a:moveTo>
                    <a:pt x="0" y="0"/>
                  </a:moveTo>
                  <a:lnTo>
                    <a:pt x="3478880" y="0"/>
                  </a:lnTo>
                  <a:lnTo>
                    <a:pt x="3478880" y="3491576"/>
                  </a:lnTo>
                  <a:lnTo>
                    <a:pt x="0" y="3491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348418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742093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0905121"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10" name="Group 10"/>
          <p:cNvGrpSpPr/>
          <p:nvPr/>
        </p:nvGrpSpPr>
        <p:grpSpPr>
          <a:xfrm>
            <a:off x="-928798" y="2552096"/>
            <a:ext cx="20145594" cy="5312018"/>
            <a:chOff x="0" y="0"/>
            <a:chExt cx="26860792" cy="7082691"/>
          </a:xfrm>
        </p:grpSpPr>
        <p:sp>
          <p:nvSpPr>
            <p:cNvPr id="11" name="Freeform 11"/>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2" name="Freeform 12"/>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3" name="Freeform 13"/>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23" name="TextBox 23"/>
          <p:cNvSpPr txBox="1"/>
          <p:nvPr/>
        </p:nvSpPr>
        <p:spPr>
          <a:xfrm>
            <a:off x="859421" y="4234742"/>
            <a:ext cx="16511757" cy="3805914"/>
          </a:xfrm>
          <a:prstGeom prst="rect">
            <a:avLst/>
          </a:prstGeom>
        </p:spPr>
        <p:txBody>
          <a:bodyPr wrap="square" lIns="0" tIns="0" rIns="0" bIns="0" rtlCol="0" anchor="t">
            <a:spAutoFit/>
          </a:bodyPr>
          <a:lstStyle/>
          <a:p>
            <a:pPr algn="just">
              <a:lnSpc>
                <a:spcPts val="3732"/>
              </a:lnSpc>
              <a:spcBef>
                <a:spcPct val="0"/>
              </a:spcBef>
            </a:pPr>
            <a:r>
              <a:rPr lang="es-ES" sz="3600" dirty="0">
                <a:solidFill>
                  <a:srgbClr val="2D2D2D"/>
                </a:solidFill>
                <a:latin typeface="Sniglet"/>
                <a:ea typeface="Sniglet"/>
                <a:cs typeface="Sniglet"/>
                <a:sym typeface="Sniglet"/>
              </a:rPr>
              <a:t>Una persona del grupo debe pensar en un objeto aleatorio, luego deberá darle a sus compañeros características del objeto, como forma, tamaño, color. </a:t>
            </a:r>
          </a:p>
          <a:p>
            <a:pPr algn="just">
              <a:lnSpc>
                <a:spcPts val="3732"/>
              </a:lnSpc>
              <a:spcBef>
                <a:spcPct val="0"/>
              </a:spcBef>
            </a:pPr>
            <a:endParaRPr lang="es-ES" sz="3600" dirty="0">
              <a:solidFill>
                <a:srgbClr val="2D2D2D"/>
              </a:solidFill>
              <a:latin typeface="Sniglet"/>
              <a:ea typeface="Sniglet"/>
              <a:cs typeface="Sniglet"/>
              <a:sym typeface="Sniglet"/>
            </a:endParaRPr>
          </a:p>
          <a:p>
            <a:pPr algn="just">
              <a:lnSpc>
                <a:spcPts val="3732"/>
              </a:lnSpc>
              <a:spcBef>
                <a:spcPct val="0"/>
              </a:spcBef>
            </a:pPr>
            <a:r>
              <a:rPr lang="es-ES" sz="3600" dirty="0">
                <a:solidFill>
                  <a:srgbClr val="2D2D2D"/>
                </a:solidFill>
                <a:latin typeface="Sniglet"/>
                <a:ea typeface="Sniglet"/>
                <a:cs typeface="Sniglet"/>
                <a:sym typeface="Sniglet"/>
              </a:rPr>
              <a:t>Si alguien del grupo adivina el objeto, otro compañero deberá pensar en otro objeto y repetir la actividad.</a:t>
            </a:r>
          </a:p>
          <a:p>
            <a:pPr algn="just">
              <a:lnSpc>
                <a:spcPts val="3732"/>
              </a:lnSpc>
              <a:spcBef>
                <a:spcPct val="0"/>
              </a:spcBef>
            </a:pPr>
            <a:endParaRPr lang="es-ES" sz="3600" dirty="0">
              <a:solidFill>
                <a:srgbClr val="2D2D2D"/>
              </a:solidFill>
              <a:latin typeface="Sniglet"/>
              <a:ea typeface="Sniglet"/>
              <a:cs typeface="Sniglet"/>
              <a:sym typeface="Sniglet"/>
            </a:endParaRPr>
          </a:p>
          <a:p>
            <a:pPr algn="just">
              <a:lnSpc>
                <a:spcPts val="3732"/>
              </a:lnSpc>
              <a:spcBef>
                <a:spcPct val="0"/>
              </a:spcBef>
            </a:pPr>
            <a:r>
              <a:rPr lang="es-ES" sz="3600" dirty="0">
                <a:solidFill>
                  <a:srgbClr val="2D2D2D"/>
                </a:solidFill>
                <a:latin typeface="Sniglet"/>
                <a:ea typeface="Sniglet"/>
                <a:cs typeface="Sniglet"/>
                <a:sym typeface="Sniglet"/>
              </a:rPr>
              <a:t>Para cada objeto deberán anotar las características entregadas en el cuaderno y los intentos de adivinar.</a:t>
            </a:r>
          </a:p>
        </p:txBody>
      </p:sp>
      <p:sp>
        <p:nvSpPr>
          <p:cNvPr id="31" name="TextBox 23">
            <a:extLst>
              <a:ext uri="{FF2B5EF4-FFF2-40B4-BE49-F238E27FC236}">
                <a16:creationId xmlns:a16="http://schemas.microsoft.com/office/drawing/2014/main" id="{9BAC9081-1197-2BF2-8410-3A816BE12FF4}"/>
              </a:ext>
            </a:extLst>
          </p:cNvPr>
          <p:cNvSpPr txBox="1"/>
          <p:nvPr/>
        </p:nvSpPr>
        <p:spPr>
          <a:xfrm>
            <a:off x="859421" y="3400416"/>
            <a:ext cx="4543312" cy="548740"/>
          </a:xfrm>
          <a:prstGeom prst="rect">
            <a:avLst/>
          </a:prstGeom>
        </p:spPr>
        <p:txBody>
          <a:bodyPr wrap="square" lIns="0" tIns="0" rIns="0" bIns="0" rtlCol="0" anchor="t">
            <a:spAutoFit/>
          </a:bodyPr>
          <a:lstStyle/>
          <a:p>
            <a:pPr algn="just">
              <a:lnSpc>
                <a:spcPts val="3732"/>
              </a:lnSpc>
              <a:spcBef>
                <a:spcPct val="0"/>
              </a:spcBef>
            </a:pPr>
            <a:r>
              <a:rPr lang="en-US" sz="5400" b="1" dirty="0">
                <a:solidFill>
                  <a:srgbClr val="2D2D2D"/>
                </a:solidFill>
                <a:latin typeface="Sniglet"/>
                <a:ea typeface="Sniglet"/>
                <a:cs typeface="Sniglet"/>
                <a:sym typeface="Sniglet"/>
              </a:rPr>
              <a:t>ACTIVIDAD 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10">
            <a:extLst>
              <a:ext uri="{FF2B5EF4-FFF2-40B4-BE49-F238E27FC236}">
                <a16:creationId xmlns:a16="http://schemas.microsoft.com/office/drawing/2014/main" id="{1B23E8D2-FECD-E306-1C8F-9C06CD20F131}"/>
              </a:ext>
            </a:extLst>
          </p:cNvPr>
          <p:cNvGrpSpPr/>
          <p:nvPr/>
        </p:nvGrpSpPr>
        <p:grpSpPr>
          <a:xfrm>
            <a:off x="-838200" y="7734904"/>
            <a:ext cx="20145594" cy="5312018"/>
            <a:chOff x="0" y="0"/>
            <a:chExt cx="26860792" cy="7082691"/>
          </a:xfrm>
        </p:grpSpPr>
        <p:sp>
          <p:nvSpPr>
            <p:cNvPr id="28" name="Freeform 11">
              <a:extLst>
                <a:ext uri="{FF2B5EF4-FFF2-40B4-BE49-F238E27FC236}">
                  <a16:creationId xmlns:a16="http://schemas.microsoft.com/office/drawing/2014/main" id="{DE234500-5D41-2051-FAA4-8788D7E469C6}"/>
                </a:ext>
              </a:extLst>
            </p:cNvPr>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29" name="Freeform 12">
              <a:extLst>
                <a:ext uri="{FF2B5EF4-FFF2-40B4-BE49-F238E27FC236}">
                  <a16:creationId xmlns:a16="http://schemas.microsoft.com/office/drawing/2014/main" id="{C01FCCA5-D00A-02DF-15AC-17BD0AA2FDCF}"/>
                </a:ext>
              </a:extLst>
            </p:cNvPr>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30" name="Freeform 13">
              <a:extLst>
                <a:ext uri="{FF2B5EF4-FFF2-40B4-BE49-F238E27FC236}">
                  <a16:creationId xmlns:a16="http://schemas.microsoft.com/office/drawing/2014/main" id="{529C35CB-22B3-A708-6B1A-47D5CEC70F6B}"/>
                </a:ext>
              </a:extLst>
            </p:cNvPr>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grpSp>
        <p:nvGrpSpPr>
          <p:cNvPr id="2" name="Group 2"/>
          <p:cNvGrpSpPr/>
          <p:nvPr/>
        </p:nvGrpSpPr>
        <p:grpSpPr>
          <a:xfrm>
            <a:off x="0" y="-89018"/>
            <a:ext cx="18288000" cy="2618682"/>
            <a:chOff x="0" y="0"/>
            <a:chExt cx="24384000" cy="3491576"/>
          </a:xfrm>
        </p:grpSpPr>
        <p:sp>
          <p:nvSpPr>
            <p:cNvPr id="3" name="Freeform 3"/>
            <p:cNvSpPr/>
            <p:nvPr/>
          </p:nvSpPr>
          <p:spPr>
            <a:xfrm>
              <a:off x="1393674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6837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452560" y="0"/>
              <a:ext cx="3478879" cy="3491576"/>
            </a:xfrm>
            <a:custGeom>
              <a:avLst/>
              <a:gdLst/>
              <a:ahLst/>
              <a:cxnLst/>
              <a:rect l="l" t="t" r="r" b="b"/>
              <a:pathLst>
                <a:path w="3478879" h="3491576">
                  <a:moveTo>
                    <a:pt x="0" y="0"/>
                  </a:moveTo>
                  <a:lnTo>
                    <a:pt x="3478880" y="0"/>
                  </a:lnTo>
                  <a:lnTo>
                    <a:pt x="3478880" y="3491576"/>
                  </a:lnTo>
                  <a:lnTo>
                    <a:pt x="0" y="3491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3484187"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7420934"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0905121" y="0"/>
              <a:ext cx="3478879" cy="3491576"/>
            </a:xfrm>
            <a:custGeom>
              <a:avLst/>
              <a:gdLst/>
              <a:ahLst/>
              <a:cxnLst/>
              <a:rect l="l" t="t" r="r" b="b"/>
              <a:pathLst>
                <a:path w="3478879" h="3491576">
                  <a:moveTo>
                    <a:pt x="0" y="0"/>
                  </a:moveTo>
                  <a:lnTo>
                    <a:pt x="3478879" y="0"/>
                  </a:lnTo>
                  <a:lnTo>
                    <a:pt x="3478879" y="3491576"/>
                  </a:lnTo>
                  <a:lnTo>
                    <a:pt x="0" y="3491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10" name="Group 10"/>
          <p:cNvGrpSpPr/>
          <p:nvPr/>
        </p:nvGrpSpPr>
        <p:grpSpPr>
          <a:xfrm>
            <a:off x="-928798" y="2552096"/>
            <a:ext cx="20145594" cy="5312018"/>
            <a:chOff x="0" y="0"/>
            <a:chExt cx="26860792" cy="7082691"/>
          </a:xfrm>
        </p:grpSpPr>
        <p:sp>
          <p:nvSpPr>
            <p:cNvPr id="11" name="Freeform 11"/>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2" name="Freeform 12"/>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13" name="Freeform 13"/>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23" name="TextBox 23"/>
          <p:cNvSpPr txBox="1"/>
          <p:nvPr/>
        </p:nvSpPr>
        <p:spPr>
          <a:xfrm>
            <a:off x="859421" y="4234742"/>
            <a:ext cx="16511757" cy="3805914"/>
          </a:xfrm>
          <a:prstGeom prst="rect">
            <a:avLst/>
          </a:prstGeom>
        </p:spPr>
        <p:txBody>
          <a:bodyPr wrap="square" lIns="0" tIns="0" rIns="0" bIns="0" rtlCol="0" anchor="t">
            <a:spAutoFit/>
          </a:bodyPr>
          <a:lstStyle/>
          <a:p>
            <a:pPr algn="just">
              <a:lnSpc>
                <a:spcPts val="3732"/>
              </a:lnSpc>
              <a:spcBef>
                <a:spcPct val="0"/>
              </a:spcBef>
            </a:pPr>
            <a:r>
              <a:rPr lang="es-ES" sz="3600" dirty="0">
                <a:solidFill>
                  <a:srgbClr val="2D2D2D"/>
                </a:solidFill>
                <a:latin typeface="Sniglet"/>
                <a:ea typeface="Sniglet"/>
                <a:cs typeface="Sniglet"/>
                <a:sym typeface="Sniglet"/>
              </a:rPr>
              <a:t>PREGUNTAS:</a:t>
            </a:r>
          </a:p>
          <a:p>
            <a:pPr algn="just">
              <a:lnSpc>
                <a:spcPts val="3732"/>
              </a:lnSpc>
              <a:spcBef>
                <a:spcPct val="0"/>
              </a:spcBef>
            </a:pPr>
            <a:r>
              <a:rPr lang="es-ES" sz="3600" dirty="0">
                <a:solidFill>
                  <a:srgbClr val="2D2D2D"/>
                </a:solidFill>
                <a:latin typeface="Sniglet"/>
                <a:ea typeface="Sniglet"/>
                <a:cs typeface="Sniglet"/>
                <a:sym typeface="Sniglet"/>
              </a:rPr>
              <a:t>¿Cuántas características necesitaron para identificar el objeto?</a:t>
            </a:r>
          </a:p>
          <a:p>
            <a:pPr algn="just">
              <a:lnSpc>
                <a:spcPts val="3732"/>
              </a:lnSpc>
              <a:spcBef>
                <a:spcPct val="0"/>
              </a:spcBef>
            </a:pPr>
            <a:endParaRPr lang="es-ES" sz="3600" dirty="0">
              <a:solidFill>
                <a:srgbClr val="2D2D2D"/>
              </a:solidFill>
              <a:latin typeface="Sniglet"/>
              <a:ea typeface="Sniglet"/>
              <a:cs typeface="Sniglet"/>
              <a:sym typeface="Sniglet"/>
            </a:endParaRPr>
          </a:p>
          <a:p>
            <a:pPr algn="just">
              <a:lnSpc>
                <a:spcPts val="3732"/>
              </a:lnSpc>
              <a:spcBef>
                <a:spcPct val="0"/>
              </a:spcBef>
            </a:pPr>
            <a:r>
              <a:rPr lang="es-ES" sz="3600" dirty="0">
                <a:solidFill>
                  <a:srgbClr val="2D2D2D"/>
                </a:solidFill>
                <a:latin typeface="Sniglet"/>
                <a:ea typeface="Sniglet"/>
                <a:cs typeface="Sniglet"/>
                <a:sym typeface="Sniglet"/>
              </a:rPr>
              <a:t>¿Cómo se relaciona el este ejercicio con la identificación de organismos y taxonomía?</a:t>
            </a:r>
          </a:p>
          <a:p>
            <a:pPr algn="just">
              <a:lnSpc>
                <a:spcPts val="3732"/>
              </a:lnSpc>
              <a:spcBef>
                <a:spcPct val="0"/>
              </a:spcBef>
            </a:pPr>
            <a:endParaRPr lang="es-ES" sz="3600" dirty="0">
              <a:solidFill>
                <a:srgbClr val="2D2D2D"/>
              </a:solidFill>
              <a:latin typeface="Sniglet"/>
              <a:ea typeface="Sniglet"/>
              <a:cs typeface="Sniglet"/>
              <a:sym typeface="Sniglet"/>
            </a:endParaRPr>
          </a:p>
          <a:p>
            <a:pPr algn="just">
              <a:lnSpc>
                <a:spcPts val="3732"/>
              </a:lnSpc>
              <a:spcBef>
                <a:spcPct val="0"/>
              </a:spcBef>
            </a:pPr>
            <a:r>
              <a:rPr lang="es-ES" sz="3600" dirty="0">
                <a:solidFill>
                  <a:srgbClr val="2D2D2D"/>
                </a:solidFill>
                <a:latin typeface="Sniglet"/>
                <a:ea typeface="Sniglet"/>
                <a:cs typeface="Sniglet"/>
                <a:sym typeface="Sniglet"/>
              </a:rPr>
              <a:t>Relacionado a los fósiles ¿Qué características pueden cobrar mayor relevancia en su estudio por parte de paleontólogos u otros especialistas?</a:t>
            </a:r>
          </a:p>
        </p:txBody>
      </p:sp>
      <p:sp>
        <p:nvSpPr>
          <p:cNvPr id="31" name="TextBox 23">
            <a:extLst>
              <a:ext uri="{FF2B5EF4-FFF2-40B4-BE49-F238E27FC236}">
                <a16:creationId xmlns:a16="http://schemas.microsoft.com/office/drawing/2014/main" id="{9BAC9081-1197-2BF2-8410-3A816BE12FF4}"/>
              </a:ext>
            </a:extLst>
          </p:cNvPr>
          <p:cNvSpPr txBox="1"/>
          <p:nvPr/>
        </p:nvSpPr>
        <p:spPr>
          <a:xfrm>
            <a:off x="859421" y="3400416"/>
            <a:ext cx="4543312" cy="548740"/>
          </a:xfrm>
          <a:prstGeom prst="rect">
            <a:avLst/>
          </a:prstGeom>
        </p:spPr>
        <p:txBody>
          <a:bodyPr wrap="square" lIns="0" tIns="0" rIns="0" bIns="0" rtlCol="0" anchor="t">
            <a:spAutoFit/>
          </a:bodyPr>
          <a:lstStyle/>
          <a:p>
            <a:pPr algn="just">
              <a:lnSpc>
                <a:spcPts val="3732"/>
              </a:lnSpc>
              <a:spcBef>
                <a:spcPct val="0"/>
              </a:spcBef>
            </a:pPr>
            <a:r>
              <a:rPr lang="en-US" sz="5400" b="1" dirty="0">
                <a:solidFill>
                  <a:srgbClr val="2D2D2D"/>
                </a:solidFill>
                <a:latin typeface="Sniglet"/>
                <a:ea typeface="Sniglet"/>
                <a:cs typeface="Sniglet"/>
                <a:sym typeface="Sniglet"/>
              </a:rPr>
              <a:t>ACTIVIDAD 1</a:t>
            </a:r>
          </a:p>
        </p:txBody>
      </p:sp>
    </p:spTree>
    <p:extLst>
      <p:ext uri="{BB962C8B-B14F-4D97-AF65-F5344CB8AC3E}">
        <p14:creationId xmlns:p14="http://schemas.microsoft.com/office/powerpoint/2010/main" val="369316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419100" y="723900"/>
            <a:ext cx="17449800" cy="1001813"/>
          </a:xfrm>
          <a:prstGeom prst="rect">
            <a:avLst/>
          </a:prstGeom>
        </p:spPr>
        <p:txBody>
          <a:bodyPr wrap="square" lIns="0" tIns="0" rIns="0" bIns="0" rtlCol="0" anchor="t">
            <a:spAutoFit/>
          </a:bodyPr>
          <a:lstStyle/>
          <a:p>
            <a:pPr algn="l">
              <a:lnSpc>
                <a:spcPts val="3732"/>
              </a:lnSpc>
              <a:spcBef>
                <a:spcPct val="0"/>
              </a:spcBef>
            </a:pPr>
            <a:r>
              <a:rPr lang="es-ES" sz="4800" dirty="0">
                <a:solidFill>
                  <a:srgbClr val="2D2D2D"/>
                </a:solidFill>
                <a:latin typeface="Sniglet"/>
                <a:ea typeface="Sniglet"/>
                <a:cs typeface="Sniglet"/>
                <a:sym typeface="Sniglet"/>
              </a:rPr>
              <a:t>¿Qué oportunidad de creación de conocimiento científico nos ofrece este tipo de investigación?</a:t>
            </a:r>
          </a:p>
        </p:txBody>
      </p:sp>
      <p:sp>
        <p:nvSpPr>
          <p:cNvPr id="11" name="TextBox 29">
            <a:extLst>
              <a:ext uri="{FF2B5EF4-FFF2-40B4-BE49-F238E27FC236}">
                <a16:creationId xmlns:a16="http://schemas.microsoft.com/office/drawing/2014/main" id="{4996A874-4BBC-3682-93D8-6F3CF597FC80}"/>
              </a:ext>
            </a:extLst>
          </p:cNvPr>
          <p:cNvSpPr txBox="1"/>
          <p:nvPr/>
        </p:nvSpPr>
        <p:spPr>
          <a:xfrm>
            <a:off x="419100" y="5067300"/>
            <a:ext cx="17449800" cy="527324"/>
          </a:xfrm>
          <a:prstGeom prst="rect">
            <a:avLst/>
          </a:prstGeom>
        </p:spPr>
        <p:txBody>
          <a:bodyPr wrap="square" lIns="0" tIns="0" rIns="0" bIns="0" rtlCol="0" anchor="t">
            <a:spAutoFit/>
          </a:bodyPr>
          <a:lstStyle/>
          <a:p>
            <a:pPr algn="l">
              <a:lnSpc>
                <a:spcPts val="3732"/>
              </a:lnSpc>
              <a:spcBef>
                <a:spcPct val="0"/>
              </a:spcBef>
            </a:pPr>
            <a:r>
              <a:rPr lang="es-ES" sz="4800" dirty="0">
                <a:solidFill>
                  <a:srgbClr val="2D2D2D"/>
                </a:solidFill>
                <a:latin typeface="Sniglet"/>
                <a:ea typeface="Sniglet"/>
                <a:cs typeface="Sniglet"/>
                <a:sym typeface="Sniglet"/>
              </a:rPr>
              <a:t>¿Por qué es relevante este conocimiento?</a:t>
            </a:r>
          </a:p>
        </p:txBody>
      </p:sp>
    </p:spTree>
    <p:extLst>
      <p:ext uri="{BB962C8B-B14F-4D97-AF65-F5344CB8AC3E}">
        <p14:creationId xmlns:p14="http://schemas.microsoft.com/office/powerpoint/2010/main" val="3338922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8"/>
            <a:chOff x="0" y="0"/>
            <a:chExt cx="26860792" cy="13871571"/>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9" name="Freeform 9"/>
          <p:cNvSpPr/>
          <p:nvPr/>
        </p:nvSpPr>
        <p:spPr>
          <a:xfrm>
            <a:off x="-228600"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4200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286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24384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0292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24384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2286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50292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a:off x="-228600"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a:off x="2438400"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Freeform 19"/>
          <p:cNvSpPr/>
          <p:nvPr/>
        </p:nvSpPr>
        <p:spPr>
          <a:xfrm>
            <a:off x="16826960" y="8199610"/>
            <a:ext cx="3296905" cy="2673490"/>
          </a:xfrm>
          <a:custGeom>
            <a:avLst/>
            <a:gdLst/>
            <a:ahLst/>
            <a:cxnLst/>
            <a:rect l="l" t="t" r="r" b="b"/>
            <a:pathLst>
              <a:path w="3296905" h="2673490">
                <a:moveTo>
                  <a:pt x="0" y="0"/>
                </a:moveTo>
                <a:lnTo>
                  <a:pt x="3296905" y="0"/>
                </a:lnTo>
                <a:lnTo>
                  <a:pt x="3296905" y="2673490"/>
                </a:lnTo>
                <a:lnTo>
                  <a:pt x="0" y="267349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1" name="TextBox 21"/>
          <p:cNvSpPr txBox="1"/>
          <p:nvPr/>
        </p:nvSpPr>
        <p:spPr>
          <a:xfrm>
            <a:off x="7946392" y="1934828"/>
            <a:ext cx="9775896" cy="5703869"/>
          </a:xfrm>
          <a:prstGeom prst="rect">
            <a:avLst/>
          </a:prstGeom>
        </p:spPr>
        <p:txBody>
          <a:bodyPr wrap="square" lIns="0" tIns="0" rIns="0" bIns="0" rtlCol="0" anchor="t">
            <a:spAutoFit/>
          </a:bodyPr>
          <a:lstStyle/>
          <a:p>
            <a:pPr algn="just">
              <a:lnSpc>
                <a:spcPts val="3732"/>
              </a:lnSpc>
              <a:spcBef>
                <a:spcPct val="0"/>
              </a:spcBef>
            </a:pPr>
            <a:r>
              <a:rPr lang="es-ES" sz="3600" dirty="0">
                <a:solidFill>
                  <a:srgbClr val="2D2D2D"/>
                </a:solidFill>
                <a:latin typeface="Sniglet"/>
                <a:ea typeface="Sniglet"/>
                <a:cs typeface="Sniglet"/>
                <a:sym typeface="Sniglet"/>
              </a:rPr>
              <a:t>Chile cuenta con un amplio repertorio de fósiles gracias a que se encuentra justo en el límite de la placa Sudamericana y la placa de Nazca, dando como resultado el levantamiento de los estratos geológicos. </a:t>
            </a:r>
          </a:p>
          <a:p>
            <a:pPr algn="just">
              <a:lnSpc>
                <a:spcPts val="3732"/>
              </a:lnSpc>
              <a:spcBef>
                <a:spcPct val="0"/>
              </a:spcBef>
            </a:pPr>
            <a:endParaRPr lang="es-ES" sz="3600" dirty="0">
              <a:solidFill>
                <a:srgbClr val="2D2D2D"/>
              </a:solidFill>
              <a:latin typeface="Sniglet"/>
              <a:ea typeface="Sniglet"/>
              <a:cs typeface="Sniglet"/>
              <a:sym typeface="Sniglet"/>
            </a:endParaRPr>
          </a:p>
          <a:p>
            <a:pPr algn="just">
              <a:lnSpc>
                <a:spcPts val="3732"/>
              </a:lnSpc>
              <a:spcBef>
                <a:spcPct val="0"/>
              </a:spcBef>
            </a:pPr>
            <a:r>
              <a:rPr lang="es-ES" sz="3600" dirty="0">
                <a:solidFill>
                  <a:srgbClr val="2D2D2D"/>
                </a:solidFill>
                <a:latin typeface="Sniglet"/>
                <a:ea typeface="Sniglet"/>
                <a:cs typeface="Sniglet"/>
                <a:sym typeface="Sniglet"/>
              </a:rPr>
              <a:t>En Chile se han encontrado una cantidad diversa de fósiles, los cuales representan la fauna relativa de los diferentes periodos geológicos y han sido foco de diferentes estudios, ya que, cualquier hallazgo paleontológico es relevante.</a:t>
            </a:r>
            <a:endParaRPr lang="en-US" sz="3600" dirty="0">
              <a:solidFill>
                <a:srgbClr val="2D2D2D"/>
              </a:solidFill>
              <a:latin typeface="Sniglet"/>
              <a:ea typeface="Sniglet"/>
              <a:cs typeface="Sniglet"/>
              <a:sym typeface="Sniglet"/>
            </a:endParaRPr>
          </a:p>
        </p:txBody>
      </p:sp>
      <p:sp>
        <p:nvSpPr>
          <p:cNvPr id="27" name="Freeform 27"/>
          <p:cNvSpPr/>
          <p:nvPr/>
        </p:nvSpPr>
        <p:spPr>
          <a:xfrm rot="9085295">
            <a:off x="7179271" y="8199610"/>
            <a:ext cx="3296905" cy="2673490"/>
          </a:xfrm>
          <a:custGeom>
            <a:avLst/>
            <a:gdLst/>
            <a:ahLst/>
            <a:cxnLst/>
            <a:rect l="l" t="t" r="r" b="b"/>
            <a:pathLst>
              <a:path w="3296905" h="2673490">
                <a:moveTo>
                  <a:pt x="0" y="0"/>
                </a:moveTo>
                <a:lnTo>
                  <a:pt x="3296904" y="0"/>
                </a:lnTo>
                <a:lnTo>
                  <a:pt x="3296904" y="2673490"/>
                </a:lnTo>
                <a:lnTo>
                  <a:pt x="0" y="267349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8" name="Freeform 28"/>
          <p:cNvSpPr/>
          <p:nvPr/>
        </p:nvSpPr>
        <p:spPr>
          <a:xfrm>
            <a:off x="5029200"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9" name="Freeform 29"/>
          <p:cNvSpPr/>
          <p:nvPr/>
        </p:nvSpPr>
        <p:spPr>
          <a:xfrm rot="-1854942">
            <a:off x="7495548" y="-1336745"/>
            <a:ext cx="3296905" cy="2673490"/>
          </a:xfrm>
          <a:custGeom>
            <a:avLst/>
            <a:gdLst/>
            <a:ahLst/>
            <a:cxnLst/>
            <a:rect l="l" t="t" r="r" b="b"/>
            <a:pathLst>
              <a:path w="3296905" h="2673490">
                <a:moveTo>
                  <a:pt x="0" y="0"/>
                </a:moveTo>
                <a:lnTo>
                  <a:pt x="3296904" y="0"/>
                </a:lnTo>
                <a:lnTo>
                  <a:pt x="3296904" y="2673490"/>
                </a:lnTo>
                <a:lnTo>
                  <a:pt x="0" y="267349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5029200"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419100" y="647700"/>
            <a:ext cx="17449800" cy="2372444"/>
          </a:xfrm>
          <a:prstGeom prst="rect">
            <a:avLst/>
          </a:prstGeom>
        </p:spPr>
        <p:txBody>
          <a:bodyPr wrap="square" lIns="0" tIns="0" rIns="0" bIns="0" rtlCol="0" anchor="t">
            <a:spAutoFit/>
          </a:bodyPr>
          <a:lstStyle/>
          <a:p>
            <a:pPr algn="just">
              <a:lnSpc>
                <a:spcPts val="3732"/>
              </a:lnSpc>
              <a:spcBef>
                <a:spcPct val="0"/>
              </a:spcBef>
            </a:pPr>
            <a:r>
              <a:rPr lang="es-ES" sz="3200" dirty="0">
                <a:solidFill>
                  <a:srgbClr val="2D2D2D"/>
                </a:solidFill>
                <a:latin typeface="Sniglet"/>
                <a:ea typeface="Sniglet"/>
                <a:cs typeface="Sniglet"/>
                <a:sym typeface="Sniglet"/>
              </a:rPr>
              <a:t>Un estudio analizó restos fósiles de una parte de la extremidad frontal del anuro, colectado de estratos sedimentarios de la formación Cura-Mallín, del cerro </a:t>
            </a:r>
            <a:r>
              <a:rPr lang="es-ES" sz="3200" dirty="0" err="1">
                <a:solidFill>
                  <a:srgbClr val="2D2D2D"/>
                </a:solidFill>
                <a:latin typeface="Sniglet"/>
                <a:ea typeface="Sniglet"/>
                <a:cs typeface="Sniglet"/>
                <a:sym typeface="Sniglet"/>
              </a:rPr>
              <a:t>Rucañanco</a:t>
            </a:r>
            <a:r>
              <a:rPr lang="es-ES" sz="3200" dirty="0">
                <a:solidFill>
                  <a:srgbClr val="2D2D2D"/>
                </a:solidFill>
                <a:latin typeface="Sniglet"/>
                <a:ea typeface="Sniglet"/>
                <a:cs typeface="Sniglet"/>
                <a:sym typeface="Sniglet"/>
              </a:rPr>
              <a:t> de la región de la Araucanía, que data del periodo Mioceno. </a:t>
            </a:r>
          </a:p>
          <a:p>
            <a:pPr algn="just">
              <a:lnSpc>
                <a:spcPts val="3732"/>
              </a:lnSpc>
              <a:spcBef>
                <a:spcPct val="0"/>
              </a:spcBef>
            </a:pPr>
            <a:r>
              <a:rPr lang="es-ES" sz="3200" dirty="0">
                <a:solidFill>
                  <a:srgbClr val="2D2D2D"/>
                </a:solidFill>
                <a:latin typeface="Sniglet"/>
                <a:ea typeface="Sniglet"/>
                <a:cs typeface="Sniglet"/>
                <a:sym typeface="Sniglet"/>
              </a:rPr>
              <a:t>A continuación, se muestran imágenes de los registros fósiles acompañados de dibujos para mejorar la representación.</a:t>
            </a:r>
          </a:p>
        </p:txBody>
      </p:sp>
      <p:pic>
        <p:nvPicPr>
          <p:cNvPr id="33" name="Imagen 32">
            <a:extLst>
              <a:ext uri="{FF2B5EF4-FFF2-40B4-BE49-F238E27FC236}">
                <a16:creationId xmlns:a16="http://schemas.microsoft.com/office/drawing/2014/main" id="{3DFD0240-98B6-5898-2087-9A84B8730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6278" y="3086100"/>
            <a:ext cx="11335444" cy="5312019"/>
          </a:xfrm>
          <a:prstGeom prst="rect">
            <a:avLst/>
          </a:prstGeom>
        </p:spPr>
      </p:pic>
      <p:sp>
        <p:nvSpPr>
          <p:cNvPr id="34" name="TextBox 29">
            <a:extLst>
              <a:ext uri="{FF2B5EF4-FFF2-40B4-BE49-F238E27FC236}">
                <a16:creationId xmlns:a16="http://schemas.microsoft.com/office/drawing/2014/main" id="{268C15B5-ADD1-A787-4AF2-84733B252011}"/>
              </a:ext>
            </a:extLst>
          </p:cNvPr>
          <p:cNvSpPr txBox="1"/>
          <p:nvPr/>
        </p:nvSpPr>
        <p:spPr>
          <a:xfrm>
            <a:off x="419100" y="8614122"/>
            <a:ext cx="17106900" cy="948978"/>
          </a:xfrm>
          <a:prstGeom prst="rect">
            <a:avLst/>
          </a:prstGeom>
        </p:spPr>
        <p:txBody>
          <a:bodyPr wrap="square" lIns="0" tIns="0" rIns="0" bIns="0" rtlCol="0" anchor="t">
            <a:spAutoFit/>
          </a:bodyPr>
          <a:lstStyle/>
          <a:p>
            <a:pPr algn="just">
              <a:lnSpc>
                <a:spcPts val="3732"/>
              </a:lnSpc>
              <a:spcBef>
                <a:spcPct val="0"/>
              </a:spcBef>
            </a:pPr>
            <a:r>
              <a:rPr lang="es-ES" sz="3200" dirty="0">
                <a:solidFill>
                  <a:srgbClr val="2D2D2D"/>
                </a:solidFill>
                <a:latin typeface="Sniglet"/>
                <a:ea typeface="Sniglet"/>
                <a:cs typeface="Sniglet"/>
                <a:sym typeface="Sniglet"/>
              </a:rPr>
              <a:t> A simple vista, se pueden identificar estructuras claves de la extremidad, como el humero y el conjunto radio-</a:t>
            </a:r>
            <a:r>
              <a:rPr lang="es-ES" sz="3200" dirty="0" err="1">
                <a:solidFill>
                  <a:srgbClr val="2D2D2D"/>
                </a:solidFill>
                <a:latin typeface="Sniglet"/>
                <a:ea typeface="Sniglet"/>
                <a:cs typeface="Sniglet"/>
                <a:sym typeface="Sniglet"/>
              </a:rPr>
              <a:t>ulna</a:t>
            </a:r>
            <a:r>
              <a:rPr lang="es-ES" sz="3200" dirty="0">
                <a:solidFill>
                  <a:srgbClr val="2D2D2D"/>
                </a:solidFill>
                <a:latin typeface="Sniglet"/>
                <a:ea typeface="Sniglet"/>
                <a:cs typeface="Sniglet"/>
                <a:sym typeface="Sniglet"/>
              </a:rPr>
              <a:t> y otras estructuras complementarias.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419100" y="495300"/>
            <a:ext cx="17449800" cy="948978"/>
          </a:xfrm>
          <a:prstGeom prst="rect">
            <a:avLst/>
          </a:prstGeom>
        </p:spPr>
        <p:txBody>
          <a:bodyPr wrap="square" lIns="0" tIns="0" rIns="0" bIns="0" rtlCol="0" anchor="t">
            <a:spAutoFit/>
          </a:bodyPr>
          <a:lstStyle/>
          <a:p>
            <a:pPr algn="just">
              <a:lnSpc>
                <a:spcPts val="3732"/>
              </a:lnSpc>
              <a:spcBef>
                <a:spcPct val="0"/>
              </a:spcBef>
            </a:pPr>
            <a:r>
              <a:rPr lang="es-ES" sz="3200" dirty="0">
                <a:solidFill>
                  <a:srgbClr val="2D2D2D"/>
                </a:solidFill>
                <a:latin typeface="Sniglet"/>
                <a:ea typeface="Sniglet"/>
                <a:cs typeface="Sniglet"/>
                <a:sym typeface="Sniglet"/>
              </a:rPr>
              <a:t>Seguido de esto, se compara el fragmento de fósil con otros humeros de diferentes especies para clarificar el ordenamiento taxonómico de la especie en estudio.</a:t>
            </a:r>
          </a:p>
        </p:txBody>
      </p:sp>
      <p:pic>
        <p:nvPicPr>
          <p:cNvPr id="9" name="Imagen 8">
            <a:extLst>
              <a:ext uri="{FF2B5EF4-FFF2-40B4-BE49-F238E27FC236}">
                <a16:creationId xmlns:a16="http://schemas.microsoft.com/office/drawing/2014/main" id="{D3A435F0-76EB-FEE7-2377-EB5D69615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284" y="1445734"/>
            <a:ext cx="7487431" cy="3392966"/>
          </a:xfrm>
          <a:prstGeom prst="rect">
            <a:avLst/>
          </a:prstGeom>
        </p:spPr>
      </p:pic>
      <p:pic>
        <p:nvPicPr>
          <p:cNvPr id="10" name="Imagen 9">
            <a:extLst>
              <a:ext uri="{FF2B5EF4-FFF2-40B4-BE49-F238E27FC236}">
                <a16:creationId xmlns:a16="http://schemas.microsoft.com/office/drawing/2014/main" id="{6E265EDF-8129-4616-070A-4AA4A4F98466}"/>
              </a:ext>
            </a:extLst>
          </p:cNvPr>
          <p:cNvPicPr>
            <a:picLocks noChangeAspect="1"/>
          </p:cNvPicPr>
          <p:nvPr/>
        </p:nvPicPr>
        <p:blipFill rotWithShape="1">
          <a:blip r:embed="rId6">
            <a:extLst>
              <a:ext uri="{28A0092B-C50C-407E-A947-70E740481C1C}">
                <a14:useLocalDpi xmlns:a14="http://schemas.microsoft.com/office/drawing/2010/main" val="0"/>
              </a:ext>
            </a:extLst>
          </a:blip>
          <a:srcRect r="15842"/>
          <a:stretch/>
        </p:blipFill>
        <p:spPr bwMode="auto">
          <a:xfrm>
            <a:off x="3730949" y="4838700"/>
            <a:ext cx="10826101" cy="3499173"/>
          </a:xfrm>
          <a:prstGeom prst="rect">
            <a:avLst/>
          </a:prstGeom>
          <a:ln>
            <a:noFill/>
          </a:ln>
          <a:extLst>
            <a:ext uri="{53640926-AAD7-44D8-BBD7-CCE9431645EC}">
              <a14:shadowObscured xmlns:a14="http://schemas.microsoft.com/office/drawing/2010/main"/>
            </a:ext>
          </a:extLst>
        </p:spPr>
      </p:pic>
      <p:sp>
        <p:nvSpPr>
          <p:cNvPr id="11" name="TextBox 29">
            <a:extLst>
              <a:ext uri="{FF2B5EF4-FFF2-40B4-BE49-F238E27FC236}">
                <a16:creationId xmlns:a16="http://schemas.microsoft.com/office/drawing/2014/main" id="{D5B39A4D-0E97-131A-8BD6-3A4C0B76100F}"/>
              </a:ext>
            </a:extLst>
          </p:cNvPr>
          <p:cNvSpPr txBox="1"/>
          <p:nvPr/>
        </p:nvSpPr>
        <p:spPr>
          <a:xfrm>
            <a:off x="228600" y="8343900"/>
            <a:ext cx="17449800" cy="1897955"/>
          </a:xfrm>
          <a:prstGeom prst="rect">
            <a:avLst/>
          </a:prstGeom>
        </p:spPr>
        <p:txBody>
          <a:bodyPr wrap="square" lIns="0" tIns="0" rIns="0" bIns="0" rtlCol="0" anchor="t">
            <a:spAutoFit/>
          </a:bodyPr>
          <a:lstStyle/>
          <a:p>
            <a:pPr algn="just">
              <a:lnSpc>
                <a:spcPts val="3732"/>
              </a:lnSpc>
              <a:spcBef>
                <a:spcPct val="0"/>
              </a:spcBef>
            </a:pPr>
            <a:r>
              <a:rPr lang="es-ES" sz="3200" dirty="0">
                <a:solidFill>
                  <a:srgbClr val="2D2D2D"/>
                </a:solidFill>
                <a:latin typeface="Sniglet"/>
                <a:ea typeface="Sniglet"/>
                <a:cs typeface="Sniglet"/>
                <a:sym typeface="Sniglet"/>
              </a:rPr>
              <a:t>Ahora que tienes esta información acerca de las estructuras de la extremidad frontal del anuro fosilizado y otros anuros de diferentes géneros taxonómicos, compara cada una de las imágenes con el fósil de estudio para poder determinar a grandes rasgos a que género podría pertenecer el sujeto de estudio.</a:t>
            </a:r>
          </a:p>
        </p:txBody>
      </p:sp>
    </p:spTree>
    <p:extLst>
      <p:ext uri="{BB962C8B-B14F-4D97-AF65-F5344CB8AC3E}">
        <p14:creationId xmlns:p14="http://schemas.microsoft.com/office/powerpoint/2010/main" val="308259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419100" y="723900"/>
            <a:ext cx="17449800" cy="527324"/>
          </a:xfrm>
          <a:prstGeom prst="rect">
            <a:avLst/>
          </a:prstGeom>
        </p:spPr>
        <p:txBody>
          <a:bodyPr wrap="square" lIns="0" tIns="0" rIns="0" bIns="0" rtlCol="0" anchor="t">
            <a:spAutoFit/>
          </a:bodyPr>
          <a:lstStyle/>
          <a:p>
            <a:pPr algn="l">
              <a:lnSpc>
                <a:spcPts val="3732"/>
              </a:lnSpc>
              <a:spcBef>
                <a:spcPct val="0"/>
              </a:spcBef>
            </a:pPr>
            <a:r>
              <a:rPr lang="es-ES" sz="4800" dirty="0">
                <a:solidFill>
                  <a:srgbClr val="2D2D2D"/>
                </a:solidFill>
                <a:latin typeface="Sniglet"/>
                <a:ea typeface="Sniglet"/>
                <a:cs typeface="Sniglet"/>
                <a:sym typeface="Sniglet"/>
              </a:rPr>
              <a:t>Ideas preliminares</a:t>
            </a:r>
          </a:p>
        </p:txBody>
      </p:sp>
      <p:sp>
        <p:nvSpPr>
          <p:cNvPr id="11" name="TextBox 29">
            <a:extLst>
              <a:ext uri="{FF2B5EF4-FFF2-40B4-BE49-F238E27FC236}">
                <a16:creationId xmlns:a16="http://schemas.microsoft.com/office/drawing/2014/main" id="{4996A874-4BBC-3682-93D8-6F3CF597FC80}"/>
              </a:ext>
            </a:extLst>
          </p:cNvPr>
          <p:cNvSpPr txBox="1"/>
          <p:nvPr/>
        </p:nvSpPr>
        <p:spPr>
          <a:xfrm>
            <a:off x="419100" y="5067300"/>
            <a:ext cx="17449800" cy="1001813"/>
          </a:xfrm>
          <a:prstGeom prst="rect">
            <a:avLst/>
          </a:prstGeom>
        </p:spPr>
        <p:txBody>
          <a:bodyPr wrap="square" lIns="0" tIns="0" rIns="0" bIns="0" rtlCol="0" anchor="t">
            <a:spAutoFit/>
          </a:bodyPr>
          <a:lstStyle/>
          <a:p>
            <a:pPr algn="l">
              <a:lnSpc>
                <a:spcPts val="3732"/>
              </a:lnSpc>
              <a:spcBef>
                <a:spcPct val="0"/>
              </a:spcBef>
            </a:pPr>
            <a:r>
              <a:rPr lang="es-ES" sz="4800" dirty="0">
                <a:solidFill>
                  <a:srgbClr val="2D2D2D"/>
                </a:solidFill>
                <a:latin typeface="Sniglet"/>
                <a:ea typeface="Sniglet"/>
                <a:cs typeface="Sniglet"/>
                <a:sym typeface="Sniglet"/>
              </a:rPr>
              <a:t>Argumentos de por qué debería ser clasificado según tu criterio considerando las observaciones hechas.</a:t>
            </a:r>
          </a:p>
        </p:txBody>
      </p:sp>
    </p:spTree>
    <p:extLst>
      <p:ext uri="{BB962C8B-B14F-4D97-AF65-F5344CB8AC3E}">
        <p14:creationId xmlns:p14="http://schemas.microsoft.com/office/powerpoint/2010/main" val="320870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8"/>
            <a:chOff x="0" y="0"/>
            <a:chExt cx="26860792" cy="13871571"/>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9" name="Freeform 9"/>
          <p:cNvSpPr/>
          <p:nvPr/>
        </p:nvSpPr>
        <p:spPr>
          <a:xfrm>
            <a:off x="13069681"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6788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5678841"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3065701"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3065701"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5678841"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3040376"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5678841"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258478" y="2387951"/>
            <a:ext cx="11878426" cy="4308937"/>
          </a:xfrm>
          <a:prstGeom prst="rect">
            <a:avLst/>
          </a:prstGeom>
        </p:spPr>
        <p:txBody>
          <a:bodyPr wrap="square" lIns="0" tIns="0" rIns="0" bIns="0" rtlCol="0" anchor="t">
            <a:spAutoFit/>
          </a:bodyPr>
          <a:lstStyle/>
          <a:p>
            <a:pPr algn="just">
              <a:lnSpc>
                <a:spcPts val="3732"/>
              </a:lnSpc>
              <a:spcBef>
                <a:spcPct val="0"/>
              </a:spcBef>
            </a:pPr>
            <a:r>
              <a:rPr lang="es-ES" sz="4400" dirty="0">
                <a:solidFill>
                  <a:srgbClr val="2D2D2D"/>
                </a:solidFill>
                <a:latin typeface="Sniglet"/>
                <a:ea typeface="Sniglet"/>
                <a:cs typeface="Sniglet"/>
                <a:sym typeface="Sniglet"/>
              </a:rPr>
              <a:t>Cuando hablamos de </a:t>
            </a:r>
            <a:r>
              <a:rPr lang="es-ES" sz="4400" b="1" dirty="0">
                <a:solidFill>
                  <a:srgbClr val="2D2D2D"/>
                </a:solidFill>
                <a:latin typeface="Sniglet"/>
                <a:ea typeface="Sniglet"/>
                <a:cs typeface="Sniglet"/>
                <a:sym typeface="Sniglet"/>
              </a:rPr>
              <a:t>paleontología</a:t>
            </a:r>
            <a:r>
              <a:rPr lang="es-ES" sz="4400" dirty="0">
                <a:solidFill>
                  <a:srgbClr val="2D2D2D"/>
                </a:solidFill>
                <a:latin typeface="Sniglet"/>
                <a:ea typeface="Sniglet"/>
                <a:cs typeface="Sniglet"/>
                <a:sym typeface="Sniglet"/>
              </a:rPr>
              <a:t>, hablamos de los estudios de restos fósiles e interpretación acerca de su vida pasada en la tierra. </a:t>
            </a:r>
          </a:p>
          <a:p>
            <a:pPr algn="just">
              <a:lnSpc>
                <a:spcPts val="3732"/>
              </a:lnSpc>
              <a:spcBef>
                <a:spcPct val="0"/>
              </a:spcBef>
            </a:pPr>
            <a:endParaRPr lang="es-ES" sz="4400" dirty="0">
              <a:solidFill>
                <a:srgbClr val="2D2D2D"/>
              </a:solidFill>
              <a:latin typeface="Sniglet"/>
              <a:ea typeface="Sniglet"/>
              <a:cs typeface="Sniglet"/>
              <a:sym typeface="Sniglet"/>
            </a:endParaRPr>
          </a:p>
          <a:p>
            <a:pPr algn="just">
              <a:lnSpc>
                <a:spcPts val="3732"/>
              </a:lnSpc>
              <a:spcBef>
                <a:spcPct val="0"/>
              </a:spcBef>
            </a:pPr>
            <a:r>
              <a:rPr lang="es-ES" sz="4400" dirty="0">
                <a:solidFill>
                  <a:srgbClr val="2D2D2D"/>
                </a:solidFill>
                <a:latin typeface="Sniglet"/>
                <a:ea typeface="Sniglet"/>
                <a:cs typeface="Sniglet"/>
                <a:sym typeface="Sniglet"/>
              </a:rPr>
              <a:t>¿Qué utilidad tiene la paleontología para entender el mundo natural?</a:t>
            </a:r>
          </a:p>
          <a:p>
            <a:pPr algn="just">
              <a:lnSpc>
                <a:spcPts val="3732"/>
              </a:lnSpc>
              <a:spcBef>
                <a:spcPct val="0"/>
              </a:spcBef>
            </a:pPr>
            <a:endParaRPr lang="es-ES" sz="4400" dirty="0">
              <a:solidFill>
                <a:srgbClr val="2D2D2D"/>
              </a:solidFill>
              <a:latin typeface="Sniglet"/>
              <a:ea typeface="Sniglet"/>
              <a:cs typeface="Sniglet"/>
              <a:sym typeface="Sniglet"/>
            </a:endParaRPr>
          </a:p>
          <a:p>
            <a:pPr algn="just">
              <a:lnSpc>
                <a:spcPts val="3732"/>
              </a:lnSpc>
              <a:spcBef>
                <a:spcPct val="0"/>
              </a:spcBef>
            </a:pPr>
            <a:r>
              <a:rPr lang="es-ES" sz="4400" dirty="0">
                <a:solidFill>
                  <a:srgbClr val="2D2D2D"/>
                </a:solidFill>
                <a:latin typeface="Sniglet"/>
                <a:ea typeface="Sniglet"/>
                <a:cs typeface="Sniglet"/>
                <a:sym typeface="Sniglet"/>
              </a:rPr>
              <a:t>¿Qué aspectos relevantes nos puede entregar el estudio paleontológico del entorno natural?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519</Words>
  <Application>Microsoft Office PowerPoint</Application>
  <PresentationFormat>Personalizado</PresentationFormat>
  <Paragraphs>37</Paragraphs>
  <Slides>10</Slides>
  <Notes>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Segoe UI Black</vt:lpstr>
      <vt:lpstr>Sniglet</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Diseño8</dc:title>
  <dc:creator>Colegio Sao Paulo</dc:creator>
  <cp:lastModifiedBy>pablo espinosa perez</cp:lastModifiedBy>
  <cp:revision>4</cp:revision>
  <dcterms:created xsi:type="dcterms:W3CDTF">2006-08-16T00:00:00Z</dcterms:created>
  <dcterms:modified xsi:type="dcterms:W3CDTF">2025-03-16T00:50:55Z</dcterms:modified>
  <dc:identifier>DAGVza1kaVc</dc:identifier>
</cp:coreProperties>
</file>