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93" r:id="rId4"/>
    <p:sldId id="292" r:id="rId5"/>
    <p:sldId id="294" r:id="rId6"/>
    <p:sldId id="295" r:id="rId7"/>
    <p:sldId id="296" r:id="rId8"/>
    <p:sldId id="305" r:id="rId9"/>
    <p:sldId id="297" r:id="rId10"/>
    <p:sldId id="298" r:id="rId11"/>
    <p:sldId id="299" r:id="rId12"/>
    <p:sldId id="300" r:id="rId13"/>
    <p:sldId id="301" r:id="rId14"/>
    <p:sldId id="302" r:id="rId15"/>
    <p:sldId id="303" r:id="rId16"/>
    <p:sldId id="304" r:id="rId17"/>
    <p:sldId id="306" r:id="rId18"/>
    <p:sldId id="308" r:id="rId19"/>
    <p:sldId id="309" r:id="rId20"/>
    <p:sldId id="310" r:id="rId21"/>
    <p:sldId id="311" r:id="rId22"/>
    <p:sldId id="312" r:id="rId23"/>
  </p:sldIdLst>
  <p:sldSz cx="18288000" cy="10287000"/>
  <p:notesSz cx="6858000" cy="9144000"/>
  <p:embeddedFontLst>
    <p:embeddedFont>
      <p:font typeface="Poppins" panose="00000500000000000000" pitchFamily="2" charset="0"/>
      <p:regular r:id="rId24"/>
      <p:bold r:id="rId25"/>
      <p:italic r:id="rId26"/>
      <p:boldItalic r:id="rId27"/>
    </p:embeddedFont>
    <p:embeddedFont>
      <p:font typeface="Poppins Medium" panose="00000600000000000000" pitchFamily="2" charset="0"/>
      <p:regular r:id="rId28"/>
      <p:italic r:id="rId29"/>
    </p:embeddedFont>
    <p:embeddedFont>
      <p:font typeface="Poppins Semi-Bold" panose="020B0604020202020204" charset="0"/>
      <p:regular r:id="rId30"/>
    </p:embeddedFont>
    <p:embeddedFont>
      <p:font typeface="Wedges"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77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3067667" y="6323027"/>
            <a:ext cx="12533531" cy="6882048"/>
          </a:xfrm>
          <a:custGeom>
            <a:avLst/>
            <a:gdLst/>
            <a:ahLst/>
            <a:cxnLst/>
            <a:rect l="l" t="t" r="r" b="b"/>
            <a:pathLst>
              <a:path w="12533531" h="6882048">
                <a:moveTo>
                  <a:pt x="0" y="0"/>
                </a:moveTo>
                <a:lnTo>
                  <a:pt x="12533531" y="0"/>
                </a:lnTo>
                <a:lnTo>
                  <a:pt x="12533531" y="6882048"/>
                </a:lnTo>
                <a:lnTo>
                  <a:pt x="0" y="68820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dirty="0"/>
          </a:p>
        </p:txBody>
      </p:sp>
      <p:grpSp>
        <p:nvGrpSpPr>
          <p:cNvPr id="3" name="Group 3"/>
          <p:cNvGrpSpPr/>
          <p:nvPr/>
        </p:nvGrpSpPr>
        <p:grpSpPr>
          <a:xfrm>
            <a:off x="3933761" y="2552701"/>
            <a:ext cx="10420478" cy="4825886"/>
            <a:chOff x="0" y="0"/>
            <a:chExt cx="2236606" cy="959458"/>
          </a:xfrm>
        </p:grpSpPr>
        <p:sp>
          <p:nvSpPr>
            <p:cNvPr id="4" name="Freeform 4"/>
            <p:cNvSpPr/>
            <p:nvPr/>
          </p:nvSpPr>
          <p:spPr>
            <a:xfrm>
              <a:off x="0" y="0"/>
              <a:ext cx="2236606" cy="959458"/>
            </a:xfrm>
            <a:custGeom>
              <a:avLst/>
              <a:gdLst/>
              <a:ahLst/>
              <a:cxnLst/>
              <a:rect l="l" t="t" r="r" b="b"/>
              <a:pathLst>
                <a:path w="2236606" h="959458">
                  <a:moveTo>
                    <a:pt x="1118303" y="0"/>
                  </a:moveTo>
                  <a:cubicBezTo>
                    <a:pt x="500681" y="0"/>
                    <a:pt x="0" y="214782"/>
                    <a:pt x="0" y="479729"/>
                  </a:cubicBezTo>
                  <a:cubicBezTo>
                    <a:pt x="0" y="744676"/>
                    <a:pt x="500681" y="959458"/>
                    <a:pt x="1118303" y="959458"/>
                  </a:cubicBezTo>
                  <a:cubicBezTo>
                    <a:pt x="1735925" y="959458"/>
                    <a:pt x="2236606" y="744676"/>
                    <a:pt x="2236606" y="479729"/>
                  </a:cubicBezTo>
                  <a:cubicBezTo>
                    <a:pt x="2236606" y="214782"/>
                    <a:pt x="1735925" y="0"/>
                    <a:pt x="1118303" y="0"/>
                  </a:cubicBezTo>
                  <a:close/>
                </a:path>
              </a:pathLst>
            </a:custGeom>
            <a:solidFill>
              <a:srgbClr val="B9CF4F"/>
            </a:solidFill>
            <a:ln w="161925" cap="sq">
              <a:solidFill>
                <a:srgbClr val="13655A"/>
              </a:solidFill>
              <a:prstDash val="solid"/>
              <a:miter/>
            </a:ln>
          </p:spPr>
        </p:sp>
        <p:sp>
          <p:nvSpPr>
            <p:cNvPr id="5" name="TextBox 5"/>
            <p:cNvSpPr txBox="1"/>
            <p:nvPr/>
          </p:nvSpPr>
          <p:spPr>
            <a:xfrm>
              <a:off x="209682" y="32799"/>
              <a:ext cx="1817242" cy="83671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710194">
            <a:off x="362636" y="5903031"/>
            <a:ext cx="1952859" cy="3433927"/>
          </a:xfrm>
          <a:custGeom>
            <a:avLst/>
            <a:gdLst/>
            <a:ahLst/>
            <a:cxnLst/>
            <a:rect l="l" t="t" r="r" b="b"/>
            <a:pathLst>
              <a:path w="1952859" h="3433927">
                <a:moveTo>
                  <a:pt x="0" y="0"/>
                </a:moveTo>
                <a:lnTo>
                  <a:pt x="1952859" y="0"/>
                </a:lnTo>
                <a:lnTo>
                  <a:pt x="1952859" y="3433927"/>
                </a:lnTo>
                <a:lnTo>
                  <a:pt x="0" y="34339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5026486" y="3124867"/>
            <a:ext cx="8292126" cy="2954655"/>
          </a:xfrm>
          <a:prstGeom prst="rect">
            <a:avLst/>
          </a:prstGeom>
        </p:spPr>
        <p:txBody>
          <a:bodyPr lIns="0" tIns="0" rIns="0" bIns="0" rtlCol="0" anchor="t">
            <a:spAutoFit/>
          </a:bodyPr>
          <a:lstStyle/>
          <a:p>
            <a:pPr algn="ctr">
              <a:spcBef>
                <a:spcPct val="0"/>
              </a:spcBef>
            </a:pPr>
            <a:r>
              <a:rPr lang="es-CL" sz="9600" spc="961" dirty="0">
                <a:solidFill>
                  <a:srgbClr val="136447"/>
                </a:solidFill>
                <a:latin typeface="Wedges"/>
              </a:rPr>
              <a:t>Ciencias Naturales</a:t>
            </a:r>
          </a:p>
        </p:txBody>
      </p:sp>
      <p:sp>
        <p:nvSpPr>
          <p:cNvPr id="8" name="Freeform 8"/>
          <p:cNvSpPr/>
          <p:nvPr/>
        </p:nvSpPr>
        <p:spPr>
          <a:xfrm flipV="1">
            <a:off x="3067667" y="-3199044"/>
            <a:ext cx="12533531" cy="6882048"/>
          </a:xfrm>
          <a:custGeom>
            <a:avLst/>
            <a:gdLst/>
            <a:ahLst/>
            <a:cxnLst/>
            <a:rect l="l" t="t" r="r" b="b"/>
            <a:pathLst>
              <a:path w="12533531" h="6882048">
                <a:moveTo>
                  <a:pt x="0" y="6882049"/>
                </a:moveTo>
                <a:lnTo>
                  <a:pt x="12533531" y="6882049"/>
                </a:lnTo>
                <a:lnTo>
                  <a:pt x="12533531" y="0"/>
                </a:lnTo>
                <a:lnTo>
                  <a:pt x="0" y="0"/>
                </a:lnTo>
                <a:lnTo>
                  <a:pt x="0" y="688204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dirty="0"/>
          </a:p>
        </p:txBody>
      </p:sp>
      <p:sp>
        <p:nvSpPr>
          <p:cNvPr id="9" name="Freeform 9"/>
          <p:cNvSpPr/>
          <p:nvPr/>
        </p:nvSpPr>
        <p:spPr>
          <a:xfrm rot="1546225">
            <a:off x="15884856" y="892288"/>
            <a:ext cx="1967199" cy="2997117"/>
          </a:xfrm>
          <a:custGeom>
            <a:avLst/>
            <a:gdLst/>
            <a:ahLst/>
            <a:cxnLst/>
            <a:rect l="l" t="t" r="r" b="b"/>
            <a:pathLst>
              <a:path w="1967199" h="2997117">
                <a:moveTo>
                  <a:pt x="0" y="0"/>
                </a:moveTo>
                <a:lnTo>
                  <a:pt x="1967199" y="0"/>
                </a:lnTo>
                <a:lnTo>
                  <a:pt x="1967199" y="2997117"/>
                </a:lnTo>
                <a:lnTo>
                  <a:pt x="0" y="29971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5468600" y="5280523"/>
            <a:ext cx="800642" cy="917462"/>
          </a:xfrm>
          <a:custGeom>
            <a:avLst/>
            <a:gdLst/>
            <a:ahLst/>
            <a:cxnLst/>
            <a:rect l="l" t="t" r="r" b="b"/>
            <a:pathLst>
              <a:path w="800642" h="917462">
                <a:moveTo>
                  <a:pt x="0" y="0"/>
                </a:moveTo>
                <a:lnTo>
                  <a:pt x="800642" y="0"/>
                </a:lnTo>
                <a:lnTo>
                  <a:pt x="800642" y="917462"/>
                </a:lnTo>
                <a:lnTo>
                  <a:pt x="0" y="9174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1891871" y="3727810"/>
            <a:ext cx="768281" cy="880380"/>
          </a:xfrm>
          <a:custGeom>
            <a:avLst/>
            <a:gdLst/>
            <a:ahLst/>
            <a:cxnLst/>
            <a:rect l="l" t="t" r="r" b="b"/>
            <a:pathLst>
              <a:path w="768281" h="880380">
                <a:moveTo>
                  <a:pt x="0" y="0"/>
                </a:moveTo>
                <a:lnTo>
                  <a:pt x="768282" y="0"/>
                </a:lnTo>
                <a:lnTo>
                  <a:pt x="768282" y="880380"/>
                </a:lnTo>
                <a:lnTo>
                  <a:pt x="0" y="8803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2713098" y="5864409"/>
            <a:ext cx="753212" cy="863112"/>
          </a:xfrm>
          <a:custGeom>
            <a:avLst/>
            <a:gdLst/>
            <a:ahLst/>
            <a:cxnLst/>
            <a:rect l="l" t="t" r="r" b="b"/>
            <a:pathLst>
              <a:path w="753212" h="863112">
                <a:moveTo>
                  <a:pt x="0" y="0"/>
                </a:moveTo>
                <a:lnTo>
                  <a:pt x="753212" y="0"/>
                </a:lnTo>
                <a:lnTo>
                  <a:pt x="753212" y="863112"/>
                </a:lnTo>
                <a:lnTo>
                  <a:pt x="0" y="8631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16579147" y="7369795"/>
            <a:ext cx="753212" cy="863112"/>
          </a:xfrm>
          <a:custGeom>
            <a:avLst/>
            <a:gdLst/>
            <a:ahLst/>
            <a:cxnLst/>
            <a:rect l="l" t="t" r="r" b="b"/>
            <a:pathLst>
              <a:path w="753212" h="863112">
                <a:moveTo>
                  <a:pt x="0" y="0"/>
                </a:moveTo>
                <a:lnTo>
                  <a:pt x="753212" y="0"/>
                </a:lnTo>
                <a:lnTo>
                  <a:pt x="753212" y="863112"/>
                </a:lnTo>
                <a:lnTo>
                  <a:pt x="0" y="8631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TextBox 19"/>
          <p:cNvSpPr txBox="1"/>
          <p:nvPr/>
        </p:nvSpPr>
        <p:spPr>
          <a:xfrm>
            <a:off x="5399096" y="6117015"/>
            <a:ext cx="7125977" cy="600164"/>
          </a:xfrm>
          <a:prstGeom prst="rect">
            <a:avLst/>
          </a:prstGeom>
        </p:spPr>
        <p:txBody>
          <a:bodyPr lIns="0" tIns="0" rIns="0" bIns="0" rtlCol="0" anchor="t">
            <a:spAutoFit/>
          </a:bodyPr>
          <a:lstStyle/>
          <a:p>
            <a:pPr algn="ctr">
              <a:lnSpc>
                <a:spcPts val="3985"/>
              </a:lnSpc>
              <a:spcBef>
                <a:spcPct val="0"/>
              </a:spcBef>
            </a:pPr>
            <a:r>
              <a:rPr lang="es-ES" sz="6000" dirty="0">
                <a:solidFill>
                  <a:srgbClr val="136447"/>
                </a:solidFill>
                <a:latin typeface="Poppins Semi-Bold"/>
              </a:rPr>
              <a:t>8° Básico</a:t>
            </a:r>
            <a:endParaRPr lang="es-CL" sz="6000" dirty="0">
              <a:solidFill>
                <a:srgbClr val="136447"/>
              </a:solidFill>
              <a:latin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pic>
        <p:nvPicPr>
          <p:cNvPr id="4" name="Imagen 3">
            <a:extLst>
              <a:ext uri="{FF2B5EF4-FFF2-40B4-BE49-F238E27FC236}">
                <a16:creationId xmlns:a16="http://schemas.microsoft.com/office/drawing/2014/main" id="{6B47B0B6-4F45-1E37-5D50-EE4C9F61F390}"/>
              </a:ext>
            </a:extLst>
          </p:cNvPr>
          <p:cNvPicPr>
            <a:picLocks noChangeAspect="1"/>
          </p:cNvPicPr>
          <p:nvPr/>
        </p:nvPicPr>
        <p:blipFill>
          <a:blip r:embed="rId4"/>
          <a:stretch>
            <a:fillRect/>
          </a:stretch>
        </p:blipFill>
        <p:spPr>
          <a:xfrm>
            <a:off x="2743200" y="271508"/>
            <a:ext cx="13411200" cy="9743983"/>
          </a:xfrm>
          <a:prstGeom prst="rect">
            <a:avLst/>
          </a:prstGeom>
        </p:spPr>
      </p:pic>
      <p:sp>
        <p:nvSpPr>
          <p:cNvPr id="8" name="Rectángulo 7">
            <a:extLst>
              <a:ext uri="{FF2B5EF4-FFF2-40B4-BE49-F238E27FC236}">
                <a16:creationId xmlns:a16="http://schemas.microsoft.com/office/drawing/2014/main" id="{49B403CF-A013-0D69-06FC-CD42FFABBEE3}"/>
              </a:ext>
            </a:extLst>
          </p:cNvPr>
          <p:cNvSpPr/>
          <p:nvPr/>
        </p:nvSpPr>
        <p:spPr>
          <a:xfrm>
            <a:off x="9372600" y="419101"/>
            <a:ext cx="586740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594B5FE0-732A-A01D-FBAF-1B16CFFD16FF}"/>
              </a:ext>
            </a:extLst>
          </p:cNvPr>
          <p:cNvSpPr/>
          <p:nvPr/>
        </p:nvSpPr>
        <p:spPr>
          <a:xfrm>
            <a:off x="3048000" y="4610100"/>
            <a:ext cx="2209800" cy="1330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5138EE3C-9730-D4DE-CB3E-D8212D04499E}"/>
              </a:ext>
            </a:extLst>
          </p:cNvPr>
          <p:cNvSpPr/>
          <p:nvPr/>
        </p:nvSpPr>
        <p:spPr>
          <a:xfrm>
            <a:off x="11658600" y="2348715"/>
            <a:ext cx="373380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298489B6-7615-5ABF-53A9-69C21DE8314B}"/>
              </a:ext>
            </a:extLst>
          </p:cNvPr>
          <p:cNvSpPr/>
          <p:nvPr/>
        </p:nvSpPr>
        <p:spPr>
          <a:xfrm>
            <a:off x="12420600" y="4610100"/>
            <a:ext cx="3505200" cy="17279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37413905-6DA6-C1FE-00E3-A8FD7AA9AA80}"/>
              </a:ext>
            </a:extLst>
          </p:cNvPr>
          <p:cNvSpPr/>
          <p:nvPr/>
        </p:nvSpPr>
        <p:spPr>
          <a:xfrm>
            <a:off x="3025239" y="7154830"/>
            <a:ext cx="3505200" cy="19510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887143FD-70E3-9F82-A1D8-F07426DF3D7B}"/>
              </a:ext>
            </a:extLst>
          </p:cNvPr>
          <p:cNvSpPr/>
          <p:nvPr/>
        </p:nvSpPr>
        <p:spPr>
          <a:xfrm>
            <a:off x="10020299" y="8633248"/>
            <a:ext cx="5242461" cy="10822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27931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pic>
        <p:nvPicPr>
          <p:cNvPr id="4" name="Imagen 3">
            <a:extLst>
              <a:ext uri="{FF2B5EF4-FFF2-40B4-BE49-F238E27FC236}">
                <a16:creationId xmlns:a16="http://schemas.microsoft.com/office/drawing/2014/main" id="{6B47B0B6-4F45-1E37-5D50-EE4C9F61F390}"/>
              </a:ext>
            </a:extLst>
          </p:cNvPr>
          <p:cNvPicPr>
            <a:picLocks noChangeAspect="1"/>
          </p:cNvPicPr>
          <p:nvPr/>
        </p:nvPicPr>
        <p:blipFill>
          <a:blip r:embed="rId4"/>
          <a:stretch>
            <a:fillRect/>
          </a:stretch>
        </p:blipFill>
        <p:spPr>
          <a:xfrm>
            <a:off x="2743200" y="271508"/>
            <a:ext cx="13411200" cy="9743983"/>
          </a:xfrm>
          <a:prstGeom prst="rect">
            <a:avLst/>
          </a:prstGeom>
        </p:spPr>
      </p:pic>
      <p:sp>
        <p:nvSpPr>
          <p:cNvPr id="8" name="Rectángulo 7">
            <a:extLst>
              <a:ext uri="{FF2B5EF4-FFF2-40B4-BE49-F238E27FC236}">
                <a16:creationId xmlns:a16="http://schemas.microsoft.com/office/drawing/2014/main" id="{49B403CF-A013-0D69-06FC-CD42FFABBEE3}"/>
              </a:ext>
            </a:extLst>
          </p:cNvPr>
          <p:cNvSpPr/>
          <p:nvPr/>
        </p:nvSpPr>
        <p:spPr>
          <a:xfrm>
            <a:off x="9372600" y="419101"/>
            <a:ext cx="586740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5138EE3C-9730-D4DE-CB3E-D8212D04499E}"/>
              </a:ext>
            </a:extLst>
          </p:cNvPr>
          <p:cNvSpPr/>
          <p:nvPr/>
        </p:nvSpPr>
        <p:spPr>
          <a:xfrm>
            <a:off x="11658600" y="2348715"/>
            <a:ext cx="373380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298489B6-7615-5ABF-53A9-69C21DE8314B}"/>
              </a:ext>
            </a:extLst>
          </p:cNvPr>
          <p:cNvSpPr/>
          <p:nvPr/>
        </p:nvSpPr>
        <p:spPr>
          <a:xfrm>
            <a:off x="12420600" y="4610100"/>
            <a:ext cx="3505200" cy="17279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37413905-6DA6-C1FE-00E3-A8FD7AA9AA80}"/>
              </a:ext>
            </a:extLst>
          </p:cNvPr>
          <p:cNvSpPr/>
          <p:nvPr/>
        </p:nvSpPr>
        <p:spPr>
          <a:xfrm>
            <a:off x="3025239" y="7154830"/>
            <a:ext cx="3505200" cy="19510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887143FD-70E3-9F82-A1D8-F07426DF3D7B}"/>
              </a:ext>
            </a:extLst>
          </p:cNvPr>
          <p:cNvSpPr/>
          <p:nvPr/>
        </p:nvSpPr>
        <p:spPr>
          <a:xfrm>
            <a:off x="10020299" y="8633248"/>
            <a:ext cx="5242461" cy="10822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686089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pic>
        <p:nvPicPr>
          <p:cNvPr id="4" name="Imagen 3">
            <a:extLst>
              <a:ext uri="{FF2B5EF4-FFF2-40B4-BE49-F238E27FC236}">
                <a16:creationId xmlns:a16="http://schemas.microsoft.com/office/drawing/2014/main" id="{6B47B0B6-4F45-1E37-5D50-EE4C9F61F390}"/>
              </a:ext>
            </a:extLst>
          </p:cNvPr>
          <p:cNvPicPr>
            <a:picLocks noChangeAspect="1"/>
          </p:cNvPicPr>
          <p:nvPr/>
        </p:nvPicPr>
        <p:blipFill>
          <a:blip r:embed="rId4"/>
          <a:stretch>
            <a:fillRect/>
          </a:stretch>
        </p:blipFill>
        <p:spPr>
          <a:xfrm>
            <a:off x="2743200" y="271508"/>
            <a:ext cx="13411200" cy="9743983"/>
          </a:xfrm>
          <a:prstGeom prst="rect">
            <a:avLst/>
          </a:prstGeom>
        </p:spPr>
      </p:pic>
      <p:sp>
        <p:nvSpPr>
          <p:cNvPr id="8" name="Rectángulo 7">
            <a:extLst>
              <a:ext uri="{FF2B5EF4-FFF2-40B4-BE49-F238E27FC236}">
                <a16:creationId xmlns:a16="http://schemas.microsoft.com/office/drawing/2014/main" id="{49B403CF-A013-0D69-06FC-CD42FFABBEE3}"/>
              </a:ext>
            </a:extLst>
          </p:cNvPr>
          <p:cNvSpPr/>
          <p:nvPr/>
        </p:nvSpPr>
        <p:spPr>
          <a:xfrm>
            <a:off x="9372600" y="419101"/>
            <a:ext cx="586740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5138EE3C-9730-D4DE-CB3E-D8212D04499E}"/>
              </a:ext>
            </a:extLst>
          </p:cNvPr>
          <p:cNvSpPr/>
          <p:nvPr/>
        </p:nvSpPr>
        <p:spPr>
          <a:xfrm>
            <a:off x="11658600" y="2348715"/>
            <a:ext cx="373380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37413905-6DA6-C1FE-00E3-A8FD7AA9AA80}"/>
              </a:ext>
            </a:extLst>
          </p:cNvPr>
          <p:cNvSpPr/>
          <p:nvPr/>
        </p:nvSpPr>
        <p:spPr>
          <a:xfrm>
            <a:off x="3025239" y="7154830"/>
            <a:ext cx="3505200" cy="19510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887143FD-70E3-9F82-A1D8-F07426DF3D7B}"/>
              </a:ext>
            </a:extLst>
          </p:cNvPr>
          <p:cNvSpPr/>
          <p:nvPr/>
        </p:nvSpPr>
        <p:spPr>
          <a:xfrm>
            <a:off x="10020299" y="8633248"/>
            <a:ext cx="5242461" cy="10822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77477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pic>
        <p:nvPicPr>
          <p:cNvPr id="4" name="Imagen 3">
            <a:extLst>
              <a:ext uri="{FF2B5EF4-FFF2-40B4-BE49-F238E27FC236}">
                <a16:creationId xmlns:a16="http://schemas.microsoft.com/office/drawing/2014/main" id="{6B47B0B6-4F45-1E37-5D50-EE4C9F61F390}"/>
              </a:ext>
            </a:extLst>
          </p:cNvPr>
          <p:cNvPicPr>
            <a:picLocks noChangeAspect="1"/>
          </p:cNvPicPr>
          <p:nvPr/>
        </p:nvPicPr>
        <p:blipFill>
          <a:blip r:embed="rId4"/>
          <a:stretch>
            <a:fillRect/>
          </a:stretch>
        </p:blipFill>
        <p:spPr>
          <a:xfrm>
            <a:off x="2743200" y="271508"/>
            <a:ext cx="13411200" cy="9743983"/>
          </a:xfrm>
          <a:prstGeom prst="rect">
            <a:avLst/>
          </a:prstGeom>
        </p:spPr>
      </p:pic>
      <p:sp>
        <p:nvSpPr>
          <p:cNvPr id="10" name="Rectángulo 9">
            <a:extLst>
              <a:ext uri="{FF2B5EF4-FFF2-40B4-BE49-F238E27FC236}">
                <a16:creationId xmlns:a16="http://schemas.microsoft.com/office/drawing/2014/main" id="{5138EE3C-9730-D4DE-CB3E-D8212D04499E}"/>
              </a:ext>
            </a:extLst>
          </p:cNvPr>
          <p:cNvSpPr/>
          <p:nvPr/>
        </p:nvSpPr>
        <p:spPr>
          <a:xfrm>
            <a:off x="11658600" y="2348715"/>
            <a:ext cx="373380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37413905-6DA6-C1FE-00E3-A8FD7AA9AA80}"/>
              </a:ext>
            </a:extLst>
          </p:cNvPr>
          <p:cNvSpPr/>
          <p:nvPr/>
        </p:nvSpPr>
        <p:spPr>
          <a:xfrm>
            <a:off x="3025239" y="7154830"/>
            <a:ext cx="3505200" cy="19510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887143FD-70E3-9F82-A1D8-F07426DF3D7B}"/>
              </a:ext>
            </a:extLst>
          </p:cNvPr>
          <p:cNvSpPr/>
          <p:nvPr/>
        </p:nvSpPr>
        <p:spPr>
          <a:xfrm>
            <a:off x="10020299" y="8633248"/>
            <a:ext cx="5242461" cy="10822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78818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pic>
        <p:nvPicPr>
          <p:cNvPr id="4" name="Imagen 3">
            <a:extLst>
              <a:ext uri="{FF2B5EF4-FFF2-40B4-BE49-F238E27FC236}">
                <a16:creationId xmlns:a16="http://schemas.microsoft.com/office/drawing/2014/main" id="{6B47B0B6-4F45-1E37-5D50-EE4C9F61F390}"/>
              </a:ext>
            </a:extLst>
          </p:cNvPr>
          <p:cNvPicPr>
            <a:picLocks noChangeAspect="1"/>
          </p:cNvPicPr>
          <p:nvPr/>
        </p:nvPicPr>
        <p:blipFill>
          <a:blip r:embed="rId4"/>
          <a:stretch>
            <a:fillRect/>
          </a:stretch>
        </p:blipFill>
        <p:spPr>
          <a:xfrm>
            <a:off x="2743200" y="271508"/>
            <a:ext cx="13411200" cy="9743983"/>
          </a:xfrm>
          <a:prstGeom prst="rect">
            <a:avLst/>
          </a:prstGeom>
        </p:spPr>
      </p:pic>
      <p:sp>
        <p:nvSpPr>
          <p:cNvPr id="12" name="Rectángulo 11">
            <a:extLst>
              <a:ext uri="{FF2B5EF4-FFF2-40B4-BE49-F238E27FC236}">
                <a16:creationId xmlns:a16="http://schemas.microsoft.com/office/drawing/2014/main" id="{37413905-6DA6-C1FE-00E3-A8FD7AA9AA80}"/>
              </a:ext>
            </a:extLst>
          </p:cNvPr>
          <p:cNvSpPr/>
          <p:nvPr/>
        </p:nvSpPr>
        <p:spPr>
          <a:xfrm>
            <a:off x="3025239" y="7154830"/>
            <a:ext cx="3505200" cy="19510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887143FD-70E3-9F82-A1D8-F07426DF3D7B}"/>
              </a:ext>
            </a:extLst>
          </p:cNvPr>
          <p:cNvSpPr/>
          <p:nvPr/>
        </p:nvSpPr>
        <p:spPr>
          <a:xfrm>
            <a:off x="10020299" y="8633248"/>
            <a:ext cx="5242461" cy="10822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44072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pic>
        <p:nvPicPr>
          <p:cNvPr id="4" name="Imagen 3">
            <a:extLst>
              <a:ext uri="{FF2B5EF4-FFF2-40B4-BE49-F238E27FC236}">
                <a16:creationId xmlns:a16="http://schemas.microsoft.com/office/drawing/2014/main" id="{6B47B0B6-4F45-1E37-5D50-EE4C9F61F390}"/>
              </a:ext>
            </a:extLst>
          </p:cNvPr>
          <p:cNvPicPr>
            <a:picLocks noChangeAspect="1"/>
          </p:cNvPicPr>
          <p:nvPr/>
        </p:nvPicPr>
        <p:blipFill>
          <a:blip r:embed="rId4"/>
          <a:stretch>
            <a:fillRect/>
          </a:stretch>
        </p:blipFill>
        <p:spPr>
          <a:xfrm>
            <a:off x="2743200" y="271508"/>
            <a:ext cx="13411200" cy="9743983"/>
          </a:xfrm>
          <a:prstGeom prst="rect">
            <a:avLst/>
          </a:prstGeom>
        </p:spPr>
      </p:pic>
      <p:sp>
        <p:nvSpPr>
          <p:cNvPr id="13" name="Rectángulo 12">
            <a:extLst>
              <a:ext uri="{FF2B5EF4-FFF2-40B4-BE49-F238E27FC236}">
                <a16:creationId xmlns:a16="http://schemas.microsoft.com/office/drawing/2014/main" id="{887143FD-70E3-9F82-A1D8-F07426DF3D7B}"/>
              </a:ext>
            </a:extLst>
          </p:cNvPr>
          <p:cNvSpPr/>
          <p:nvPr/>
        </p:nvSpPr>
        <p:spPr>
          <a:xfrm>
            <a:off x="10020299" y="8633248"/>
            <a:ext cx="5242461" cy="10822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11234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pic>
        <p:nvPicPr>
          <p:cNvPr id="4" name="Imagen 3">
            <a:extLst>
              <a:ext uri="{FF2B5EF4-FFF2-40B4-BE49-F238E27FC236}">
                <a16:creationId xmlns:a16="http://schemas.microsoft.com/office/drawing/2014/main" id="{6B47B0B6-4F45-1E37-5D50-EE4C9F61F390}"/>
              </a:ext>
            </a:extLst>
          </p:cNvPr>
          <p:cNvPicPr>
            <a:picLocks noChangeAspect="1"/>
          </p:cNvPicPr>
          <p:nvPr/>
        </p:nvPicPr>
        <p:blipFill>
          <a:blip r:embed="rId4"/>
          <a:stretch>
            <a:fillRect/>
          </a:stretch>
        </p:blipFill>
        <p:spPr>
          <a:xfrm>
            <a:off x="2743200" y="271508"/>
            <a:ext cx="13411200" cy="9743983"/>
          </a:xfrm>
          <a:prstGeom prst="rect">
            <a:avLst/>
          </a:prstGeom>
        </p:spPr>
      </p:pic>
    </p:spTree>
    <p:extLst>
      <p:ext uri="{BB962C8B-B14F-4D97-AF65-F5344CB8AC3E}">
        <p14:creationId xmlns:p14="http://schemas.microsoft.com/office/powerpoint/2010/main" val="191846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1026" name="Picture 2" descr="Tema 2.1: La citología y la célula procariota">
            <a:extLst>
              <a:ext uri="{FF2B5EF4-FFF2-40B4-BE49-F238E27FC236}">
                <a16:creationId xmlns:a16="http://schemas.microsoft.com/office/drawing/2014/main" id="{DA8CB4B8-CCE6-D5E1-F242-D1BAAECF9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42900"/>
            <a:ext cx="13258800" cy="85315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7">
            <a:extLst>
              <a:ext uri="{FF2B5EF4-FFF2-40B4-BE49-F238E27FC236}">
                <a16:creationId xmlns:a16="http://schemas.microsoft.com/office/drawing/2014/main" id="{813BB044-1222-C0A4-50AD-65475B6BB6E0}"/>
              </a:ext>
            </a:extLst>
          </p:cNvPr>
          <p:cNvSpPr txBox="1"/>
          <p:nvPr/>
        </p:nvSpPr>
        <p:spPr>
          <a:xfrm>
            <a:off x="3962400" y="9182100"/>
            <a:ext cx="10363200" cy="492314"/>
          </a:xfrm>
          <a:prstGeom prst="rect">
            <a:avLst/>
          </a:prstGeom>
        </p:spPr>
        <p:txBody>
          <a:bodyPr wrap="square" lIns="0" tIns="0" rIns="0" bIns="0" rtlCol="0" anchor="t">
            <a:spAutoFit/>
          </a:bodyPr>
          <a:lstStyle/>
          <a:p>
            <a:pPr marL="0" lvl="0" indent="0" algn="just"/>
            <a:r>
              <a:rPr lang="es-ES" sz="3199" dirty="0">
                <a:solidFill>
                  <a:srgbClr val="136447"/>
                </a:solidFill>
                <a:latin typeface="Poppins"/>
              </a:rPr>
              <a:t>Imagen de microscopio de una célula procarionte</a:t>
            </a:r>
            <a:endParaRPr lang="es-CL" sz="3199" dirty="0">
              <a:solidFill>
                <a:srgbClr val="136447"/>
              </a:solidFill>
              <a:latin typeface="Poppins"/>
            </a:endParaRPr>
          </a:p>
        </p:txBody>
      </p:sp>
    </p:spTree>
    <p:extLst>
      <p:ext uri="{BB962C8B-B14F-4D97-AF65-F5344CB8AC3E}">
        <p14:creationId xmlns:p14="http://schemas.microsoft.com/office/powerpoint/2010/main" val="3371116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rot="5400000">
            <a:off x="4572000" y="-304800"/>
            <a:ext cx="9144000" cy="10287000"/>
          </a:xfrm>
          <a:prstGeom prst="rect">
            <a:avLst/>
          </a:prstGeom>
          <a:solidFill>
            <a:srgbClr val="F0F5DB"/>
          </a:solidFill>
        </p:spPr>
      </p:sp>
      <p:sp>
        <p:nvSpPr>
          <p:cNvPr id="6" name="TextBox 6"/>
          <p:cNvSpPr txBox="1"/>
          <p:nvPr/>
        </p:nvSpPr>
        <p:spPr>
          <a:xfrm>
            <a:off x="5460637" y="1309614"/>
            <a:ext cx="7366726" cy="923330"/>
          </a:xfrm>
          <a:prstGeom prst="rect">
            <a:avLst/>
          </a:prstGeom>
        </p:spPr>
        <p:txBody>
          <a:bodyPr wrap="square" lIns="0" tIns="0" rIns="0" bIns="0" rtlCol="0" anchor="t">
            <a:spAutoFit/>
          </a:bodyPr>
          <a:lstStyle/>
          <a:p>
            <a:pPr marL="0" lvl="0" indent="0" algn="ctr"/>
            <a:r>
              <a:rPr lang="es-CL" sz="6000" spc="953" dirty="0">
                <a:solidFill>
                  <a:srgbClr val="136447"/>
                </a:solidFill>
                <a:latin typeface="Wedges"/>
              </a:rPr>
              <a:t>Identificando</a:t>
            </a:r>
          </a:p>
        </p:txBody>
      </p:sp>
      <p:sp>
        <p:nvSpPr>
          <p:cNvPr id="7" name="TextBox 7"/>
          <p:cNvSpPr txBox="1"/>
          <p:nvPr/>
        </p:nvSpPr>
        <p:spPr>
          <a:xfrm>
            <a:off x="4724400" y="2869443"/>
            <a:ext cx="8839200" cy="4430828"/>
          </a:xfrm>
          <a:prstGeom prst="rect">
            <a:avLst/>
          </a:prstGeom>
        </p:spPr>
        <p:txBody>
          <a:bodyPr wrap="square" lIns="0" tIns="0" rIns="0" bIns="0" rtlCol="0" anchor="t">
            <a:spAutoFit/>
          </a:bodyPr>
          <a:lstStyle/>
          <a:p>
            <a:pPr marL="0" lvl="0" indent="0" algn="just"/>
            <a:r>
              <a:rPr lang="es-ES" sz="3199" dirty="0">
                <a:solidFill>
                  <a:srgbClr val="136447"/>
                </a:solidFill>
                <a:latin typeface="Poppins"/>
              </a:rPr>
              <a:t>Ya vimos las partes de la célula procarionte, vimos sus componentes y la función que cumple cada uno.</a:t>
            </a:r>
          </a:p>
          <a:p>
            <a:pPr marL="0" lvl="0" indent="0" algn="just"/>
            <a:endParaRPr lang="es-ES" sz="3199" dirty="0">
              <a:solidFill>
                <a:srgbClr val="136447"/>
              </a:solidFill>
              <a:latin typeface="Poppins"/>
            </a:endParaRPr>
          </a:p>
          <a:p>
            <a:pPr marL="0" lvl="0" indent="0" algn="just"/>
            <a:r>
              <a:rPr lang="es-ES" sz="3199" dirty="0">
                <a:solidFill>
                  <a:srgbClr val="136447"/>
                </a:solidFill>
                <a:latin typeface="Poppins"/>
              </a:rPr>
              <a:t>Aun nos queda por revisar las células eucarionte, primero, la célula eucarionte animal, ya que, visto en la teoría endosimbiótica, esta fue la primera en formarse.</a:t>
            </a:r>
            <a:endParaRPr lang="es-CL" sz="3199" dirty="0">
              <a:solidFill>
                <a:srgbClr val="136447"/>
              </a:solidFill>
              <a:latin typeface="Poppins"/>
            </a:endParaRPr>
          </a:p>
        </p:txBody>
      </p:sp>
      <p:sp>
        <p:nvSpPr>
          <p:cNvPr id="8" name="Freeform 8"/>
          <p:cNvSpPr/>
          <p:nvPr/>
        </p:nvSpPr>
        <p:spPr>
          <a:xfrm>
            <a:off x="5291374" y="2035484"/>
            <a:ext cx="7705252" cy="229698"/>
          </a:xfrm>
          <a:custGeom>
            <a:avLst/>
            <a:gdLst/>
            <a:ahLst/>
            <a:cxnLst/>
            <a:rect l="l" t="t" r="r" b="b"/>
            <a:pathLst>
              <a:path w="8151296" h="459396">
                <a:moveTo>
                  <a:pt x="0" y="0"/>
                </a:moveTo>
                <a:lnTo>
                  <a:pt x="8151296" y="0"/>
                </a:lnTo>
                <a:lnTo>
                  <a:pt x="8151296" y="459396"/>
                </a:lnTo>
                <a:lnTo>
                  <a:pt x="0" y="459396"/>
                </a:lnTo>
                <a:lnTo>
                  <a:pt x="0" y="0"/>
                </a:lnTo>
                <a:close/>
              </a:path>
            </a:pathLst>
          </a:custGeom>
          <a:blipFill>
            <a:blip r:embed="rId2">
              <a:alphaModFix amt="50000"/>
              <a:extLst>
                <a:ext uri="{96DAC541-7B7A-43D3-8B79-37D633B846F1}">
                  <asvg:svgBlip xmlns:asvg="http://schemas.microsoft.com/office/drawing/2016/SVG/main" r:embed="rId3"/>
                </a:ext>
              </a:extLst>
            </a:blip>
            <a:stretch>
              <a:fillRect t="-385522" b="-385522"/>
            </a:stretch>
          </a:blipFill>
        </p:spPr>
        <p:txBody>
          <a:bodyPr/>
          <a:lstStyle/>
          <a:p>
            <a:endParaRPr lang="es-CL" dirty="0"/>
          </a:p>
        </p:txBody>
      </p:sp>
    </p:spTree>
    <p:extLst>
      <p:ext uri="{BB962C8B-B14F-4D97-AF65-F5344CB8AC3E}">
        <p14:creationId xmlns:p14="http://schemas.microsoft.com/office/powerpoint/2010/main" val="4160002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050" name="Picture 2" descr="Células Eucariota Animal Celula Eucariota Eucariota Biología | Porn Sex ...">
            <a:extLst>
              <a:ext uri="{FF2B5EF4-FFF2-40B4-BE49-F238E27FC236}">
                <a16:creationId xmlns:a16="http://schemas.microsoft.com/office/drawing/2014/main" id="{AA039679-2D1C-50BB-A59D-921A6D7E6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084" y="-711431"/>
            <a:ext cx="12365831" cy="1170986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5AFEAD3-E0D5-5799-BBD5-993381238902}"/>
              </a:ext>
            </a:extLst>
          </p:cNvPr>
          <p:cNvSpPr txBox="1"/>
          <p:nvPr/>
        </p:nvSpPr>
        <p:spPr>
          <a:xfrm>
            <a:off x="1461721" y="217712"/>
            <a:ext cx="3352800" cy="1708160"/>
          </a:xfrm>
          <a:prstGeom prst="rect">
            <a:avLst/>
          </a:prstGeom>
          <a:no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La </a:t>
            </a:r>
            <a:r>
              <a:rPr lang="es-ES" sz="2100" b="1" dirty="0">
                <a:latin typeface="Arial" panose="020B0604020202020204" pitchFamily="34" charset="0"/>
                <a:cs typeface="Arial" panose="020B0604020202020204" pitchFamily="34" charset="0"/>
              </a:rPr>
              <a:t>membrana plasmática</a:t>
            </a:r>
            <a:r>
              <a:rPr lang="es-ES" sz="2100" dirty="0">
                <a:latin typeface="Arial" panose="020B0604020202020204" pitchFamily="34" charset="0"/>
                <a:cs typeface="Arial" panose="020B0604020202020204" pitchFamily="34" charset="0"/>
              </a:rPr>
              <a:t> define los limites y regula el intercambio entre el medio intracelular y extracelular.</a:t>
            </a:r>
            <a:endParaRPr lang="es-CL" sz="21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90448CB4-E190-A825-FAA1-9196808891B2}"/>
              </a:ext>
            </a:extLst>
          </p:cNvPr>
          <p:cNvSpPr txBox="1"/>
          <p:nvPr/>
        </p:nvSpPr>
        <p:spPr>
          <a:xfrm>
            <a:off x="13182600" y="181317"/>
            <a:ext cx="4648200" cy="1061829"/>
          </a:xfrm>
          <a:prstGeom prst="rect">
            <a:avLst/>
          </a:prstGeom>
          <a:no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El </a:t>
            </a:r>
            <a:r>
              <a:rPr lang="es-ES" sz="2100" b="1" dirty="0">
                <a:latin typeface="Arial" panose="020B0604020202020204" pitchFamily="34" charset="0"/>
                <a:cs typeface="Arial" panose="020B0604020202020204" pitchFamily="34" charset="0"/>
              </a:rPr>
              <a:t>citoplasma, </a:t>
            </a:r>
            <a:r>
              <a:rPr lang="es-ES" sz="2100" dirty="0">
                <a:latin typeface="Arial" panose="020B0604020202020204" pitchFamily="34" charset="0"/>
                <a:cs typeface="Arial" panose="020B0604020202020204" pitchFamily="34" charset="0"/>
              </a:rPr>
              <a:t>liquido acuoso donde se encuentran inmersos el citoesqueleto y los organelos.</a:t>
            </a:r>
            <a:endParaRPr lang="es-CL" sz="21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E0E4A6C8-64B0-C6B5-D340-BCDC25F30CA8}"/>
              </a:ext>
            </a:extLst>
          </p:cNvPr>
          <p:cNvSpPr txBox="1"/>
          <p:nvPr/>
        </p:nvSpPr>
        <p:spPr>
          <a:xfrm>
            <a:off x="13792200" y="1714500"/>
            <a:ext cx="4038600" cy="1061829"/>
          </a:xfrm>
          <a:prstGeom prst="rect">
            <a:avLst/>
          </a:prstGeom>
          <a:no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El </a:t>
            </a:r>
            <a:r>
              <a:rPr lang="es-ES" sz="2100" b="1" dirty="0">
                <a:latin typeface="Arial" panose="020B0604020202020204" pitchFamily="34" charset="0"/>
                <a:cs typeface="Arial" panose="020B0604020202020204" pitchFamily="34" charset="0"/>
              </a:rPr>
              <a:t>citoesqueleto </a:t>
            </a:r>
            <a:r>
              <a:rPr lang="es-ES" sz="2100" dirty="0">
                <a:latin typeface="Arial" panose="020B0604020202020204" pitchFamily="34" charset="0"/>
                <a:cs typeface="Arial" panose="020B0604020202020204" pitchFamily="34" charset="0"/>
              </a:rPr>
              <a:t>es un conjunto de filamentos que le da rigidez y forma a la célula.</a:t>
            </a:r>
            <a:endParaRPr lang="es-CL" sz="21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0E8B3781-5547-EF12-44AE-B024F98731F7}"/>
              </a:ext>
            </a:extLst>
          </p:cNvPr>
          <p:cNvSpPr txBox="1"/>
          <p:nvPr/>
        </p:nvSpPr>
        <p:spPr>
          <a:xfrm>
            <a:off x="706315" y="2216767"/>
            <a:ext cx="3616569" cy="1708160"/>
          </a:xfrm>
          <a:prstGeom prst="rect">
            <a:avLst/>
          </a:prstGeom>
          <a:solidFill>
            <a:schemeClr val="bg1"/>
          </a:solid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El </a:t>
            </a:r>
            <a:r>
              <a:rPr lang="es-ES" sz="2100" b="1" dirty="0">
                <a:latin typeface="Arial" panose="020B0604020202020204" pitchFamily="34" charset="0"/>
                <a:cs typeface="Arial" panose="020B0604020202020204" pitchFamily="34" charset="0"/>
              </a:rPr>
              <a:t>núcleo</a:t>
            </a:r>
            <a:r>
              <a:rPr lang="es-ES" sz="2100" dirty="0">
                <a:latin typeface="Arial" panose="020B0604020202020204" pitchFamily="34" charset="0"/>
                <a:cs typeface="Arial" panose="020B0604020202020204" pitchFamily="34" charset="0"/>
              </a:rPr>
              <a:t> presente en todas las células eucariontes, rodeada por una membrana nuclear, contiene el material genético en forma de ADN.</a:t>
            </a:r>
            <a:endParaRPr lang="es-CL" sz="21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91CF1BC-EC8F-2B7B-B184-139C146BAEB2}"/>
              </a:ext>
            </a:extLst>
          </p:cNvPr>
          <p:cNvSpPr txBox="1"/>
          <p:nvPr/>
        </p:nvSpPr>
        <p:spPr>
          <a:xfrm>
            <a:off x="14220093" y="3290029"/>
            <a:ext cx="3839307" cy="1384995"/>
          </a:xfrm>
          <a:prstGeom prst="rect">
            <a:avLst/>
          </a:prstGeom>
          <a:solidFill>
            <a:schemeClr val="bg1"/>
          </a:solid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El </a:t>
            </a:r>
            <a:r>
              <a:rPr lang="es-ES" sz="2100" b="1" dirty="0">
                <a:latin typeface="Arial" panose="020B0604020202020204" pitchFamily="34" charset="0"/>
                <a:cs typeface="Arial" panose="020B0604020202020204" pitchFamily="34" charset="0"/>
              </a:rPr>
              <a:t>retículo endoplasmático rugosos</a:t>
            </a:r>
            <a:r>
              <a:rPr lang="es-ES" sz="2100" dirty="0">
                <a:latin typeface="Arial" panose="020B0604020202020204" pitchFamily="34" charset="0"/>
                <a:cs typeface="Arial" panose="020B0604020202020204" pitchFamily="34" charset="0"/>
              </a:rPr>
              <a:t> se encuentra más cerca del núcleo, esta rodeado por ribosomas.</a:t>
            </a:r>
            <a:endParaRPr lang="es-CL" sz="21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A4F4FE02-6BE6-0CA9-544D-6A4F78464AB1}"/>
              </a:ext>
            </a:extLst>
          </p:cNvPr>
          <p:cNvSpPr txBox="1"/>
          <p:nvPr/>
        </p:nvSpPr>
        <p:spPr>
          <a:xfrm>
            <a:off x="14248393" y="4991100"/>
            <a:ext cx="3839307" cy="1061829"/>
          </a:xfrm>
          <a:prstGeom prst="rect">
            <a:avLst/>
          </a:prstGeom>
          <a:solidFill>
            <a:schemeClr val="bg1"/>
          </a:solid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El </a:t>
            </a:r>
            <a:r>
              <a:rPr lang="es-ES" sz="2100" b="1" dirty="0">
                <a:latin typeface="Arial" panose="020B0604020202020204" pitchFamily="34" charset="0"/>
                <a:cs typeface="Arial" panose="020B0604020202020204" pitchFamily="34" charset="0"/>
              </a:rPr>
              <a:t>retículo endoplasmático liso</a:t>
            </a:r>
            <a:r>
              <a:rPr lang="es-ES" sz="2100" dirty="0">
                <a:latin typeface="Arial" panose="020B0604020202020204" pitchFamily="34" charset="0"/>
                <a:cs typeface="Arial" panose="020B0604020202020204" pitchFamily="34" charset="0"/>
              </a:rPr>
              <a:t> se encuentra después del rugoso, se sintetizan lípidos.</a:t>
            </a:r>
            <a:endParaRPr lang="es-CL" sz="21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5626C143-58F5-4676-A55D-7BCF921ED1E5}"/>
              </a:ext>
            </a:extLst>
          </p:cNvPr>
          <p:cNvSpPr txBox="1"/>
          <p:nvPr/>
        </p:nvSpPr>
        <p:spPr>
          <a:xfrm>
            <a:off x="704849" y="6256458"/>
            <a:ext cx="3159369" cy="1708160"/>
          </a:xfrm>
          <a:prstGeom prst="rect">
            <a:avLst/>
          </a:prstGeom>
          <a:solidFill>
            <a:schemeClr val="bg1"/>
          </a:solid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Las </a:t>
            </a:r>
            <a:r>
              <a:rPr lang="es-ES" sz="2100" b="1" dirty="0">
                <a:latin typeface="Arial" panose="020B0604020202020204" pitchFamily="34" charset="0"/>
                <a:cs typeface="Arial" panose="020B0604020202020204" pitchFamily="34" charset="0"/>
              </a:rPr>
              <a:t>mitocondrias</a:t>
            </a:r>
            <a:r>
              <a:rPr lang="es-ES" sz="2100" dirty="0">
                <a:latin typeface="Arial" panose="020B0604020202020204" pitchFamily="34" charset="0"/>
                <a:cs typeface="Arial" panose="020B0604020202020204" pitchFamily="34" charset="0"/>
              </a:rPr>
              <a:t>, formadas por una doble membrana, tienen su propio ADN, participa en la obtención de energía.</a:t>
            </a:r>
            <a:endParaRPr lang="es-CL" sz="21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F1244AA1-5CA0-8B96-5989-CF51C316FBE2}"/>
              </a:ext>
            </a:extLst>
          </p:cNvPr>
          <p:cNvSpPr txBox="1"/>
          <p:nvPr/>
        </p:nvSpPr>
        <p:spPr>
          <a:xfrm>
            <a:off x="675541" y="4404056"/>
            <a:ext cx="3484685" cy="1384995"/>
          </a:xfrm>
          <a:prstGeom prst="rect">
            <a:avLst/>
          </a:prstGeom>
          <a:solidFill>
            <a:schemeClr val="bg1"/>
          </a:solid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El </a:t>
            </a:r>
            <a:r>
              <a:rPr lang="es-ES" sz="2100" b="1" dirty="0">
                <a:latin typeface="Arial" panose="020B0604020202020204" pitchFamily="34" charset="0"/>
                <a:cs typeface="Arial" panose="020B0604020202020204" pitchFamily="34" charset="0"/>
              </a:rPr>
              <a:t>aparato de Golgi</a:t>
            </a:r>
            <a:r>
              <a:rPr lang="es-ES" sz="2100" dirty="0">
                <a:latin typeface="Arial" panose="020B0604020202020204" pitchFamily="34" charset="0"/>
                <a:cs typeface="Arial" panose="020B0604020202020204" pitchFamily="34" charset="0"/>
              </a:rPr>
              <a:t>, son sacos membranosos donde se empaquetan las moléculas sintetizadas.</a:t>
            </a:r>
            <a:endParaRPr lang="es-CL" sz="21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8EBB2EDA-C000-EDB2-C648-2CFC6B949A71}"/>
              </a:ext>
            </a:extLst>
          </p:cNvPr>
          <p:cNvSpPr txBox="1"/>
          <p:nvPr/>
        </p:nvSpPr>
        <p:spPr>
          <a:xfrm>
            <a:off x="13864003" y="6353536"/>
            <a:ext cx="3990243" cy="1384995"/>
          </a:xfrm>
          <a:prstGeom prst="rect">
            <a:avLst/>
          </a:prstGeom>
          <a:solidFill>
            <a:schemeClr val="bg1"/>
          </a:solid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Los </a:t>
            </a:r>
            <a:r>
              <a:rPr lang="es-ES" sz="2100" b="1" dirty="0">
                <a:latin typeface="Arial" panose="020B0604020202020204" pitchFamily="34" charset="0"/>
                <a:cs typeface="Arial" panose="020B0604020202020204" pitchFamily="34" charset="0"/>
              </a:rPr>
              <a:t>centriolos </a:t>
            </a:r>
            <a:r>
              <a:rPr lang="es-ES" sz="2100" dirty="0">
                <a:latin typeface="Arial" panose="020B0604020202020204" pitchFamily="34" charset="0"/>
                <a:cs typeface="Arial" panose="020B0604020202020204" pitchFamily="34" charset="0"/>
              </a:rPr>
              <a:t>son estructuras cilíndricas exclusivas de las células animales, participan en la división celular.</a:t>
            </a:r>
            <a:endParaRPr lang="es-CL" sz="21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78A2E4C8-17F6-48C5-E14C-D2D982D54B78}"/>
              </a:ext>
            </a:extLst>
          </p:cNvPr>
          <p:cNvSpPr txBox="1"/>
          <p:nvPr/>
        </p:nvSpPr>
        <p:spPr>
          <a:xfrm>
            <a:off x="12877800" y="8065515"/>
            <a:ext cx="3990243" cy="1384995"/>
          </a:xfrm>
          <a:prstGeom prst="rect">
            <a:avLst/>
          </a:prstGeom>
          <a:solidFill>
            <a:schemeClr val="bg1"/>
          </a:solid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Los </a:t>
            </a:r>
            <a:r>
              <a:rPr lang="es-ES" sz="2100" b="1" dirty="0">
                <a:latin typeface="Arial" panose="020B0604020202020204" pitchFamily="34" charset="0"/>
                <a:cs typeface="Arial" panose="020B0604020202020204" pitchFamily="34" charset="0"/>
              </a:rPr>
              <a:t>ribosomas </a:t>
            </a:r>
            <a:r>
              <a:rPr lang="es-ES" sz="2100" dirty="0">
                <a:latin typeface="Arial" panose="020B0604020202020204" pitchFamily="34" charset="0"/>
                <a:cs typeface="Arial" panose="020B0604020202020204" pitchFamily="34" charset="0"/>
              </a:rPr>
              <a:t>son estructuras pequeñas libres en el citoplasma, encargados de la síntesis de proteínas.</a:t>
            </a:r>
            <a:endParaRPr lang="es-CL" sz="21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A16D834D-C6C8-FA0E-C7EA-CEFB73F6047A}"/>
              </a:ext>
            </a:extLst>
          </p:cNvPr>
          <p:cNvSpPr txBox="1"/>
          <p:nvPr/>
        </p:nvSpPr>
        <p:spPr>
          <a:xfrm>
            <a:off x="1142999" y="8227097"/>
            <a:ext cx="3990243" cy="1061829"/>
          </a:xfrm>
          <a:prstGeom prst="rect">
            <a:avLst/>
          </a:prstGeom>
          <a:solidFill>
            <a:schemeClr val="bg1"/>
          </a:solid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Los </a:t>
            </a:r>
            <a:r>
              <a:rPr lang="es-ES" sz="2100" b="1" dirty="0">
                <a:latin typeface="Arial" panose="020B0604020202020204" pitchFamily="34" charset="0"/>
                <a:cs typeface="Arial" panose="020B0604020202020204" pitchFamily="34" charset="0"/>
              </a:rPr>
              <a:t>lisosomas </a:t>
            </a:r>
            <a:r>
              <a:rPr lang="es-ES" sz="2100" dirty="0">
                <a:latin typeface="Arial" panose="020B0604020202020204" pitchFamily="34" charset="0"/>
                <a:cs typeface="Arial" panose="020B0604020202020204" pitchFamily="34" charset="0"/>
              </a:rPr>
              <a:t>son vesículas encargadas de la digestión de sustancias.</a:t>
            </a:r>
            <a:endParaRPr lang="es-CL" sz="2100" dirty="0">
              <a:latin typeface="Arial" panose="020B0604020202020204" pitchFamily="34" charset="0"/>
              <a:cs typeface="Arial" panose="020B0604020202020204" pitchFamily="34" charset="0"/>
            </a:endParaRPr>
          </a:p>
        </p:txBody>
      </p:sp>
      <p:cxnSp>
        <p:nvCxnSpPr>
          <p:cNvPr id="17" name="Conector recto 16">
            <a:extLst>
              <a:ext uri="{FF2B5EF4-FFF2-40B4-BE49-F238E27FC236}">
                <a16:creationId xmlns:a16="http://schemas.microsoft.com/office/drawing/2014/main" id="{A345A688-57C0-E4DF-3B68-750FCBC8DB26}"/>
              </a:ext>
            </a:extLst>
          </p:cNvPr>
          <p:cNvCxnSpPr>
            <a:stCxn id="3" idx="3"/>
          </p:cNvCxnSpPr>
          <p:nvPr/>
        </p:nvCxnSpPr>
        <p:spPr>
          <a:xfrm>
            <a:off x="4814521" y="1071792"/>
            <a:ext cx="1276121" cy="490308"/>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10CD33A1-3634-2B4E-9209-FE344F589AAD}"/>
              </a:ext>
            </a:extLst>
          </p:cNvPr>
          <p:cNvCxnSpPr>
            <a:cxnSpLocks/>
            <a:stCxn id="8" idx="3"/>
          </p:cNvCxnSpPr>
          <p:nvPr/>
        </p:nvCxnSpPr>
        <p:spPr>
          <a:xfrm>
            <a:off x="4322884" y="3070847"/>
            <a:ext cx="4184269" cy="1955355"/>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Conector recto 20">
            <a:extLst>
              <a:ext uri="{FF2B5EF4-FFF2-40B4-BE49-F238E27FC236}">
                <a16:creationId xmlns:a16="http://schemas.microsoft.com/office/drawing/2014/main" id="{7883146F-1CBA-9D57-6ADE-8E53BC330940}"/>
              </a:ext>
            </a:extLst>
          </p:cNvPr>
          <p:cNvCxnSpPr>
            <a:cxnSpLocks/>
            <a:stCxn id="11" idx="3"/>
          </p:cNvCxnSpPr>
          <p:nvPr/>
        </p:nvCxnSpPr>
        <p:spPr>
          <a:xfrm flipV="1">
            <a:off x="3864218" y="6517593"/>
            <a:ext cx="2254769" cy="592945"/>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Conector recto 23">
            <a:extLst>
              <a:ext uri="{FF2B5EF4-FFF2-40B4-BE49-F238E27FC236}">
                <a16:creationId xmlns:a16="http://schemas.microsoft.com/office/drawing/2014/main" id="{3299119B-CC34-D1BF-00CF-2FE75807830C}"/>
              </a:ext>
            </a:extLst>
          </p:cNvPr>
          <p:cNvCxnSpPr>
            <a:cxnSpLocks/>
            <a:stCxn id="12" idx="3"/>
          </p:cNvCxnSpPr>
          <p:nvPr/>
        </p:nvCxnSpPr>
        <p:spPr>
          <a:xfrm flipV="1">
            <a:off x="4160226" y="4404056"/>
            <a:ext cx="1097574" cy="692498"/>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A1E2B717-4F91-7404-7C91-5F21710B185F}"/>
              </a:ext>
            </a:extLst>
          </p:cNvPr>
          <p:cNvCxnSpPr>
            <a:cxnSpLocks/>
            <a:stCxn id="15" idx="3"/>
          </p:cNvCxnSpPr>
          <p:nvPr/>
        </p:nvCxnSpPr>
        <p:spPr>
          <a:xfrm flipV="1">
            <a:off x="5133242" y="7964618"/>
            <a:ext cx="2105758" cy="793394"/>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Conector recto 32">
            <a:extLst>
              <a:ext uri="{FF2B5EF4-FFF2-40B4-BE49-F238E27FC236}">
                <a16:creationId xmlns:a16="http://schemas.microsoft.com/office/drawing/2014/main" id="{506F94F8-195A-EA28-89A1-5CF1E20D7776}"/>
              </a:ext>
            </a:extLst>
          </p:cNvPr>
          <p:cNvCxnSpPr>
            <a:cxnSpLocks/>
            <a:endCxn id="4" idx="1"/>
          </p:cNvCxnSpPr>
          <p:nvPr/>
        </p:nvCxnSpPr>
        <p:spPr>
          <a:xfrm flipV="1">
            <a:off x="10896600" y="712232"/>
            <a:ext cx="2286000" cy="2221468"/>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972766A2-7988-7870-D69D-17E4A5B231D6}"/>
              </a:ext>
            </a:extLst>
          </p:cNvPr>
          <p:cNvCxnSpPr>
            <a:cxnSpLocks/>
            <a:endCxn id="5" idx="1"/>
          </p:cNvCxnSpPr>
          <p:nvPr/>
        </p:nvCxnSpPr>
        <p:spPr>
          <a:xfrm flipV="1">
            <a:off x="12325076" y="2245415"/>
            <a:ext cx="1467124" cy="1679512"/>
          </a:xfrm>
          <a:prstGeom prst="line">
            <a:avLst/>
          </a:prstGeom>
          <a:ln w="38100"/>
        </p:spPr>
        <p:style>
          <a:lnRef idx="1">
            <a:schemeClr val="dk1"/>
          </a:lnRef>
          <a:fillRef idx="0">
            <a:schemeClr val="dk1"/>
          </a:fillRef>
          <a:effectRef idx="0">
            <a:schemeClr val="dk1"/>
          </a:effectRef>
          <a:fontRef idx="minor">
            <a:schemeClr val="tx1"/>
          </a:fontRef>
        </p:style>
      </p:cxnSp>
      <p:cxnSp>
        <p:nvCxnSpPr>
          <p:cNvPr id="40" name="Conector recto 39">
            <a:extLst>
              <a:ext uri="{FF2B5EF4-FFF2-40B4-BE49-F238E27FC236}">
                <a16:creationId xmlns:a16="http://schemas.microsoft.com/office/drawing/2014/main" id="{6647B173-807D-5243-FC84-03992FB05FB1}"/>
              </a:ext>
            </a:extLst>
          </p:cNvPr>
          <p:cNvCxnSpPr>
            <a:cxnSpLocks/>
            <a:endCxn id="9" idx="1"/>
          </p:cNvCxnSpPr>
          <p:nvPr/>
        </p:nvCxnSpPr>
        <p:spPr>
          <a:xfrm flipV="1">
            <a:off x="10416046" y="3982527"/>
            <a:ext cx="3804047" cy="767778"/>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Conector recto 42">
            <a:extLst>
              <a:ext uri="{FF2B5EF4-FFF2-40B4-BE49-F238E27FC236}">
                <a16:creationId xmlns:a16="http://schemas.microsoft.com/office/drawing/2014/main" id="{E18B588E-8298-174C-0D33-1BBD234C82EB}"/>
              </a:ext>
            </a:extLst>
          </p:cNvPr>
          <p:cNvCxnSpPr>
            <a:cxnSpLocks/>
            <a:endCxn id="10" idx="1"/>
          </p:cNvCxnSpPr>
          <p:nvPr/>
        </p:nvCxnSpPr>
        <p:spPr>
          <a:xfrm flipV="1">
            <a:off x="11125200" y="5522015"/>
            <a:ext cx="3123193" cy="322858"/>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Conector recto 45">
            <a:extLst>
              <a:ext uri="{FF2B5EF4-FFF2-40B4-BE49-F238E27FC236}">
                <a16:creationId xmlns:a16="http://schemas.microsoft.com/office/drawing/2014/main" id="{233AED9B-82BA-0CFA-2268-6370CF60B289}"/>
              </a:ext>
            </a:extLst>
          </p:cNvPr>
          <p:cNvCxnSpPr>
            <a:cxnSpLocks/>
            <a:endCxn id="13" idx="1"/>
          </p:cNvCxnSpPr>
          <p:nvPr/>
        </p:nvCxnSpPr>
        <p:spPr>
          <a:xfrm>
            <a:off x="9982200" y="6145480"/>
            <a:ext cx="3881803" cy="900554"/>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Conector recto 48">
            <a:extLst>
              <a:ext uri="{FF2B5EF4-FFF2-40B4-BE49-F238E27FC236}">
                <a16:creationId xmlns:a16="http://schemas.microsoft.com/office/drawing/2014/main" id="{40EE6DB1-A63E-0A64-5BAD-C405CA978E05}"/>
              </a:ext>
            </a:extLst>
          </p:cNvPr>
          <p:cNvCxnSpPr>
            <a:cxnSpLocks/>
            <a:endCxn id="14" idx="1"/>
          </p:cNvCxnSpPr>
          <p:nvPr/>
        </p:nvCxnSpPr>
        <p:spPr>
          <a:xfrm>
            <a:off x="10134600" y="6964004"/>
            <a:ext cx="2743200" cy="1794009"/>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681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rot="5400000">
            <a:off x="4572000" y="-304800"/>
            <a:ext cx="9144000" cy="10287000"/>
          </a:xfrm>
          <a:prstGeom prst="rect">
            <a:avLst/>
          </a:prstGeom>
          <a:solidFill>
            <a:srgbClr val="F0F5DB"/>
          </a:solidFill>
        </p:spPr>
      </p:sp>
      <p:sp>
        <p:nvSpPr>
          <p:cNvPr id="6" name="TextBox 6"/>
          <p:cNvSpPr txBox="1"/>
          <p:nvPr/>
        </p:nvSpPr>
        <p:spPr>
          <a:xfrm>
            <a:off x="5460637" y="1309614"/>
            <a:ext cx="7366726" cy="1354217"/>
          </a:xfrm>
          <a:prstGeom prst="rect">
            <a:avLst/>
          </a:prstGeom>
        </p:spPr>
        <p:txBody>
          <a:bodyPr wrap="square" lIns="0" tIns="0" rIns="0" bIns="0" rtlCol="0" anchor="t">
            <a:spAutoFit/>
          </a:bodyPr>
          <a:lstStyle/>
          <a:p>
            <a:pPr marL="0" lvl="0" indent="0" algn="ctr"/>
            <a:r>
              <a:rPr lang="es-CL" sz="8800" spc="953" dirty="0">
                <a:solidFill>
                  <a:srgbClr val="136447"/>
                </a:solidFill>
                <a:latin typeface="Wedges"/>
              </a:rPr>
              <a:t>contexto</a:t>
            </a:r>
          </a:p>
        </p:txBody>
      </p:sp>
      <p:sp>
        <p:nvSpPr>
          <p:cNvPr id="7" name="TextBox 7"/>
          <p:cNvSpPr txBox="1"/>
          <p:nvPr/>
        </p:nvSpPr>
        <p:spPr>
          <a:xfrm>
            <a:off x="4724400" y="3706745"/>
            <a:ext cx="8839200" cy="3938514"/>
          </a:xfrm>
          <a:prstGeom prst="rect">
            <a:avLst/>
          </a:prstGeom>
        </p:spPr>
        <p:txBody>
          <a:bodyPr wrap="square" lIns="0" tIns="0" rIns="0" bIns="0" rtlCol="0" anchor="t">
            <a:spAutoFit/>
          </a:bodyPr>
          <a:lstStyle/>
          <a:p>
            <a:pPr marL="0" lvl="0" indent="0" algn="just"/>
            <a:r>
              <a:rPr lang="es-ES" sz="3199" dirty="0">
                <a:solidFill>
                  <a:srgbClr val="136447"/>
                </a:solidFill>
                <a:latin typeface="Poppins"/>
              </a:rPr>
              <a:t>Cuando hablamos de seres vivos, siempre pensamos en animales o plantas, con sus complejas estructuras y formas únicas, sin embargo, muchas veces pasamos por alto otras formas de vida que no siempre las encontramos a simple vista, pero todos tienen algo en común, están compuestos por la estructura más básica, la célula.</a:t>
            </a:r>
            <a:endParaRPr lang="es-CL" sz="3199" dirty="0">
              <a:solidFill>
                <a:srgbClr val="136447"/>
              </a:solidFill>
              <a:latin typeface="Poppins"/>
            </a:endParaRPr>
          </a:p>
        </p:txBody>
      </p:sp>
      <p:sp>
        <p:nvSpPr>
          <p:cNvPr id="8" name="Freeform 8"/>
          <p:cNvSpPr/>
          <p:nvPr/>
        </p:nvSpPr>
        <p:spPr>
          <a:xfrm>
            <a:off x="5291374" y="2566031"/>
            <a:ext cx="7705252" cy="229698"/>
          </a:xfrm>
          <a:custGeom>
            <a:avLst/>
            <a:gdLst/>
            <a:ahLst/>
            <a:cxnLst/>
            <a:rect l="l" t="t" r="r" b="b"/>
            <a:pathLst>
              <a:path w="8151296" h="459396">
                <a:moveTo>
                  <a:pt x="0" y="0"/>
                </a:moveTo>
                <a:lnTo>
                  <a:pt x="8151296" y="0"/>
                </a:lnTo>
                <a:lnTo>
                  <a:pt x="8151296" y="459396"/>
                </a:lnTo>
                <a:lnTo>
                  <a:pt x="0" y="459396"/>
                </a:lnTo>
                <a:lnTo>
                  <a:pt x="0" y="0"/>
                </a:lnTo>
                <a:close/>
              </a:path>
            </a:pathLst>
          </a:custGeom>
          <a:blipFill>
            <a:blip r:embed="rId2">
              <a:alphaModFix amt="50000"/>
              <a:extLst>
                <a:ext uri="{96DAC541-7B7A-43D3-8B79-37D633B846F1}">
                  <asvg:svgBlip xmlns:asvg="http://schemas.microsoft.com/office/drawing/2016/SVG/main" r:embed="rId3"/>
                </a:ext>
              </a:extLst>
            </a:blip>
            <a:stretch>
              <a:fillRect t="-385522" b="-385522"/>
            </a:stretch>
          </a:blipFill>
        </p:spPr>
        <p:txBody>
          <a:bodyPr/>
          <a:lstStyle/>
          <a:p>
            <a:endParaRPr lang="es-C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3074" name="Picture 2" descr="Pin de Chema Gil em Biología | Microscópio óptico, Eucariontes ...">
            <a:extLst>
              <a:ext uri="{FF2B5EF4-FFF2-40B4-BE49-F238E27FC236}">
                <a16:creationId xmlns:a16="http://schemas.microsoft.com/office/drawing/2014/main" id="{66C32069-AB16-F475-66BF-4E33D11A4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644" y="-800100"/>
            <a:ext cx="9846381" cy="1194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77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4098" name="Picture 2" descr="4.700+ Celula Eucarionte fotos de stock, imagens e fotos royalty-free ...">
            <a:extLst>
              <a:ext uri="{FF2B5EF4-FFF2-40B4-BE49-F238E27FC236}">
                <a16:creationId xmlns:a16="http://schemas.microsoft.com/office/drawing/2014/main" id="{21ED84C8-7230-9E2F-0FAF-A8A5D6EFB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87541"/>
            <a:ext cx="11827486" cy="1182748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5AFEAD3-E0D5-5799-BBD5-993381238902}"/>
              </a:ext>
            </a:extLst>
          </p:cNvPr>
          <p:cNvSpPr txBox="1"/>
          <p:nvPr/>
        </p:nvSpPr>
        <p:spPr>
          <a:xfrm>
            <a:off x="533400" y="571500"/>
            <a:ext cx="4572000" cy="1384995"/>
          </a:xfrm>
          <a:prstGeom prst="rect">
            <a:avLst/>
          </a:prstGeom>
          <a:no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La </a:t>
            </a:r>
            <a:r>
              <a:rPr lang="es-ES" sz="2100" b="1" dirty="0">
                <a:latin typeface="Arial" panose="020B0604020202020204" pitchFamily="34" charset="0"/>
                <a:cs typeface="Arial" panose="020B0604020202020204" pitchFamily="34" charset="0"/>
              </a:rPr>
              <a:t>vacuola</a:t>
            </a:r>
            <a:r>
              <a:rPr lang="es-ES" sz="2100" dirty="0">
                <a:latin typeface="Arial" panose="020B0604020202020204" pitchFamily="34" charset="0"/>
                <a:cs typeface="Arial" panose="020B0604020202020204" pitchFamily="34" charset="0"/>
              </a:rPr>
              <a:t> es una vesícula la cual almacena agua, en las células vegetales también ayuda a mantener la forma.</a:t>
            </a:r>
            <a:endParaRPr lang="es-CL" sz="21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90448CB4-E190-A825-FAA1-9196808891B2}"/>
              </a:ext>
            </a:extLst>
          </p:cNvPr>
          <p:cNvSpPr txBox="1"/>
          <p:nvPr/>
        </p:nvSpPr>
        <p:spPr>
          <a:xfrm>
            <a:off x="14173200" y="5448300"/>
            <a:ext cx="3962400" cy="1384995"/>
          </a:xfrm>
          <a:prstGeom prst="rect">
            <a:avLst/>
          </a:prstGeom>
          <a:no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Los </a:t>
            </a:r>
            <a:r>
              <a:rPr lang="es-ES" sz="2100" b="1" dirty="0">
                <a:latin typeface="Arial" panose="020B0604020202020204" pitchFamily="34" charset="0"/>
                <a:cs typeface="Arial" panose="020B0604020202020204" pitchFamily="34" charset="0"/>
              </a:rPr>
              <a:t>cloroplastos </a:t>
            </a:r>
            <a:r>
              <a:rPr lang="es-ES" sz="2100" dirty="0">
                <a:latin typeface="Arial" panose="020B0604020202020204" pitchFamily="34" charset="0"/>
                <a:cs typeface="Arial" panose="020B0604020202020204" pitchFamily="34" charset="0"/>
              </a:rPr>
              <a:t>tienen una doble membrana, específicos de la célula vegetal, en ellos se lleva acabo la fotosíntesis.</a:t>
            </a:r>
            <a:endParaRPr lang="es-CL" sz="21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0E8B3781-5547-EF12-44AE-B024F98731F7}"/>
              </a:ext>
            </a:extLst>
          </p:cNvPr>
          <p:cNvSpPr txBox="1"/>
          <p:nvPr/>
        </p:nvSpPr>
        <p:spPr>
          <a:xfrm>
            <a:off x="386862" y="8191500"/>
            <a:ext cx="3962400" cy="1061829"/>
          </a:xfrm>
          <a:prstGeom prst="rect">
            <a:avLst/>
          </a:prstGeom>
          <a:solidFill>
            <a:schemeClr val="bg1"/>
          </a:solidFill>
          <a:ln w="19050">
            <a:solidFill>
              <a:srgbClr val="FF0000"/>
            </a:solidFill>
          </a:ln>
        </p:spPr>
        <p:txBody>
          <a:bodyPr wrap="square" rtlCol="0">
            <a:spAutoFit/>
          </a:bodyPr>
          <a:lstStyle/>
          <a:p>
            <a:r>
              <a:rPr lang="es-ES" sz="2100" dirty="0">
                <a:latin typeface="Arial" panose="020B0604020202020204" pitchFamily="34" charset="0"/>
                <a:cs typeface="Arial" panose="020B0604020202020204" pitchFamily="34" charset="0"/>
              </a:rPr>
              <a:t>La </a:t>
            </a:r>
            <a:r>
              <a:rPr lang="es-ES" sz="2100" b="1" dirty="0">
                <a:latin typeface="Arial" panose="020B0604020202020204" pitchFamily="34" charset="0"/>
                <a:cs typeface="Arial" panose="020B0604020202020204" pitchFamily="34" charset="0"/>
              </a:rPr>
              <a:t>pared celular</a:t>
            </a:r>
            <a:r>
              <a:rPr lang="es-ES" sz="2100" dirty="0">
                <a:latin typeface="Arial" panose="020B0604020202020204" pitchFamily="34" charset="0"/>
                <a:cs typeface="Arial" panose="020B0604020202020204" pitchFamily="34" charset="0"/>
              </a:rPr>
              <a:t> es una cubierta externa, otorga rigidez, protección y soporta a la célula.</a:t>
            </a:r>
            <a:endParaRPr lang="es-CL" sz="2100" dirty="0">
              <a:latin typeface="Arial" panose="020B0604020202020204" pitchFamily="34" charset="0"/>
              <a:cs typeface="Arial" panose="020B0604020202020204" pitchFamily="34" charset="0"/>
            </a:endParaRPr>
          </a:p>
        </p:txBody>
      </p:sp>
      <p:cxnSp>
        <p:nvCxnSpPr>
          <p:cNvPr id="17" name="Conector recto 16">
            <a:extLst>
              <a:ext uri="{FF2B5EF4-FFF2-40B4-BE49-F238E27FC236}">
                <a16:creationId xmlns:a16="http://schemas.microsoft.com/office/drawing/2014/main" id="{A345A688-57C0-E4DF-3B68-750FCBC8DB26}"/>
              </a:ext>
            </a:extLst>
          </p:cNvPr>
          <p:cNvCxnSpPr>
            <a:cxnSpLocks/>
            <a:stCxn id="3" idx="3"/>
          </p:cNvCxnSpPr>
          <p:nvPr/>
        </p:nvCxnSpPr>
        <p:spPr>
          <a:xfrm>
            <a:off x="5105400" y="1263998"/>
            <a:ext cx="2057400" cy="374302"/>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Conector recto 17">
            <a:extLst>
              <a:ext uri="{FF2B5EF4-FFF2-40B4-BE49-F238E27FC236}">
                <a16:creationId xmlns:a16="http://schemas.microsoft.com/office/drawing/2014/main" id="{10CD33A1-3634-2B4E-9209-FE344F589AAD}"/>
              </a:ext>
            </a:extLst>
          </p:cNvPr>
          <p:cNvCxnSpPr>
            <a:cxnSpLocks/>
            <a:stCxn id="8" idx="3"/>
          </p:cNvCxnSpPr>
          <p:nvPr/>
        </p:nvCxnSpPr>
        <p:spPr>
          <a:xfrm flipV="1">
            <a:off x="4349262" y="8191500"/>
            <a:ext cx="756138" cy="530915"/>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Conector recto 32">
            <a:extLst>
              <a:ext uri="{FF2B5EF4-FFF2-40B4-BE49-F238E27FC236}">
                <a16:creationId xmlns:a16="http://schemas.microsoft.com/office/drawing/2014/main" id="{506F94F8-195A-EA28-89A1-5CF1E20D7776}"/>
              </a:ext>
            </a:extLst>
          </p:cNvPr>
          <p:cNvCxnSpPr>
            <a:cxnSpLocks/>
            <a:endCxn id="4" idx="1"/>
          </p:cNvCxnSpPr>
          <p:nvPr/>
        </p:nvCxnSpPr>
        <p:spPr>
          <a:xfrm>
            <a:off x="12725400" y="4305300"/>
            <a:ext cx="1447800" cy="1835498"/>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500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122" name="Picture 2" descr="Instrumentos de observación :: biologia4to">
            <a:extLst>
              <a:ext uri="{FF2B5EF4-FFF2-40B4-BE49-F238E27FC236}">
                <a16:creationId xmlns:a16="http://schemas.microsoft.com/office/drawing/2014/main" id="{D84E9355-84D2-D7C0-40AA-AB589F03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05322"/>
            <a:ext cx="13182600" cy="1007635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B83E80E5-AEA3-10D8-8D84-D81B5A4D668F}"/>
              </a:ext>
            </a:extLst>
          </p:cNvPr>
          <p:cNvSpPr/>
          <p:nvPr/>
        </p:nvSpPr>
        <p:spPr>
          <a:xfrm>
            <a:off x="2971800" y="1104900"/>
            <a:ext cx="131816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8709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60782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Pero, hay más de una</a:t>
            </a:r>
          </a:p>
        </p:txBody>
      </p:sp>
      <p:pic>
        <p:nvPicPr>
          <p:cNvPr id="2050" name="Picture 2" descr="La Celula Eucariota La Celula Animal Y Vegetal Los Organulos ...">
            <a:extLst>
              <a:ext uri="{FF2B5EF4-FFF2-40B4-BE49-F238E27FC236}">
                <a16:creationId xmlns:a16="http://schemas.microsoft.com/office/drawing/2014/main" id="{5A5F5CA0-B9CD-618D-BE5F-44B2ED9A79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001" r="51497" b="13999"/>
          <a:stretch/>
        </p:blipFill>
        <p:spPr bwMode="auto">
          <a:xfrm>
            <a:off x="1250156" y="4931237"/>
            <a:ext cx="4937522"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4">
            <a:extLst>
              <a:ext uri="{FF2B5EF4-FFF2-40B4-BE49-F238E27FC236}">
                <a16:creationId xmlns:a16="http://schemas.microsoft.com/office/drawing/2014/main" id="{BDC8399A-EB69-E020-E376-7815503B7482}"/>
              </a:ext>
            </a:extLst>
          </p:cNvPr>
          <p:cNvSpPr txBox="1"/>
          <p:nvPr/>
        </p:nvSpPr>
        <p:spPr>
          <a:xfrm>
            <a:off x="1627546" y="3729245"/>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dirty="0">
                <a:solidFill>
                  <a:srgbClr val="2D2F3B"/>
                </a:solidFill>
                <a:latin typeface="Poppins Medium"/>
              </a:rPr>
              <a:t>¿Cuál es la diferencia principal de cada una?, ¿Qué función le da estas diferencias?</a:t>
            </a:r>
            <a:endParaRPr lang="es-CL" sz="3396" u="none" strike="noStrike" dirty="0">
              <a:solidFill>
                <a:srgbClr val="2D2F3B"/>
              </a:solidFill>
              <a:latin typeface="Poppins Medium"/>
            </a:endParaRPr>
          </a:p>
        </p:txBody>
      </p:sp>
      <p:pic>
        <p:nvPicPr>
          <p:cNvPr id="3" name="Picture 2" descr="La Celula Eucariota La Celula Animal Y Vegetal Los Organulos ...">
            <a:extLst>
              <a:ext uri="{FF2B5EF4-FFF2-40B4-BE49-F238E27FC236}">
                <a16:creationId xmlns:a16="http://schemas.microsoft.com/office/drawing/2014/main" id="{AD787B5D-97F8-A4B3-E557-8D9AC2B66F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403" t="22001" b="13999"/>
          <a:stretch/>
        </p:blipFill>
        <p:spPr bwMode="auto">
          <a:xfrm>
            <a:off x="11887200" y="4929753"/>
            <a:ext cx="5150644"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E23E1D35-FD12-1BEC-C85B-4449DBF98037}"/>
              </a:ext>
            </a:extLst>
          </p:cNvPr>
          <p:cNvSpPr txBox="1"/>
          <p:nvPr/>
        </p:nvSpPr>
        <p:spPr>
          <a:xfrm>
            <a:off x="1599837" y="2483553"/>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Cuando vemos las células eucariontes, vemos que hay más de una representada.</a:t>
            </a:r>
            <a:endParaRPr lang="es-CL" sz="3396" u="none" strike="noStrike" dirty="0">
              <a:solidFill>
                <a:srgbClr val="2D2F3B"/>
              </a:solidFill>
              <a:latin typeface="Poppins Medium"/>
            </a:endParaRPr>
          </a:p>
        </p:txBody>
      </p:sp>
    </p:spTree>
    <p:extLst>
      <p:ext uri="{BB962C8B-B14F-4D97-AF65-F5344CB8AC3E}">
        <p14:creationId xmlns:p14="http://schemas.microsoft.com/office/powerpoint/2010/main" val="185753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60782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Pero, hay más de una</a:t>
            </a:r>
          </a:p>
        </p:txBody>
      </p:sp>
      <p:sp>
        <p:nvSpPr>
          <p:cNvPr id="10" name="TextBox 4">
            <a:extLst>
              <a:ext uri="{FF2B5EF4-FFF2-40B4-BE49-F238E27FC236}">
                <a16:creationId xmlns:a16="http://schemas.microsoft.com/office/drawing/2014/main" id="{4C98230C-20A6-3560-683A-E162554E3A66}"/>
              </a:ext>
            </a:extLst>
          </p:cNvPr>
          <p:cNvSpPr txBox="1"/>
          <p:nvPr/>
        </p:nvSpPr>
        <p:spPr>
          <a:xfrm>
            <a:off x="1599837" y="2398810"/>
            <a:ext cx="15088326" cy="1109406"/>
          </a:xfrm>
          <a:prstGeom prst="rect">
            <a:avLst/>
          </a:prstGeom>
        </p:spPr>
        <p:txBody>
          <a:bodyPr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Bueno, considerando nuestras observaciones, podemos decir que existen</a:t>
            </a:r>
            <a:r>
              <a:rPr lang="es-ES" sz="3396" dirty="0">
                <a:solidFill>
                  <a:srgbClr val="2D2F3B"/>
                </a:solidFill>
                <a:latin typeface="Poppins Medium"/>
              </a:rPr>
              <a:t>:</a:t>
            </a:r>
            <a:endParaRPr lang="es-CL" sz="3396" u="none" strike="noStrike" dirty="0">
              <a:solidFill>
                <a:srgbClr val="2D2F3B"/>
              </a:solidFill>
              <a:latin typeface="Poppins Medium"/>
            </a:endParaRPr>
          </a:p>
        </p:txBody>
      </p:sp>
      <p:pic>
        <p:nvPicPr>
          <p:cNvPr id="2050" name="Picture 2" descr="La Celula Eucariota La Celula Animal Y Vegetal Los Organulos ...">
            <a:extLst>
              <a:ext uri="{FF2B5EF4-FFF2-40B4-BE49-F238E27FC236}">
                <a16:creationId xmlns:a16="http://schemas.microsoft.com/office/drawing/2014/main" id="{5A5F5CA0-B9CD-618D-BE5F-44B2ED9A79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001" r="51497" b="13999"/>
          <a:stretch/>
        </p:blipFill>
        <p:spPr bwMode="auto">
          <a:xfrm>
            <a:off x="1250156" y="4931237"/>
            <a:ext cx="4937522" cy="4343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a Celula Eucariota La Celula Animal Y Vegetal Los Organulos ...">
            <a:extLst>
              <a:ext uri="{FF2B5EF4-FFF2-40B4-BE49-F238E27FC236}">
                <a16:creationId xmlns:a16="http://schemas.microsoft.com/office/drawing/2014/main" id="{AD787B5D-97F8-A4B3-E557-8D9AC2B66F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403" t="22001" b="13999"/>
          <a:stretch/>
        </p:blipFill>
        <p:spPr bwMode="auto">
          <a:xfrm>
            <a:off x="11887200" y="4929753"/>
            <a:ext cx="5150644"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60EF8E48-2CD8-CF3E-C9D7-CB7B52DAEDDA}"/>
              </a:ext>
            </a:extLst>
          </p:cNvPr>
          <p:cNvSpPr txBox="1"/>
          <p:nvPr/>
        </p:nvSpPr>
        <p:spPr>
          <a:xfrm>
            <a:off x="1508935" y="4023778"/>
            <a:ext cx="4419963" cy="545149"/>
          </a:xfrm>
          <a:prstGeom prst="rect">
            <a:avLst/>
          </a:prstGeom>
        </p:spPr>
        <p:txBody>
          <a:bodyPr wrap="square"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Células animales.</a:t>
            </a:r>
            <a:endParaRPr lang="es-CL" sz="3396" u="none" strike="noStrike" dirty="0">
              <a:solidFill>
                <a:srgbClr val="2D2F3B"/>
              </a:solidFill>
              <a:latin typeface="Poppins Medium"/>
            </a:endParaRPr>
          </a:p>
        </p:txBody>
      </p:sp>
      <p:sp>
        <p:nvSpPr>
          <p:cNvPr id="5" name="TextBox 4">
            <a:extLst>
              <a:ext uri="{FF2B5EF4-FFF2-40B4-BE49-F238E27FC236}">
                <a16:creationId xmlns:a16="http://schemas.microsoft.com/office/drawing/2014/main" id="{043C2E6A-36BC-2453-E686-40AED54C6297}"/>
              </a:ext>
            </a:extLst>
          </p:cNvPr>
          <p:cNvSpPr txBox="1"/>
          <p:nvPr/>
        </p:nvSpPr>
        <p:spPr>
          <a:xfrm>
            <a:off x="12215930" y="4000522"/>
            <a:ext cx="4419963" cy="545149"/>
          </a:xfrm>
          <a:prstGeom prst="rect">
            <a:avLst/>
          </a:prstGeom>
        </p:spPr>
        <p:txBody>
          <a:bodyPr wrap="square" lIns="0" tIns="0" rIns="0" bIns="0" rtlCol="0" anchor="t">
            <a:spAutoFit/>
          </a:bodyPr>
          <a:lstStyle/>
          <a:p>
            <a:pPr marL="0" lvl="0" indent="0" algn="ctr">
              <a:lnSpc>
                <a:spcPts val="4415"/>
              </a:lnSpc>
              <a:spcBef>
                <a:spcPct val="0"/>
              </a:spcBef>
            </a:pPr>
            <a:r>
              <a:rPr lang="es-ES" sz="3396" u="none" strike="noStrike" dirty="0">
                <a:solidFill>
                  <a:srgbClr val="2D2F3B"/>
                </a:solidFill>
                <a:latin typeface="Poppins Medium"/>
              </a:rPr>
              <a:t>Células vegetal.</a:t>
            </a:r>
            <a:endParaRPr lang="es-CL" sz="3396" u="none" strike="noStrike" dirty="0">
              <a:solidFill>
                <a:srgbClr val="2D2F3B"/>
              </a:solidFill>
              <a:latin typeface="Poppins Medium"/>
            </a:endParaRPr>
          </a:p>
        </p:txBody>
      </p:sp>
    </p:spTree>
    <p:extLst>
      <p:ext uri="{BB962C8B-B14F-4D97-AF65-F5344CB8AC3E}">
        <p14:creationId xmlns:p14="http://schemas.microsoft.com/office/powerpoint/2010/main" val="173474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533400" y="647700"/>
            <a:ext cx="16078200" cy="1538883"/>
          </a:xfrm>
          <a:prstGeom prst="rect">
            <a:avLst/>
          </a:prstGeom>
        </p:spPr>
        <p:txBody>
          <a:bodyPr wrap="square" lIns="0" tIns="0" rIns="0" bIns="0" rtlCol="0" anchor="t">
            <a:spAutoFit/>
          </a:bodyPr>
          <a:lstStyle/>
          <a:p>
            <a:pPr marL="0" lvl="0" indent="0" algn="ctr">
              <a:lnSpc>
                <a:spcPts val="11999"/>
              </a:lnSpc>
              <a:spcBef>
                <a:spcPct val="0"/>
              </a:spcBef>
            </a:pPr>
            <a:r>
              <a:rPr lang="es-CL" sz="9600" u="none" strike="noStrike" spc="749" dirty="0">
                <a:solidFill>
                  <a:srgbClr val="136447"/>
                </a:solidFill>
                <a:latin typeface="Wedges"/>
              </a:rPr>
              <a:t>Un poco de historia</a:t>
            </a:r>
          </a:p>
        </p:txBody>
      </p:sp>
      <p:sp>
        <p:nvSpPr>
          <p:cNvPr id="10" name="TextBox 4">
            <a:extLst>
              <a:ext uri="{FF2B5EF4-FFF2-40B4-BE49-F238E27FC236}">
                <a16:creationId xmlns:a16="http://schemas.microsoft.com/office/drawing/2014/main" id="{4C98230C-20A6-3560-683A-E162554E3A66}"/>
              </a:ext>
            </a:extLst>
          </p:cNvPr>
          <p:cNvSpPr txBox="1"/>
          <p:nvPr/>
        </p:nvSpPr>
        <p:spPr>
          <a:xfrm>
            <a:off x="1763597" y="4229100"/>
            <a:ext cx="8153400" cy="2802177"/>
          </a:xfrm>
          <a:prstGeom prst="rect">
            <a:avLst/>
          </a:prstGeom>
        </p:spPr>
        <p:txBody>
          <a:bodyPr wrap="square" lIns="0" tIns="0" rIns="0" bIns="0" rtlCol="0" anchor="t">
            <a:spAutoFit/>
          </a:bodyPr>
          <a:lstStyle/>
          <a:p>
            <a:pPr marL="0" lvl="0" indent="0" algn="just">
              <a:lnSpc>
                <a:spcPts val="4415"/>
              </a:lnSpc>
              <a:spcBef>
                <a:spcPct val="0"/>
              </a:spcBef>
            </a:pPr>
            <a:r>
              <a:rPr lang="es-ES" sz="3396" u="none" strike="noStrike" dirty="0">
                <a:solidFill>
                  <a:srgbClr val="2D2F3B"/>
                </a:solidFill>
                <a:latin typeface="Poppins Medium"/>
              </a:rPr>
              <a:t>Lynn Margulis, una investigadora connotada por sus aportes a la ciencia. Ella propuso la teoría endosimbiótica, la cual nos habla del origen de las células eucariontes.</a:t>
            </a:r>
          </a:p>
        </p:txBody>
      </p:sp>
      <p:pic>
        <p:nvPicPr>
          <p:cNvPr id="8194" name="Picture 2" descr="Mujeres en la biología II: Lynn Margulis y la teoría endosimbiótica ...">
            <a:extLst>
              <a:ext uri="{FF2B5EF4-FFF2-40B4-BE49-F238E27FC236}">
                <a16:creationId xmlns:a16="http://schemas.microsoft.com/office/drawing/2014/main" id="{F6FD6D05-C570-EDEB-B988-6CFB9B90B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4200" y="2476500"/>
            <a:ext cx="4514850" cy="67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47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pic>
        <p:nvPicPr>
          <p:cNvPr id="7" name="Imagen 6">
            <a:extLst>
              <a:ext uri="{FF2B5EF4-FFF2-40B4-BE49-F238E27FC236}">
                <a16:creationId xmlns:a16="http://schemas.microsoft.com/office/drawing/2014/main" id="{80F5A95F-ABCA-B628-8512-D79A1899D67A}"/>
              </a:ext>
            </a:extLst>
          </p:cNvPr>
          <p:cNvPicPr>
            <a:picLocks noChangeAspect="1"/>
          </p:cNvPicPr>
          <p:nvPr/>
        </p:nvPicPr>
        <p:blipFill>
          <a:blip r:embed="rId4"/>
          <a:stretch>
            <a:fillRect/>
          </a:stretch>
        </p:blipFill>
        <p:spPr>
          <a:xfrm>
            <a:off x="6858000" y="571500"/>
            <a:ext cx="10623084" cy="8451438"/>
          </a:xfrm>
          <a:prstGeom prst="rect">
            <a:avLst/>
          </a:prstGeom>
        </p:spPr>
      </p:pic>
      <p:sp>
        <p:nvSpPr>
          <p:cNvPr id="9" name="TextBox 4">
            <a:extLst>
              <a:ext uri="{FF2B5EF4-FFF2-40B4-BE49-F238E27FC236}">
                <a16:creationId xmlns:a16="http://schemas.microsoft.com/office/drawing/2014/main" id="{9E430FBD-C11F-4658-B23E-4E4448AA8FE9}"/>
              </a:ext>
            </a:extLst>
          </p:cNvPr>
          <p:cNvSpPr txBox="1"/>
          <p:nvPr/>
        </p:nvSpPr>
        <p:spPr>
          <a:xfrm>
            <a:off x="776238" y="2476500"/>
            <a:ext cx="5714999" cy="5059205"/>
          </a:xfrm>
          <a:prstGeom prst="rect">
            <a:avLst/>
          </a:prstGeom>
        </p:spPr>
        <p:txBody>
          <a:bodyPr wrap="square" lIns="0" tIns="0" rIns="0" bIns="0" rtlCol="0" anchor="t">
            <a:spAutoFit/>
          </a:bodyPr>
          <a:lstStyle/>
          <a:p>
            <a:pPr marL="0" lvl="0" indent="0" algn="just">
              <a:lnSpc>
                <a:spcPts val="4415"/>
              </a:lnSpc>
              <a:spcBef>
                <a:spcPct val="0"/>
              </a:spcBef>
            </a:pPr>
            <a:r>
              <a:rPr lang="es-CL" sz="3396" dirty="0">
                <a:solidFill>
                  <a:srgbClr val="2D2F3B"/>
                </a:solidFill>
                <a:latin typeface="Poppins Medium"/>
              </a:rPr>
              <a:t>Esta teoría habla de una célula eucarionte primitiva, la cual tenia un núcleo en formación, está célula ingirió una célula procarionte pero no la elimino, sino que, decidió conservarla dentro de ella. </a:t>
            </a:r>
            <a:endParaRPr lang="es-ES" sz="3396" dirty="0">
              <a:solidFill>
                <a:srgbClr val="2D2F3B"/>
              </a:solidFill>
              <a:latin typeface="Poppins Medium"/>
            </a:endParaRPr>
          </a:p>
        </p:txBody>
      </p:sp>
    </p:spTree>
    <p:extLst>
      <p:ext uri="{BB962C8B-B14F-4D97-AF65-F5344CB8AC3E}">
        <p14:creationId xmlns:p14="http://schemas.microsoft.com/office/powerpoint/2010/main" val="144287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pic>
        <p:nvPicPr>
          <p:cNvPr id="7" name="Imagen 6">
            <a:extLst>
              <a:ext uri="{FF2B5EF4-FFF2-40B4-BE49-F238E27FC236}">
                <a16:creationId xmlns:a16="http://schemas.microsoft.com/office/drawing/2014/main" id="{80F5A95F-ABCA-B628-8512-D79A1899D67A}"/>
              </a:ext>
            </a:extLst>
          </p:cNvPr>
          <p:cNvPicPr>
            <a:picLocks noChangeAspect="1"/>
          </p:cNvPicPr>
          <p:nvPr/>
        </p:nvPicPr>
        <p:blipFill>
          <a:blip r:embed="rId4"/>
          <a:stretch>
            <a:fillRect/>
          </a:stretch>
        </p:blipFill>
        <p:spPr>
          <a:xfrm>
            <a:off x="838200" y="495300"/>
            <a:ext cx="10623084" cy="8451438"/>
          </a:xfrm>
          <a:prstGeom prst="rect">
            <a:avLst/>
          </a:prstGeom>
        </p:spPr>
      </p:pic>
      <p:sp>
        <p:nvSpPr>
          <p:cNvPr id="2" name="TextBox 4">
            <a:extLst>
              <a:ext uri="{FF2B5EF4-FFF2-40B4-BE49-F238E27FC236}">
                <a16:creationId xmlns:a16="http://schemas.microsoft.com/office/drawing/2014/main" id="{6938E6C9-CA0D-B35B-95BE-8DABEFB8B415}"/>
              </a:ext>
            </a:extLst>
          </p:cNvPr>
          <p:cNvSpPr txBox="1"/>
          <p:nvPr/>
        </p:nvSpPr>
        <p:spPr>
          <a:xfrm>
            <a:off x="11461284" y="2552700"/>
            <a:ext cx="6476999" cy="5623463"/>
          </a:xfrm>
          <a:prstGeom prst="rect">
            <a:avLst/>
          </a:prstGeom>
        </p:spPr>
        <p:txBody>
          <a:bodyPr wrap="square" lIns="0" tIns="0" rIns="0" bIns="0" rtlCol="0" anchor="t">
            <a:spAutoFit/>
          </a:bodyPr>
          <a:lstStyle/>
          <a:p>
            <a:pPr marL="0" lvl="0" indent="0" algn="just">
              <a:lnSpc>
                <a:spcPts val="4415"/>
              </a:lnSpc>
              <a:spcBef>
                <a:spcPct val="0"/>
              </a:spcBef>
            </a:pPr>
            <a:r>
              <a:rPr lang="es-CL" sz="3396" dirty="0">
                <a:solidFill>
                  <a:srgbClr val="2D2F3B"/>
                </a:solidFill>
                <a:latin typeface="Poppins Medium"/>
              </a:rPr>
              <a:t>De igual forma, esta célula empezó a reproducirse y en algún momento, ingirió otra célula procarionte. La primera célula ingerida se convirtió en lo que conocemos ahora como mitocondria y la segunda célula es ahora el cloroplasto.</a:t>
            </a:r>
            <a:endParaRPr lang="es-ES" sz="3396" dirty="0">
              <a:solidFill>
                <a:srgbClr val="2D2F3B"/>
              </a:solidFill>
              <a:latin typeface="Poppins Medium"/>
            </a:endParaRPr>
          </a:p>
        </p:txBody>
      </p:sp>
    </p:spTree>
    <p:extLst>
      <p:ext uri="{BB962C8B-B14F-4D97-AF65-F5344CB8AC3E}">
        <p14:creationId xmlns:p14="http://schemas.microsoft.com/office/powerpoint/2010/main" val="129162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rot="5400000">
            <a:off x="4572000" y="-304800"/>
            <a:ext cx="9144000" cy="10287000"/>
          </a:xfrm>
          <a:prstGeom prst="rect">
            <a:avLst/>
          </a:prstGeom>
          <a:solidFill>
            <a:srgbClr val="F0F5DB"/>
          </a:solidFill>
        </p:spPr>
      </p:sp>
      <p:sp>
        <p:nvSpPr>
          <p:cNvPr id="6" name="TextBox 6"/>
          <p:cNvSpPr txBox="1"/>
          <p:nvPr/>
        </p:nvSpPr>
        <p:spPr>
          <a:xfrm>
            <a:off x="5460637" y="1309614"/>
            <a:ext cx="7366726" cy="923330"/>
          </a:xfrm>
          <a:prstGeom prst="rect">
            <a:avLst/>
          </a:prstGeom>
        </p:spPr>
        <p:txBody>
          <a:bodyPr wrap="square" lIns="0" tIns="0" rIns="0" bIns="0" rtlCol="0" anchor="t">
            <a:spAutoFit/>
          </a:bodyPr>
          <a:lstStyle/>
          <a:p>
            <a:pPr marL="0" lvl="0" indent="0" algn="ctr"/>
            <a:r>
              <a:rPr lang="es-CL" sz="6000" spc="953" dirty="0">
                <a:solidFill>
                  <a:srgbClr val="136447"/>
                </a:solidFill>
                <a:latin typeface="Wedges"/>
              </a:rPr>
              <a:t>Identificando</a:t>
            </a:r>
          </a:p>
        </p:txBody>
      </p:sp>
      <p:sp>
        <p:nvSpPr>
          <p:cNvPr id="7" name="TextBox 7"/>
          <p:cNvSpPr txBox="1"/>
          <p:nvPr/>
        </p:nvSpPr>
        <p:spPr>
          <a:xfrm>
            <a:off x="4724400" y="2869443"/>
            <a:ext cx="8839200" cy="5907771"/>
          </a:xfrm>
          <a:prstGeom prst="rect">
            <a:avLst/>
          </a:prstGeom>
        </p:spPr>
        <p:txBody>
          <a:bodyPr wrap="square" lIns="0" tIns="0" rIns="0" bIns="0" rtlCol="0" anchor="t">
            <a:spAutoFit/>
          </a:bodyPr>
          <a:lstStyle/>
          <a:p>
            <a:pPr marL="0" lvl="0" indent="0" algn="just"/>
            <a:r>
              <a:rPr lang="es-ES" sz="3199" dirty="0">
                <a:solidFill>
                  <a:srgbClr val="136447"/>
                </a:solidFill>
                <a:latin typeface="Poppins"/>
              </a:rPr>
              <a:t>Ya hemos revisado los diferentes tipos celulares (procarionte y eucarionte) y vimos a simple vista sus componentes, sin embargo, aun no sabemos bien que función cumple cada una en la célula.</a:t>
            </a:r>
          </a:p>
          <a:p>
            <a:pPr marL="0" lvl="0" indent="0" algn="just"/>
            <a:endParaRPr lang="es-ES" sz="3199" dirty="0">
              <a:solidFill>
                <a:srgbClr val="136447"/>
              </a:solidFill>
              <a:latin typeface="Poppins"/>
            </a:endParaRPr>
          </a:p>
          <a:p>
            <a:pPr marL="0" lvl="0" indent="0" algn="just"/>
            <a:r>
              <a:rPr lang="es-ES" sz="3199" dirty="0">
                <a:solidFill>
                  <a:srgbClr val="136447"/>
                </a:solidFill>
                <a:latin typeface="Poppins"/>
              </a:rPr>
              <a:t>Primero, empezar por la célula procarionte, que, a pesar de no tener núcleo, tiene su complejidad. ¿Qué la hace diferente entonces?, ¿Qué función cumple en el ecosistema?, ¿Cómo convive con otros organismos?</a:t>
            </a:r>
            <a:endParaRPr lang="es-CL" sz="3199" dirty="0">
              <a:solidFill>
                <a:srgbClr val="136447"/>
              </a:solidFill>
              <a:latin typeface="Poppins"/>
            </a:endParaRPr>
          </a:p>
        </p:txBody>
      </p:sp>
      <p:sp>
        <p:nvSpPr>
          <p:cNvPr id="8" name="Freeform 8"/>
          <p:cNvSpPr/>
          <p:nvPr/>
        </p:nvSpPr>
        <p:spPr>
          <a:xfrm>
            <a:off x="5291374" y="2035484"/>
            <a:ext cx="7705252" cy="229698"/>
          </a:xfrm>
          <a:custGeom>
            <a:avLst/>
            <a:gdLst/>
            <a:ahLst/>
            <a:cxnLst/>
            <a:rect l="l" t="t" r="r" b="b"/>
            <a:pathLst>
              <a:path w="8151296" h="459396">
                <a:moveTo>
                  <a:pt x="0" y="0"/>
                </a:moveTo>
                <a:lnTo>
                  <a:pt x="8151296" y="0"/>
                </a:lnTo>
                <a:lnTo>
                  <a:pt x="8151296" y="459396"/>
                </a:lnTo>
                <a:lnTo>
                  <a:pt x="0" y="459396"/>
                </a:lnTo>
                <a:lnTo>
                  <a:pt x="0" y="0"/>
                </a:lnTo>
                <a:close/>
              </a:path>
            </a:pathLst>
          </a:custGeom>
          <a:blipFill>
            <a:blip r:embed="rId2">
              <a:alphaModFix amt="50000"/>
              <a:extLst>
                <a:ext uri="{96DAC541-7B7A-43D3-8B79-37D633B846F1}">
                  <asvg:svgBlip xmlns:asvg="http://schemas.microsoft.com/office/drawing/2016/SVG/main" r:embed="rId3"/>
                </a:ext>
              </a:extLst>
            </a:blip>
            <a:stretch>
              <a:fillRect t="-385522" b="-385522"/>
            </a:stretch>
          </a:blipFill>
        </p:spPr>
        <p:txBody>
          <a:bodyPr/>
          <a:lstStyle/>
          <a:p>
            <a:endParaRPr lang="es-CL" dirty="0"/>
          </a:p>
        </p:txBody>
      </p:sp>
    </p:spTree>
    <p:extLst>
      <p:ext uri="{BB962C8B-B14F-4D97-AF65-F5344CB8AC3E}">
        <p14:creationId xmlns:p14="http://schemas.microsoft.com/office/powerpoint/2010/main" val="69631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6" name="Freeform 6"/>
          <p:cNvSpPr/>
          <p:nvPr/>
        </p:nvSpPr>
        <p:spPr>
          <a:xfrm rot="7549458">
            <a:off x="14024911" y="-1336598"/>
            <a:ext cx="5326505" cy="4726063"/>
          </a:xfrm>
          <a:custGeom>
            <a:avLst/>
            <a:gdLst/>
            <a:ahLst/>
            <a:cxnLst/>
            <a:rect l="l" t="t" r="r" b="b"/>
            <a:pathLst>
              <a:path w="5326505" h="4726063">
                <a:moveTo>
                  <a:pt x="0" y="0"/>
                </a:moveTo>
                <a:lnTo>
                  <a:pt x="5326504" y="0"/>
                </a:lnTo>
                <a:lnTo>
                  <a:pt x="5326504" y="4726062"/>
                </a:lnTo>
                <a:lnTo>
                  <a:pt x="0" y="4726062"/>
                </a:lnTo>
                <a:lnTo>
                  <a:pt x="0" y="0"/>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sp>
      <p:pic>
        <p:nvPicPr>
          <p:cNvPr id="4" name="Imagen 3">
            <a:extLst>
              <a:ext uri="{FF2B5EF4-FFF2-40B4-BE49-F238E27FC236}">
                <a16:creationId xmlns:a16="http://schemas.microsoft.com/office/drawing/2014/main" id="{6B47B0B6-4F45-1E37-5D50-EE4C9F61F390}"/>
              </a:ext>
            </a:extLst>
          </p:cNvPr>
          <p:cNvPicPr>
            <a:picLocks noChangeAspect="1"/>
          </p:cNvPicPr>
          <p:nvPr/>
        </p:nvPicPr>
        <p:blipFill>
          <a:blip r:embed="rId4"/>
          <a:stretch>
            <a:fillRect/>
          </a:stretch>
        </p:blipFill>
        <p:spPr>
          <a:xfrm>
            <a:off x="2743200" y="271508"/>
            <a:ext cx="13411200" cy="9743983"/>
          </a:xfrm>
          <a:prstGeom prst="rect">
            <a:avLst/>
          </a:prstGeom>
        </p:spPr>
      </p:pic>
      <p:sp>
        <p:nvSpPr>
          <p:cNvPr id="5" name="Rectángulo 4">
            <a:extLst>
              <a:ext uri="{FF2B5EF4-FFF2-40B4-BE49-F238E27FC236}">
                <a16:creationId xmlns:a16="http://schemas.microsoft.com/office/drawing/2014/main" id="{0111501C-AAD3-DA9A-FF70-53436D6B0BE7}"/>
              </a:ext>
            </a:extLst>
          </p:cNvPr>
          <p:cNvSpPr/>
          <p:nvPr/>
        </p:nvSpPr>
        <p:spPr>
          <a:xfrm>
            <a:off x="2895600" y="1026433"/>
            <a:ext cx="3429000" cy="22882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49B403CF-A013-0D69-06FC-CD42FFABBEE3}"/>
              </a:ext>
            </a:extLst>
          </p:cNvPr>
          <p:cNvSpPr/>
          <p:nvPr/>
        </p:nvSpPr>
        <p:spPr>
          <a:xfrm>
            <a:off x="9372600" y="419101"/>
            <a:ext cx="586740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594B5FE0-732A-A01D-FBAF-1B16CFFD16FF}"/>
              </a:ext>
            </a:extLst>
          </p:cNvPr>
          <p:cNvSpPr/>
          <p:nvPr/>
        </p:nvSpPr>
        <p:spPr>
          <a:xfrm>
            <a:off x="3048000" y="4610100"/>
            <a:ext cx="2209800" cy="13301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5138EE3C-9730-D4DE-CB3E-D8212D04499E}"/>
              </a:ext>
            </a:extLst>
          </p:cNvPr>
          <p:cNvSpPr/>
          <p:nvPr/>
        </p:nvSpPr>
        <p:spPr>
          <a:xfrm>
            <a:off x="11658600" y="2348715"/>
            <a:ext cx="3733800" cy="1600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298489B6-7615-5ABF-53A9-69C21DE8314B}"/>
              </a:ext>
            </a:extLst>
          </p:cNvPr>
          <p:cNvSpPr/>
          <p:nvPr/>
        </p:nvSpPr>
        <p:spPr>
          <a:xfrm>
            <a:off x="12420600" y="4610100"/>
            <a:ext cx="3505200" cy="17279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37413905-6DA6-C1FE-00E3-A8FD7AA9AA80}"/>
              </a:ext>
            </a:extLst>
          </p:cNvPr>
          <p:cNvSpPr/>
          <p:nvPr/>
        </p:nvSpPr>
        <p:spPr>
          <a:xfrm>
            <a:off x="3025239" y="7154830"/>
            <a:ext cx="3505200" cy="19510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887143FD-70E3-9F82-A1D8-F07426DF3D7B}"/>
              </a:ext>
            </a:extLst>
          </p:cNvPr>
          <p:cNvSpPr/>
          <p:nvPr/>
        </p:nvSpPr>
        <p:spPr>
          <a:xfrm>
            <a:off x="10020299" y="8633248"/>
            <a:ext cx="5242461" cy="10822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68727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623</Words>
  <Application>Microsoft Office PowerPoint</Application>
  <PresentationFormat>Personalizado</PresentationFormat>
  <Paragraphs>38</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Poppins Semi-Bold</vt:lpstr>
      <vt:lpstr>Poppins</vt:lpstr>
      <vt:lpstr>Poppins Medium</vt:lpstr>
      <vt:lpstr>Wedges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Colegio Sao Paulo</dc:creator>
  <cp:lastModifiedBy>pablo espinosa perez</cp:lastModifiedBy>
  <cp:revision>12</cp:revision>
  <dcterms:created xsi:type="dcterms:W3CDTF">2006-08-16T00:00:00Z</dcterms:created>
  <dcterms:modified xsi:type="dcterms:W3CDTF">2025-03-17T13:53:42Z</dcterms:modified>
  <dc:identifier>DAGCy9MpuAk</dc:identifier>
</cp:coreProperties>
</file>