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68" r:id="rId3"/>
    <p:sldId id="276" r:id="rId4"/>
    <p:sldId id="277" r:id="rId5"/>
    <p:sldId id="266" r:id="rId6"/>
    <p:sldId id="278" r:id="rId7"/>
    <p:sldId id="279" r:id="rId8"/>
    <p:sldId id="267" r:id="rId9"/>
    <p:sldId id="280" r:id="rId10"/>
    <p:sldId id="282" r:id="rId11"/>
    <p:sldId id="283" r:id="rId12"/>
    <p:sldId id="284" r:id="rId13"/>
  </p:sldIdLst>
  <p:sldSz cx="18288000" cy="10287000"/>
  <p:notesSz cx="6858000" cy="9144000"/>
  <p:embeddedFontLst>
    <p:embeddedFont>
      <p:font typeface="Bahnschrift SemiBold" panose="020B0502040204020203" pitchFamily="34" charset="0"/>
      <p:bold r:id="rId14"/>
    </p:embeddedFont>
    <p:embeddedFont>
      <p:font typeface="Open Sans" panose="020B0606030504020204" pitchFamily="34" charset="0"/>
      <p:regular r:id="rId15"/>
      <p:bold r:id="rId16"/>
      <p:italic r:id="rId17"/>
      <p:boldItalic r:id="rId18"/>
    </p:embeddedFont>
    <p:embeddedFont>
      <p:font typeface="Open Sans Bold" panose="020B0806030504020204"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4622" autoAdjust="0"/>
  </p:normalViewPr>
  <p:slideViewPr>
    <p:cSldViewPr>
      <p:cViewPr varScale="1">
        <p:scale>
          <a:sx n="52" d="100"/>
          <a:sy n="52" d="100"/>
        </p:scale>
        <p:origin x="763"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64" name="Group 46">
            <a:extLst>
              <a:ext uri="{FF2B5EF4-FFF2-40B4-BE49-F238E27FC236}">
                <a16:creationId xmlns:a16="http://schemas.microsoft.com/office/drawing/2014/main" id="{40807809-2682-B741-5A7B-099ED1FA69A4}"/>
              </a:ext>
            </a:extLst>
          </p:cNvPr>
          <p:cNvGrpSpPr/>
          <p:nvPr/>
        </p:nvGrpSpPr>
        <p:grpSpPr>
          <a:xfrm>
            <a:off x="996616" y="1819764"/>
            <a:ext cx="16262684" cy="3857136"/>
            <a:chOff x="-42779" y="1381494"/>
            <a:chExt cx="21683579" cy="5142849"/>
          </a:xfrm>
        </p:grpSpPr>
        <p:sp>
          <p:nvSpPr>
            <p:cNvPr id="65" name="TextBox 47">
              <a:extLst>
                <a:ext uri="{FF2B5EF4-FFF2-40B4-BE49-F238E27FC236}">
                  <a16:creationId xmlns:a16="http://schemas.microsoft.com/office/drawing/2014/main" id="{F6FFDFC9-03BB-7131-B83F-8B65948ADBFA}"/>
                </a:ext>
              </a:extLst>
            </p:cNvPr>
            <p:cNvSpPr txBox="1"/>
            <p:nvPr/>
          </p:nvSpPr>
          <p:spPr>
            <a:xfrm>
              <a:off x="-42779" y="4011945"/>
              <a:ext cx="21640800" cy="2512398"/>
            </a:xfrm>
            <a:prstGeom prst="rect">
              <a:avLst/>
            </a:prstGeom>
          </p:spPr>
          <p:txBody>
            <a:bodyPr lIns="0" tIns="0" rIns="0" bIns="0" rtlCol="0" anchor="t">
              <a:spAutoFit/>
            </a:bodyPr>
            <a:lstStyle/>
            <a:p>
              <a:pPr marL="0" lvl="0" indent="0" algn="ctr">
                <a:lnSpc>
                  <a:spcPts val="7559"/>
                </a:lnSpc>
                <a:spcBef>
                  <a:spcPct val="0"/>
                </a:spcBef>
              </a:pPr>
              <a:r>
                <a:rPr lang="en-US" sz="5399" u="none" strike="noStrike" dirty="0">
                  <a:solidFill>
                    <a:srgbClr val="000000"/>
                  </a:solidFill>
                  <a:latin typeface="Open Sans Bold"/>
                </a:rPr>
                <a:t>CIENCIAS NATURALES</a:t>
              </a:r>
            </a:p>
            <a:p>
              <a:pPr marL="0" lvl="0" indent="0" algn="ctr">
                <a:lnSpc>
                  <a:spcPts val="7559"/>
                </a:lnSpc>
                <a:spcBef>
                  <a:spcPct val="0"/>
                </a:spcBef>
              </a:pPr>
              <a:r>
                <a:rPr lang="en-US" sz="5399" dirty="0">
                  <a:solidFill>
                    <a:srgbClr val="000000"/>
                  </a:solidFill>
                  <a:latin typeface="Open Sans Bold"/>
                </a:rPr>
                <a:t>2° MEDIO</a:t>
              </a:r>
              <a:endParaRPr lang="en-US" sz="5399" u="none" strike="noStrike" dirty="0">
                <a:solidFill>
                  <a:srgbClr val="000000"/>
                </a:solidFill>
                <a:latin typeface="Open Sans Bold"/>
              </a:endParaRPr>
            </a:p>
          </p:txBody>
        </p:sp>
        <p:sp>
          <p:nvSpPr>
            <p:cNvPr id="66" name="TextBox 48">
              <a:extLst>
                <a:ext uri="{FF2B5EF4-FFF2-40B4-BE49-F238E27FC236}">
                  <a16:creationId xmlns:a16="http://schemas.microsoft.com/office/drawing/2014/main" id="{8A529355-7B74-F622-BC81-7B4ACDDDCA21}"/>
                </a:ext>
              </a:extLst>
            </p:cNvPr>
            <p:cNvSpPr txBox="1"/>
            <p:nvPr/>
          </p:nvSpPr>
          <p:spPr>
            <a:xfrm>
              <a:off x="0" y="1381494"/>
              <a:ext cx="21640800" cy="624333"/>
            </a:xfrm>
            <a:prstGeom prst="rect">
              <a:avLst/>
            </a:prstGeom>
          </p:spPr>
          <p:txBody>
            <a:bodyPr lIns="0" tIns="0" rIns="0" bIns="0" rtlCol="0" anchor="t">
              <a:spAutoFit/>
            </a:bodyPr>
            <a:lstStyle/>
            <a:p>
              <a:pPr marL="0" lvl="0" indent="0" algn="ctr">
                <a:lnSpc>
                  <a:spcPts val="3915"/>
                </a:lnSpc>
                <a:spcBef>
                  <a:spcPct val="0"/>
                </a:spcBef>
              </a:pPr>
              <a:endParaRPr lang="en-US" sz="2796" u="none" strike="noStrike" dirty="0">
                <a:solidFill>
                  <a:srgbClr val="000000"/>
                </a:solidFill>
                <a:latin typeface="Open Sans"/>
              </a:endParaRPr>
            </a:p>
          </p:txBody>
        </p:sp>
      </p:grpSp>
      <p:sp>
        <p:nvSpPr>
          <p:cNvPr id="67" name="Freeform 6">
            <a:extLst>
              <a:ext uri="{FF2B5EF4-FFF2-40B4-BE49-F238E27FC236}">
                <a16:creationId xmlns:a16="http://schemas.microsoft.com/office/drawing/2014/main" id="{0F3AB690-3C32-83D3-B7F9-7EC1CF365416}"/>
              </a:ext>
            </a:extLst>
          </p:cNvPr>
          <p:cNvSpPr/>
          <p:nvPr/>
        </p:nvSpPr>
        <p:spPr>
          <a:xfrm>
            <a:off x="-20053" y="5676900"/>
            <a:ext cx="4508337" cy="4648200"/>
          </a:xfrm>
          <a:custGeom>
            <a:avLst/>
            <a:gdLst/>
            <a:ahLst/>
            <a:cxnLst/>
            <a:rect l="l" t="t" r="r" b="b"/>
            <a:pathLst>
              <a:path w="2107555" h="2155740">
                <a:moveTo>
                  <a:pt x="0" y="0"/>
                </a:moveTo>
                <a:lnTo>
                  <a:pt x="2107555" y="0"/>
                </a:lnTo>
                <a:lnTo>
                  <a:pt x="2107555" y="2155740"/>
                </a:lnTo>
                <a:lnTo>
                  <a:pt x="0" y="215574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pPr algn="just"/>
            <a:r>
              <a:rPr lang="es-CL" sz="3200" dirty="0">
                <a:latin typeface="Bahnschrift SemiBold" panose="020B0502040204020203" pitchFamily="34" charset="0"/>
              </a:rPr>
              <a:t>Ahora, revisaremos los distintos estímulos que pueden sentir nuestro cuerpo y su receptor sensorial asociado.</a:t>
            </a:r>
          </a:p>
        </p:txBody>
      </p:sp>
      <p:grpSp>
        <p:nvGrpSpPr>
          <p:cNvPr id="2" name="Group 52">
            <a:extLst>
              <a:ext uri="{FF2B5EF4-FFF2-40B4-BE49-F238E27FC236}">
                <a16:creationId xmlns:a16="http://schemas.microsoft.com/office/drawing/2014/main" id="{73367D43-56C1-86CA-9440-44F9006EB98D}"/>
              </a:ext>
            </a:extLst>
          </p:cNvPr>
          <p:cNvGrpSpPr/>
          <p:nvPr/>
        </p:nvGrpSpPr>
        <p:grpSpPr>
          <a:xfrm>
            <a:off x="4680906" y="410683"/>
            <a:ext cx="8926187" cy="775626"/>
            <a:chOff x="-78588" y="0"/>
            <a:chExt cx="3022420" cy="262318"/>
          </a:xfrm>
        </p:grpSpPr>
        <p:sp>
          <p:nvSpPr>
            <p:cNvPr id="3" name="Freeform 53">
              <a:extLst>
                <a:ext uri="{FF2B5EF4-FFF2-40B4-BE49-F238E27FC236}">
                  <a16:creationId xmlns:a16="http://schemas.microsoft.com/office/drawing/2014/main" id="{2AB70E8F-704E-F8EA-1889-A3B1D13E1C2E}"/>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D</a:t>
              </a:r>
              <a:r>
                <a:rPr lang="es-CL" sz="4400" b="1" dirty="0">
                  <a:latin typeface="Bahnschrift SemiBold" panose="020B0502040204020203" pitchFamily="34" charset="0"/>
                </a:rPr>
                <a:t>IFERENCIADO LOS RECEPTORES</a:t>
              </a:r>
            </a:p>
          </p:txBody>
        </p:sp>
        <p:sp>
          <p:nvSpPr>
            <p:cNvPr id="4" name="TextBox 54">
              <a:extLst>
                <a:ext uri="{FF2B5EF4-FFF2-40B4-BE49-F238E27FC236}">
                  <a16:creationId xmlns:a16="http://schemas.microsoft.com/office/drawing/2014/main" id="{295DD5BC-446F-2D0C-177A-01814278FA48}"/>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CuadroTexto 4">
            <a:extLst>
              <a:ext uri="{FF2B5EF4-FFF2-40B4-BE49-F238E27FC236}">
                <a16:creationId xmlns:a16="http://schemas.microsoft.com/office/drawing/2014/main" id="{C260CB32-DD68-6C49-F239-AE7C9370E4C1}"/>
              </a:ext>
            </a:extLst>
          </p:cNvPr>
          <p:cNvSpPr txBox="1"/>
          <p:nvPr/>
        </p:nvSpPr>
        <p:spPr>
          <a:xfrm>
            <a:off x="927757" y="3086100"/>
            <a:ext cx="12331043" cy="584775"/>
          </a:xfrm>
          <a:prstGeom prst="rect">
            <a:avLst/>
          </a:prstGeom>
          <a:noFill/>
        </p:spPr>
        <p:txBody>
          <a:bodyPr wrap="square" rtlCol="0">
            <a:spAutoFit/>
          </a:bodyPr>
          <a:lstStyle/>
          <a:p>
            <a:r>
              <a:rPr lang="es-CL" sz="3200" dirty="0">
                <a:latin typeface="Bahnschrift SemiBold" panose="020B0502040204020203" pitchFamily="34" charset="0"/>
              </a:rPr>
              <a:t>Sensaciones térmicas - Termorreceptores</a:t>
            </a:r>
          </a:p>
        </p:txBody>
      </p:sp>
      <p:sp>
        <p:nvSpPr>
          <p:cNvPr id="6" name="CuadroTexto 5">
            <a:extLst>
              <a:ext uri="{FF2B5EF4-FFF2-40B4-BE49-F238E27FC236}">
                <a16:creationId xmlns:a16="http://schemas.microsoft.com/office/drawing/2014/main" id="{773E7220-0131-DAF3-FE51-1797245FC3E9}"/>
              </a:ext>
            </a:extLst>
          </p:cNvPr>
          <p:cNvSpPr txBox="1"/>
          <p:nvPr/>
        </p:nvSpPr>
        <p:spPr>
          <a:xfrm>
            <a:off x="927756" y="3670875"/>
            <a:ext cx="12331043" cy="584775"/>
          </a:xfrm>
          <a:prstGeom prst="rect">
            <a:avLst/>
          </a:prstGeom>
          <a:noFill/>
        </p:spPr>
        <p:txBody>
          <a:bodyPr wrap="square" rtlCol="0">
            <a:spAutoFit/>
          </a:bodyPr>
          <a:lstStyle/>
          <a:p>
            <a:r>
              <a:rPr lang="es-CL" sz="3200" dirty="0">
                <a:latin typeface="Bahnschrift SemiBold" panose="020B0502040204020203" pitchFamily="34" charset="0"/>
              </a:rPr>
              <a:t>Dolor - Nociceptores</a:t>
            </a:r>
          </a:p>
        </p:txBody>
      </p:sp>
      <p:sp>
        <p:nvSpPr>
          <p:cNvPr id="7" name="CuadroTexto 6">
            <a:extLst>
              <a:ext uri="{FF2B5EF4-FFF2-40B4-BE49-F238E27FC236}">
                <a16:creationId xmlns:a16="http://schemas.microsoft.com/office/drawing/2014/main" id="{5DD1A5CB-FFF7-E7E6-6B77-2B4675B9C869}"/>
              </a:ext>
            </a:extLst>
          </p:cNvPr>
          <p:cNvSpPr txBox="1"/>
          <p:nvPr/>
        </p:nvSpPr>
        <p:spPr>
          <a:xfrm>
            <a:off x="921894" y="4285473"/>
            <a:ext cx="12331043" cy="584775"/>
          </a:xfrm>
          <a:prstGeom prst="rect">
            <a:avLst/>
          </a:prstGeom>
          <a:noFill/>
        </p:spPr>
        <p:txBody>
          <a:bodyPr wrap="square" rtlCol="0">
            <a:spAutoFit/>
          </a:bodyPr>
          <a:lstStyle/>
          <a:p>
            <a:r>
              <a:rPr lang="es-CL" sz="3200" dirty="0">
                <a:latin typeface="Bahnschrift SemiBold" panose="020B0502040204020203" pitchFamily="34" charset="0"/>
              </a:rPr>
              <a:t>Mecánicos, cambios - Mecanorreceptores</a:t>
            </a:r>
          </a:p>
        </p:txBody>
      </p:sp>
      <p:sp>
        <p:nvSpPr>
          <p:cNvPr id="8" name="CuadroTexto 7">
            <a:extLst>
              <a:ext uri="{FF2B5EF4-FFF2-40B4-BE49-F238E27FC236}">
                <a16:creationId xmlns:a16="http://schemas.microsoft.com/office/drawing/2014/main" id="{9DBE070E-9FDD-0448-60B3-F9EEED9CF31E}"/>
              </a:ext>
            </a:extLst>
          </p:cNvPr>
          <p:cNvSpPr txBox="1"/>
          <p:nvPr/>
        </p:nvSpPr>
        <p:spPr>
          <a:xfrm>
            <a:off x="927756" y="4861801"/>
            <a:ext cx="12331043" cy="584775"/>
          </a:xfrm>
          <a:prstGeom prst="rect">
            <a:avLst/>
          </a:prstGeom>
          <a:noFill/>
        </p:spPr>
        <p:txBody>
          <a:bodyPr wrap="square" rtlCol="0">
            <a:spAutoFit/>
          </a:bodyPr>
          <a:lstStyle/>
          <a:p>
            <a:r>
              <a:rPr lang="es-CL" sz="3200" dirty="0">
                <a:latin typeface="Bahnschrift SemiBold" panose="020B0502040204020203" pitchFamily="34" charset="0"/>
              </a:rPr>
              <a:t>Cambios químicos - Quimiorreceptores</a:t>
            </a:r>
          </a:p>
        </p:txBody>
      </p:sp>
      <p:sp>
        <p:nvSpPr>
          <p:cNvPr id="9" name="CuadroTexto 8">
            <a:extLst>
              <a:ext uri="{FF2B5EF4-FFF2-40B4-BE49-F238E27FC236}">
                <a16:creationId xmlns:a16="http://schemas.microsoft.com/office/drawing/2014/main" id="{B1FC79C8-5BD0-3492-F2C4-7B3DFE198B28}"/>
              </a:ext>
            </a:extLst>
          </p:cNvPr>
          <p:cNvSpPr txBox="1"/>
          <p:nvPr/>
        </p:nvSpPr>
        <p:spPr>
          <a:xfrm>
            <a:off x="921893" y="5446576"/>
            <a:ext cx="12331043" cy="584775"/>
          </a:xfrm>
          <a:prstGeom prst="rect">
            <a:avLst/>
          </a:prstGeom>
          <a:noFill/>
        </p:spPr>
        <p:txBody>
          <a:bodyPr wrap="square" rtlCol="0">
            <a:spAutoFit/>
          </a:bodyPr>
          <a:lstStyle/>
          <a:p>
            <a:r>
              <a:rPr lang="es-CL" sz="3200" dirty="0">
                <a:latin typeface="Bahnschrift SemiBold" panose="020B0502040204020203" pitchFamily="34" charset="0"/>
              </a:rPr>
              <a:t>Luz - Fotorreceptores</a:t>
            </a:r>
          </a:p>
        </p:txBody>
      </p:sp>
    </p:spTree>
    <p:extLst>
      <p:ext uri="{BB962C8B-B14F-4D97-AF65-F5344CB8AC3E}">
        <p14:creationId xmlns:p14="http://schemas.microsoft.com/office/powerpoint/2010/main" val="8059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sp>
        <p:nvSpPr>
          <p:cNvPr id="61" name="CuadroTexto 60">
            <a:extLst>
              <a:ext uri="{FF2B5EF4-FFF2-40B4-BE49-F238E27FC236}">
                <a16:creationId xmlns:a16="http://schemas.microsoft.com/office/drawing/2014/main" id="{09135905-9F7E-B9EF-60EA-376C418EA45C}"/>
              </a:ext>
            </a:extLst>
          </p:cNvPr>
          <p:cNvSpPr txBox="1"/>
          <p:nvPr/>
        </p:nvSpPr>
        <p:spPr>
          <a:xfrm>
            <a:off x="878047" y="1631930"/>
            <a:ext cx="16764000" cy="1569660"/>
          </a:xfrm>
          <a:prstGeom prst="rect">
            <a:avLst/>
          </a:prstGeom>
          <a:noFill/>
        </p:spPr>
        <p:txBody>
          <a:bodyPr wrap="square" rtlCol="0">
            <a:spAutoFit/>
          </a:bodyPr>
          <a:lstStyle/>
          <a:p>
            <a:pPr algn="just"/>
            <a:r>
              <a:rPr lang="es-CL" sz="3200" dirty="0">
                <a:latin typeface="Bahnschrift SemiBold" panose="020B0502040204020203" pitchFamily="34" charset="0"/>
              </a:rPr>
              <a:t>Ahora, ya sabemos que existe el arco reflejo, nuestra respuesta a los estímulos y los diferentes estímulos con sus respectivos receptores, debemos conocer como estos trabajan en el tiempo.</a:t>
            </a:r>
          </a:p>
        </p:txBody>
      </p:sp>
      <p:grpSp>
        <p:nvGrpSpPr>
          <p:cNvPr id="2" name="Group 52">
            <a:extLst>
              <a:ext uri="{FF2B5EF4-FFF2-40B4-BE49-F238E27FC236}">
                <a16:creationId xmlns:a16="http://schemas.microsoft.com/office/drawing/2014/main" id="{73367D43-56C1-86CA-9440-44F9006EB98D}"/>
              </a:ext>
            </a:extLst>
          </p:cNvPr>
          <p:cNvGrpSpPr/>
          <p:nvPr/>
        </p:nvGrpSpPr>
        <p:grpSpPr>
          <a:xfrm>
            <a:off x="4680906" y="410683"/>
            <a:ext cx="8926187" cy="775626"/>
            <a:chOff x="-78588" y="0"/>
            <a:chExt cx="3022420" cy="262318"/>
          </a:xfrm>
        </p:grpSpPr>
        <p:sp>
          <p:nvSpPr>
            <p:cNvPr id="3" name="Freeform 53">
              <a:extLst>
                <a:ext uri="{FF2B5EF4-FFF2-40B4-BE49-F238E27FC236}">
                  <a16:creationId xmlns:a16="http://schemas.microsoft.com/office/drawing/2014/main" id="{2AB70E8F-704E-F8EA-1889-A3B1D13E1C2E}"/>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D</a:t>
              </a:r>
              <a:r>
                <a:rPr lang="es-CL" sz="4400" b="1" dirty="0">
                  <a:latin typeface="Bahnschrift SemiBold" panose="020B0502040204020203" pitchFamily="34" charset="0"/>
                </a:rPr>
                <a:t>IFERENCIADO LOS RECEPTORES</a:t>
              </a:r>
            </a:p>
          </p:txBody>
        </p:sp>
        <p:sp>
          <p:nvSpPr>
            <p:cNvPr id="4" name="TextBox 54">
              <a:extLst>
                <a:ext uri="{FF2B5EF4-FFF2-40B4-BE49-F238E27FC236}">
                  <a16:creationId xmlns:a16="http://schemas.microsoft.com/office/drawing/2014/main" id="{295DD5BC-446F-2D0C-177A-01814278FA48}"/>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CuadroTexto 4">
            <a:extLst>
              <a:ext uri="{FF2B5EF4-FFF2-40B4-BE49-F238E27FC236}">
                <a16:creationId xmlns:a16="http://schemas.microsoft.com/office/drawing/2014/main" id="{C260CB32-DD68-6C49-F239-AE7C9370E4C1}"/>
              </a:ext>
            </a:extLst>
          </p:cNvPr>
          <p:cNvSpPr txBox="1"/>
          <p:nvPr/>
        </p:nvSpPr>
        <p:spPr>
          <a:xfrm>
            <a:off x="878047" y="6151762"/>
            <a:ext cx="16651447" cy="1569660"/>
          </a:xfrm>
          <a:prstGeom prst="rect">
            <a:avLst/>
          </a:prstGeom>
          <a:noFill/>
        </p:spPr>
        <p:txBody>
          <a:bodyPr wrap="square" rtlCol="0">
            <a:spAutoFit/>
          </a:bodyPr>
          <a:lstStyle/>
          <a:p>
            <a:pPr algn="just"/>
            <a:r>
              <a:rPr lang="es-ES" sz="3200" dirty="0">
                <a:latin typeface="Bahnschrift SemiBold" panose="020B0502040204020203" pitchFamily="34" charset="0"/>
              </a:rPr>
              <a:t>¿Qué ocurre en el cuerpo que ya dejas de sentir frio en el agua?, ¿Cómo crees que funcionan nuestros receptores sensoriales en este caso?, ¿Esta situación es permanente o se revierte en el tiempo?</a:t>
            </a:r>
            <a:endParaRPr lang="es-CL" sz="3200" dirty="0">
              <a:latin typeface="Bahnschrift SemiBold" panose="020B0502040204020203" pitchFamily="34" charset="0"/>
            </a:endParaRPr>
          </a:p>
        </p:txBody>
      </p:sp>
      <p:grpSp>
        <p:nvGrpSpPr>
          <p:cNvPr id="10" name="Group 20">
            <a:extLst>
              <a:ext uri="{FF2B5EF4-FFF2-40B4-BE49-F238E27FC236}">
                <a16:creationId xmlns:a16="http://schemas.microsoft.com/office/drawing/2014/main" id="{A789FF53-AF1F-0DFD-16A4-EF772ACD1B3D}"/>
              </a:ext>
            </a:extLst>
          </p:cNvPr>
          <p:cNvGrpSpPr/>
          <p:nvPr/>
        </p:nvGrpSpPr>
        <p:grpSpPr>
          <a:xfrm>
            <a:off x="990598" y="1430904"/>
            <a:ext cx="16369645" cy="2657887"/>
            <a:chOff x="-3307607" y="-38100"/>
            <a:chExt cx="4311349" cy="700020"/>
          </a:xfrm>
        </p:grpSpPr>
        <p:sp>
          <p:nvSpPr>
            <p:cNvPr id="11" name="Freeform 21">
              <a:extLst>
                <a:ext uri="{FF2B5EF4-FFF2-40B4-BE49-F238E27FC236}">
                  <a16:creationId xmlns:a16="http://schemas.microsoft.com/office/drawing/2014/main" id="{57953A1F-FABE-368B-789A-2E08A0CE1FF5}"/>
                </a:ext>
              </a:extLst>
            </p:cNvPr>
            <p:cNvSpPr/>
            <p:nvPr/>
          </p:nvSpPr>
          <p:spPr>
            <a:xfrm>
              <a:off x="-3307607" y="507905"/>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6">
                <a:lumMod val="60000"/>
                <a:lumOff val="40000"/>
              </a:schemeClr>
            </a:solidFill>
            <a:ln w="38100" cap="rnd">
              <a:solidFill>
                <a:srgbClr val="000000"/>
              </a:solidFill>
              <a:prstDash val="solid"/>
              <a:round/>
            </a:ln>
          </p:spPr>
          <p:txBody>
            <a:bodyPr/>
            <a:lstStyle/>
            <a:p>
              <a:pPr algn="ctr"/>
              <a:r>
                <a:rPr lang="es-ES" sz="3600" b="1" dirty="0">
                  <a:latin typeface="Bahnschrift SemiBold" panose="020B0502040204020203" pitchFamily="34" charset="0"/>
                </a:rPr>
                <a:t>ACTIVIDAD</a:t>
              </a:r>
              <a:endParaRPr lang="es-CL" sz="3600" b="1" dirty="0">
                <a:latin typeface="Bahnschrift SemiBold" panose="020B0502040204020203" pitchFamily="34" charset="0"/>
              </a:endParaRPr>
            </a:p>
          </p:txBody>
        </p:sp>
        <p:sp>
          <p:nvSpPr>
            <p:cNvPr id="12" name="TextBox 22">
              <a:extLst>
                <a:ext uri="{FF2B5EF4-FFF2-40B4-BE49-F238E27FC236}">
                  <a16:creationId xmlns:a16="http://schemas.microsoft.com/office/drawing/2014/main" id="{40EFE3B3-62E0-F3CB-CE26-B2A05C80143B}"/>
                </a:ext>
              </a:extLst>
            </p:cNvPr>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sp>
        <p:nvSpPr>
          <p:cNvPr id="13" name="CuadroTexto 12">
            <a:extLst>
              <a:ext uri="{FF2B5EF4-FFF2-40B4-BE49-F238E27FC236}">
                <a16:creationId xmlns:a16="http://schemas.microsoft.com/office/drawing/2014/main" id="{EA034727-EFB7-1A98-873C-DBAF08626369}"/>
              </a:ext>
            </a:extLst>
          </p:cNvPr>
          <p:cNvSpPr txBox="1"/>
          <p:nvPr/>
        </p:nvSpPr>
        <p:spPr>
          <a:xfrm>
            <a:off x="878047" y="4342465"/>
            <a:ext cx="16764000" cy="1569660"/>
          </a:xfrm>
          <a:prstGeom prst="rect">
            <a:avLst/>
          </a:prstGeom>
          <a:noFill/>
        </p:spPr>
        <p:txBody>
          <a:bodyPr wrap="square" rtlCol="0">
            <a:spAutoFit/>
          </a:bodyPr>
          <a:lstStyle/>
          <a:p>
            <a:pPr algn="just"/>
            <a:r>
              <a:rPr lang="es-ES" sz="3200" dirty="0">
                <a:latin typeface="Bahnschrift SemiBold" panose="020B0502040204020203" pitchFamily="34" charset="0"/>
              </a:rPr>
              <a:t>Imagina que estas en la playa y el día es demasiado caluros, así que decides meter en el agua, al principio, la sientes demasiado fría, pero luego con el tiempo, ya no y te gusta estar en el agua nadando entre las olas.</a:t>
            </a:r>
            <a:endParaRPr lang="es-CL" sz="3200" dirty="0">
              <a:latin typeface="Bahnschrift SemiBold" panose="020B0502040204020203" pitchFamily="34" charset="0"/>
            </a:endParaRPr>
          </a:p>
        </p:txBody>
      </p:sp>
    </p:spTree>
    <p:extLst>
      <p:ext uri="{BB962C8B-B14F-4D97-AF65-F5344CB8AC3E}">
        <p14:creationId xmlns:p14="http://schemas.microsoft.com/office/powerpoint/2010/main" val="1533918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sp>
        <p:nvSpPr>
          <p:cNvPr id="61" name="CuadroTexto 60">
            <a:extLst>
              <a:ext uri="{FF2B5EF4-FFF2-40B4-BE49-F238E27FC236}">
                <a16:creationId xmlns:a16="http://schemas.microsoft.com/office/drawing/2014/main" id="{09135905-9F7E-B9EF-60EA-376C418EA45C}"/>
              </a:ext>
            </a:extLst>
          </p:cNvPr>
          <p:cNvSpPr txBox="1"/>
          <p:nvPr/>
        </p:nvSpPr>
        <p:spPr>
          <a:xfrm>
            <a:off x="878047" y="2703318"/>
            <a:ext cx="16764000" cy="2062103"/>
          </a:xfrm>
          <a:prstGeom prst="rect">
            <a:avLst/>
          </a:prstGeom>
          <a:noFill/>
        </p:spPr>
        <p:txBody>
          <a:bodyPr wrap="square" rtlCol="0">
            <a:spAutoFit/>
          </a:bodyPr>
          <a:lstStyle/>
          <a:p>
            <a:pPr algn="just"/>
            <a:r>
              <a:rPr lang="es-CL" sz="3200" dirty="0">
                <a:latin typeface="Bahnschrift SemiBold" panose="020B0502040204020203" pitchFamily="34" charset="0"/>
              </a:rPr>
              <a:t>Cuando un estímulo es constante en un tiempo, muchos receptores sensoriales dejan de responder. Este cambio en la respuesta se denomina adaptación sensorial y ocurre principalmente por que </a:t>
            </a:r>
            <a:r>
              <a:rPr lang="es-ES" sz="3200" dirty="0">
                <a:latin typeface="Bahnschrift SemiBold" panose="020B0502040204020203" pitchFamily="34" charset="0"/>
              </a:rPr>
              <a:t>durante un estimulo sostenido, la sensibilidad del receptor decrece</a:t>
            </a:r>
            <a:r>
              <a:rPr lang="es-CL" sz="3200" dirty="0">
                <a:latin typeface="Bahnschrift SemiBold" panose="020B0502040204020203" pitchFamily="34" charset="0"/>
              </a:rPr>
              <a:t>.</a:t>
            </a:r>
          </a:p>
        </p:txBody>
      </p:sp>
      <p:grpSp>
        <p:nvGrpSpPr>
          <p:cNvPr id="2" name="Group 52">
            <a:extLst>
              <a:ext uri="{FF2B5EF4-FFF2-40B4-BE49-F238E27FC236}">
                <a16:creationId xmlns:a16="http://schemas.microsoft.com/office/drawing/2014/main" id="{73367D43-56C1-86CA-9440-44F9006EB98D}"/>
              </a:ext>
            </a:extLst>
          </p:cNvPr>
          <p:cNvGrpSpPr/>
          <p:nvPr/>
        </p:nvGrpSpPr>
        <p:grpSpPr>
          <a:xfrm>
            <a:off x="4680906" y="410683"/>
            <a:ext cx="8926187" cy="775626"/>
            <a:chOff x="-78588" y="0"/>
            <a:chExt cx="3022420" cy="262318"/>
          </a:xfrm>
        </p:grpSpPr>
        <p:sp>
          <p:nvSpPr>
            <p:cNvPr id="3" name="Freeform 53">
              <a:extLst>
                <a:ext uri="{FF2B5EF4-FFF2-40B4-BE49-F238E27FC236}">
                  <a16:creationId xmlns:a16="http://schemas.microsoft.com/office/drawing/2014/main" id="{2AB70E8F-704E-F8EA-1889-A3B1D13E1C2E}"/>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D</a:t>
              </a:r>
              <a:r>
                <a:rPr lang="es-CL" sz="4400" b="1" dirty="0">
                  <a:latin typeface="Bahnschrift SemiBold" panose="020B0502040204020203" pitchFamily="34" charset="0"/>
                </a:rPr>
                <a:t>IFERENCIADO LOS RECEPTORES</a:t>
              </a:r>
            </a:p>
          </p:txBody>
        </p:sp>
        <p:sp>
          <p:nvSpPr>
            <p:cNvPr id="4" name="TextBox 54">
              <a:extLst>
                <a:ext uri="{FF2B5EF4-FFF2-40B4-BE49-F238E27FC236}">
                  <a16:creationId xmlns:a16="http://schemas.microsoft.com/office/drawing/2014/main" id="{295DD5BC-446F-2D0C-177A-01814278FA48}"/>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CuadroTexto 4">
            <a:extLst>
              <a:ext uri="{FF2B5EF4-FFF2-40B4-BE49-F238E27FC236}">
                <a16:creationId xmlns:a16="http://schemas.microsoft.com/office/drawing/2014/main" id="{C260CB32-DD68-6C49-F239-AE7C9370E4C1}"/>
              </a:ext>
            </a:extLst>
          </p:cNvPr>
          <p:cNvSpPr txBox="1"/>
          <p:nvPr/>
        </p:nvSpPr>
        <p:spPr>
          <a:xfrm>
            <a:off x="878047" y="5527596"/>
            <a:ext cx="16651447" cy="584775"/>
          </a:xfrm>
          <a:prstGeom prst="rect">
            <a:avLst/>
          </a:prstGeom>
          <a:noFill/>
        </p:spPr>
        <p:txBody>
          <a:bodyPr wrap="square" rtlCol="0">
            <a:spAutoFit/>
          </a:bodyPr>
          <a:lstStyle/>
          <a:p>
            <a:pPr algn="just"/>
            <a:r>
              <a:rPr lang="es-ES" sz="3200" dirty="0">
                <a:latin typeface="Bahnschrift SemiBold" panose="020B0502040204020203" pitchFamily="34" charset="0"/>
              </a:rPr>
              <a:t>Nombra ejemplos cotidianos en donde ocurra una adaptación sensorial.</a:t>
            </a:r>
            <a:endParaRPr lang="es-CL" sz="3200" dirty="0">
              <a:latin typeface="Bahnschrift SemiBold" panose="020B0502040204020203" pitchFamily="34" charset="0"/>
            </a:endParaRPr>
          </a:p>
        </p:txBody>
      </p:sp>
      <p:sp>
        <p:nvSpPr>
          <p:cNvPr id="12" name="TextBox 22">
            <a:extLst>
              <a:ext uri="{FF2B5EF4-FFF2-40B4-BE49-F238E27FC236}">
                <a16:creationId xmlns:a16="http://schemas.microsoft.com/office/drawing/2014/main" id="{40EFE3B3-62E0-F3CB-CE26-B2A05C80143B}"/>
              </a:ext>
            </a:extLst>
          </p:cNvPr>
          <p:cNvSpPr txBox="1"/>
          <p:nvPr/>
        </p:nvSpPr>
        <p:spPr>
          <a:xfrm>
            <a:off x="13549162" y="1430904"/>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sp>
        <p:nvSpPr>
          <p:cNvPr id="13" name="CuadroTexto 12">
            <a:extLst>
              <a:ext uri="{FF2B5EF4-FFF2-40B4-BE49-F238E27FC236}">
                <a16:creationId xmlns:a16="http://schemas.microsoft.com/office/drawing/2014/main" id="{EA034727-EFB7-1A98-873C-DBAF08626369}"/>
              </a:ext>
            </a:extLst>
          </p:cNvPr>
          <p:cNvSpPr txBox="1"/>
          <p:nvPr/>
        </p:nvSpPr>
        <p:spPr>
          <a:xfrm>
            <a:off x="878047" y="3573840"/>
            <a:ext cx="16764000" cy="584775"/>
          </a:xfrm>
          <a:prstGeom prst="rect">
            <a:avLst/>
          </a:prstGeom>
          <a:noFill/>
        </p:spPr>
        <p:txBody>
          <a:bodyPr wrap="square" rtlCol="0">
            <a:spAutoFit/>
          </a:bodyPr>
          <a:lstStyle/>
          <a:p>
            <a:pPr algn="just"/>
            <a:endParaRPr lang="es-CL" sz="3200" dirty="0">
              <a:latin typeface="Bahnschrift SemiBold" panose="020B0502040204020203" pitchFamily="34" charset="0"/>
            </a:endParaRPr>
          </a:p>
        </p:txBody>
      </p:sp>
    </p:spTree>
    <p:extLst>
      <p:ext uri="{BB962C8B-B14F-4D97-AF65-F5344CB8AC3E}">
        <p14:creationId xmlns:p14="http://schemas.microsoft.com/office/powerpoint/2010/main" val="1735558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3277481"/>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942212" y="410683"/>
            <a:ext cx="8403575"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ENTENDIENDO LOS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pPr algn="just"/>
            <a:r>
              <a:rPr lang="es-CL" sz="3200" dirty="0">
                <a:latin typeface="Bahnschrift SemiBold" panose="020B0502040204020203" pitchFamily="34" charset="0"/>
              </a:rPr>
              <a:t>La clase anterior vimos que el cuerpo recibe diferentes estímulos y que cada estimulo se diferencia del otro por como lo entendemos.</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54242" y="4305300"/>
            <a:ext cx="16383001" cy="3046988"/>
          </a:xfrm>
          <a:prstGeom prst="rect">
            <a:avLst/>
          </a:prstGeom>
          <a:noFill/>
        </p:spPr>
        <p:txBody>
          <a:bodyPr wrap="square" rtlCol="0">
            <a:spAutoFit/>
          </a:bodyPr>
          <a:lstStyle/>
          <a:p>
            <a:pPr algn="just"/>
            <a:r>
              <a:rPr lang="es-ES" sz="3200" dirty="0">
                <a:latin typeface="Bahnschrift SemiBold" panose="020B0502040204020203" pitchFamily="34" charset="0"/>
              </a:rPr>
              <a:t>Analizando ahora como es que un estimulo se convierte en una sensación. Imagina que estas en la playa y vas a mojarte los pies en el agua, pero el agua esta demasiado helada que sientes frio en la mayoría de tu cuerpo.</a:t>
            </a:r>
          </a:p>
          <a:p>
            <a:pPr algn="just"/>
            <a:endParaRPr lang="es-ES" sz="3200" dirty="0">
              <a:latin typeface="Bahnschrift SemiBold" panose="020B0502040204020203" pitchFamily="34" charset="0"/>
            </a:endParaRPr>
          </a:p>
          <a:p>
            <a:pPr algn="just"/>
            <a:r>
              <a:rPr lang="es-ES" sz="3200" dirty="0">
                <a:latin typeface="Bahnschrift SemiBold" panose="020B0502040204020203" pitchFamily="34" charset="0"/>
              </a:rPr>
              <a:t>Imagina y describe el mecanismo de recepción que tuvo el cuerpo para dar la señal de que el agua estaba helada.</a:t>
            </a:r>
          </a:p>
        </p:txBody>
      </p:sp>
    </p:spTree>
    <p:extLst>
      <p:ext uri="{BB962C8B-B14F-4D97-AF65-F5344CB8AC3E}">
        <p14:creationId xmlns:p14="http://schemas.microsoft.com/office/powerpoint/2010/main" val="287574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3277481"/>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942212" y="410683"/>
            <a:ext cx="8403575"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ENTENDIENDO LOS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pPr algn="just"/>
            <a:r>
              <a:rPr lang="es-CL" sz="3200" dirty="0">
                <a:latin typeface="Bahnschrift SemiBold" panose="020B0502040204020203" pitchFamily="34" charset="0"/>
              </a:rPr>
              <a:t>Con respecto a la actividad 1, ¿Cuál seria el intermediario entre el estimulo y el cerebro?, ¿Cómo sabe que es lo que tiene que reconocer en especifico?</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54242" y="4305300"/>
            <a:ext cx="16383001" cy="1077218"/>
          </a:xfrm>
          <a:prstGeom prst="rect">
            <a:avLst/>
          </a:prstGeom>
          <a:noFill/>
        </p:spPr>
        <p:txBody>
          <a:bodyPr wrap="square" rtlCol="0">
            <a:spAutoFit/>
          </a:bodyPr>
          <a:lstStyle/>
          <a:p>
            <a:r>
              <a:rPr lang="es-ES" sz="3200" dirty="0">
                <a:latin typeface="Bahnschrift SemiBold" panose="020B0502040204020203" pitchFamily="34" charset="0"/>
              </a:rPr>
              <a:t>Considerando que ahora sabemos que nuestro cerebro es quien procesa el estimulo, hay que revisar quien lleva el estimulo.</a:t>
            </a:r>
          </a:p>
        </p:txBody>
      </p:sp>
      <p:sp>
        <p:nvSpPr>
          <p:cNvPr id="3" name="CuadroTexto 2">
            <a:extLst>
              <a:ext uri="{FF2B5EF4-FFF2-40B4-BE49-F238E27FC236}">
                <a16:creationId xmlns:a16="http://schemas.microsoft.com/office/drawing/2014/main" id="{08A1FCC2-1C04-21ED-8F0E-22EEFD2FD42A}"/>
              </a:ext>
            </a:extLst>
          </p:cNvPr>
          <p:cNvSpPr txBox="1"/>
          <p:nvPr/>
        </p:nvSpPr>
        <p:spPr>
          <a:xfrm>
            <a:off x="849923" y="5600700"/>
            <a:ext cx="16383001" cy="2062103"/>
          </a:xfrm>
          <a:prstGeom prst="rect">
            <a:avLst/>
          </a:prstGeom>
          <a:noFill/>
        </p:spPr>
        <p:txBody>
          <a:bodyPr wrap="square" rtlCol="0">
            <a:spAutoFit/>
          </a:bodyPr>
          <a:lstStyle/>
          <a:p>
            <a:pPr algn="just"/>
            <a:r>
              <a:rPr lang="es-ES" sz="3200" dirty="0">
                <a:latin typeface="Bahnschrift SemiBold" panose="020B0502040204020203" pitchFamily="34" charset="0"/>
              </a:rPr>
              <a:t>Imagina que estas mirando el cuerpo humano y quieres ver el camino que tomaría el estimulo hacia el cerebro.</a:t>
            </a:r>
          </a:p>
          <a:p>
            <a:pPr algn="just"/>
            <a:endParaRPr lang="es-ES" sz="3200" dirty="0">
              <a:latin typeface="Bahnschrift SemiBold" panose="020B0502040204020203" pitchFamily="34" charset="0"/>
            </a:endParaRPr>
          </a:p>
          <a:p>
            <a:pPr algn="just"/>
            <a:r>
              <a:rPr lang="es-ES" sz="3200" dirty="0">
                <a:latin typeface="Bahnschrift SemiBold" panose="020B0502040204020203" pitchFamily="34" charset="0"/>
              </a:rPr>
              <a:t>Realiza un listado con los pasos que tomaría el estimulo hasta llegar el cerebro</a:t>
            </a:r>
          </a:p>
        </p:txBody>
      </p:sp>
    </p:spTree>
    <p:extLst>
      <p:ext uri="{BB962C8B-B14F-4D97-AF65-F5344CB8AC3E}">
        <p14:creationId xmlns:p14="http://schemas.microsoft.com/office/powerpoint/2010/main" val="176613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nvGrpSpPr>
          <p:cNvPr id="52" name="Group 52"/>
          <p:cNvGrpSpPr/>
          <p:nvPr/>
        </p:nvGrpSpPr>
        <p:grpSpPr>
          <a:xfrm>
            <a:off x="4942212" y="410683"/>
            <a:ext cx="8403575"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ENTENDIENDO LOS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569660"/>
          </a:xfrm>
          <a:prstGeom prst="rect">
            <a:avLst/>
          </a:prstGeom>
          <a:noFill/>
        </p:spPr>
        <p:txBody>
          <a:bodyPr wrap="square" rtlCol="0">
            <a:spAutoFit/>
          </a:bodyPr>
          <a:lstStyle/>
          <a:p>
            <a:pPr algn="just"/>
            <a:r>
              <a:rPr lang="es-ES" sz="3200" dirty="0">
                <a:latin typeface="Bahnschrift SemiBold" panose="020B0502040204020203" pitchFamily="34" charset="0"/>
              </a:rPr>
              <a:t>Como se ha estado conversando, en nuestro cuerpo existen células especializadas en el tema de estímulos, las cuales reciben una señal, la transportan hasta el cerebro, donde será procesado y este nos entregará una respuesta</a:t>
            </a:r>
            <a:endParaRPr lang="es-CL" sz="3200" dirty="0">
              <a:latin typeface="Bahnschrift SemiBold" panose="020B0502040204020203" pitchFamily="34" charset="0"/>
            </a:endParaRP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38200" y="3796403"/>
            <a:ext cx="16383001" cy="1077218"/>
          </a:xfrm>
          <a:prstGeom prst="rect">
            <a:avLst/>
          </a:prstGeom>
          <a:noFill/>
        </p:spPr>
        <p:txBody>
          <a:bodyPr wrap="square" rtlCol="0">
            <a:spAutoFit/>
          </a:bodyPr>
          <a:lstStyle/>
          <a:p>
            <a:pPr algn="just"/>
            <a:r>
              <a:rPr lang="es-ES" sz="3200" dirty="0">
                <a:latin typeface="Bahnschrift SemiBold" panose="020B0502040204020203" pitchFamily="34" charset="0"/>
              </a:rPr>
              <a:t>Estas células se llaman receptores sensoriales. Estas células son las encargadas de detectar cambios externos y/o internos.</a:t>
            </a:r>
          </a:p>
        </p:txBody>
      </p:sp>
      <p:sp>
        <p:nvSpPr>
          <p:cNvPr id="3" name="CuadroTexto 2">
            <a:extLst>
              <a:ext uri="{FF2B5EF4-FFF2-40B4-BE49-F238E27FC236}">
                <a16:creationId xmlns:a16="http://schemas.microsoft.com/office/drawing/2014/main" id="{07C49151-776D-2EA7-B8B4-F291C152D904}"/>
              </a:ext>
            </a:extLst>
          </p:cNvPr>
          <p:cNvSpPr txBox="1"/>
          <p:nvPr/>
        </p:nvSpPr>
        <p:spPr>
          <a:xfrm>
            <a:off x="838199" y="5600700"/>
            <a:ext cx="16383001" cy="584775"/>
          </a:xfrm>
          <a:prstGeom prst="rect">
            <a:avLst/>
          </a:prstGeom>
          <a:noFill/>
        </p:spPr>
        <p:txBody>
          <a:bodyPr wrap="square" rtlCol="0">
            <a:spAutoFit/>
          </a:bodyPr>
          <a:lstStyle/>
          <a:p>
            <a:pPr algn="just"/>
            <a:r>
              <a:rPr lang="es-ES" sz="3200" dirty="0">
                <a:latin typeface="Bahnschrift SemiBold" panose="020B0502040204020203" pitchFamily="34" charset="0"/>
              </a:rPr>
              <a:t>En el caso de la actividad 1 ¿Qué fue lo que exactamente detecto el receptor sensorial?</a:t>
            </a:r>
          </a:p>
        </p:txBody>
      </p:sp>
    </p:spTree>
    <p:extLst>
      <p:ext uri="{BB962C8B-B14F-4D97-AF65-F5344CB8AC3E}">
        <p14:creationId xmlns:p14="http://schemas.microsoft.com/office/powerpoint/2010/main" val="1476557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1430904"/>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4">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2</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sp>
        <p:nvSpPr>
          <p:cNvPr id="63" name="CuadroTexto 62">
            <a:extLst>
              <a:ext uri="{FF2B5EF4-FFF2-40B4-BE49-F238E27FC236}">
                <a16:creationId xmlns:a16="http://schemas.microsoft.com/office/drawing/2014/main" id="{CBBDECAB-03F1-6DDE-29FD-00FF898A15AB}"/>
              </a:ext>
            </a:extLst>
          </p:cNvPr>
          <p:cNvSpPr txBox="1"/>
          <p:nvPr/>
        </p:nvSpPr>
        <p:spPr>
          <a:xfrm>
            <a:off x="927756" y="2468749"/>
            <a:ext cx="16383001" cy="3539430"/>
          </a:xfrm>
          <a:prstGeom prst="rect">
            <a:avLst/>
          </a:prstGeom>
          <a:noFill/>
        </p:spPr>
        <p:txBody>
          <a:bodyPr wrap="square" rtlCol="0">
            <a:spAutoFit/>
          </a:bodyPr>
          <a:lstStyle/>
          <a:p>
            <a:pPr algn="just"/>
            <a:r>
              <a:rPr lang="es-ES" sz="3200" dirty="0">
                <a:latin typeface="Bahnschrift SemiBold" panose="020B0502040204020203" pitchFamily="34" charset="0"/>
              </a:rPr>
              <a:t>En esta ocasión, ya sabemos que receptor sensorial ya detectó un cambio en el ambiente, ahora, tenemos la curiosidad de como este cambio se transformó en una señal que se puede transmitir.</a:t>
            </a:r>
          </a:p>
          <a:p>
            <a:pPr algn="just"/>
            <a:endParaRPr lang="es-ES" sz="3200" dirty="0">
              <a:latin typeface="Bahnschrift SemiBold" panose="020B0502040204020203" pitchFamily="34" charset="0"/>
            </a:endParaRPr>
          </a:p>
          <a:p>
            <a:pPr algn="just"/>
            <a:r>
              <a:rPr lang="es-ES" sz="3200" dirty="0">
                <a:latin typeface="Bahnschrift SemiBold" panose="020B0502040204020203" pitchFamily="34" charset="0"/>
              </a:rPr>
              <a:t>Deduce, según tus conocimientos, como es que un estimulo sensorial se transforma en una señal transmisible. ¿Cómo es que esta señal es tan rápida?, ¿Se podría interrumpir esta transmisión de señal?</a:t>
            </a:r>
            <a:endParaRPr lang="es-CL" sz="3200" dirty="0">
              <a:latin typeface="Bahnschrift SemiBold" panose="020B0502040204020203" pitchFamily="34" charset="0"/>
            </a:endParaRPr>
          </a:p>
        </p:txBody>
      </p:sp>
      <p:grpSp>
        <p:nvGrpSpPr>
          <p:cNvPr id="2" name="Group 52">
            <a:extLst>
              <a:ext uri="{FF2B5EF4-FFF2-40B4-BE49-F238E27FC236}">
                <a16:creationId xmlns:a16="http://schemas.microsoft.com/office/drawing/2014/main" id="{B8B4F998-5CB9-68AE-20B8-1C0ABC744919}"/>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FF98EE87-3BD8-E5C3-6C05-C202A98DE393}"/>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ENTENDIENDO LOS ESTÍMULOS</a:t>
              </a:r>
            </a:p>
          </p:txBody>
        </p:sp>
        <p:sp>
          <p:nvSpPr>
            <p:cNvPr id="4" name="TextBox 54">
              <a:extLst>
                <a:ext uri="{FF2B5EF4-FFF2-40B4-BE49-F238E27FC236}">
                  <a16:creationId xmlns:a16="http://schemas.microsoft.com/office/drawing/2014/main" id="{C4B14045-D484-E8C7-C960-D60E37C7D8E0}"/>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Tree>
    <p:extLst>
      <p:ext uri="{BB962C8B-B14F-4D97-AF65-F5344CB8AC3E}">
        <p14:creationId xmlns:p14="http://schemas.microsoft.com/office/powerpoint/2010/main" val="843131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1430904"/>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sp>
        <p:nvSpPr>
          <p:cNvPr id="63" name="CuadroTexto 62">
            <a:extLst>
              <a:ext uri="{FF2B5EF4-FFF2-40B4-BE49-F238E27FC236}">
                <a16:creationId xmlns:a16="http://schemas.microsoft.com/office/drawing/2014/main" id="{CBBDECAB-03F1-6DDE-29FD-00FF898A15AB}"/>
              </a:ext>
            </a:extLst>
          </p:cNvPr>
          <p:cNvSpPr txBox="1"/>
          <p:nvPr/>
        </p:nvSpPr>
        <p:spPr>
          <a:xfrm>
            <a:off x="927755" y="1564642"/>
            <a:ext cx="16383001" cy="1077218"/>
          </a:xfrm>
          <a:prstGeom prst="rect">
            <a:avLst/>
          </a:prstGeom>
          <a:noFill/>
        </p:spPr>
        <p:txBody>
          <a:bodyPr wrap="square" rtlCol="0">
            <a:spAutoFit/>
          </a:bodyPr>
          <a:lstStyle/>
          <a:p>
            <a:pPr algn="just"/>
            <a:r>
              <a:rPr lang="es-ES" sz="3200" dirty="0">
                <a:latin typeface="Bahnschrift SemiBold" panose="020B0502040204020203" pitchFamily="34" charset="0"/>
              </a:rPr>
              <a:t>Los receptores sensoriales reciben el estimulo en forma de energía, ellos transducen el estimulo en señales eléctricas, estas señales luego son enviadas al cerebro.</a:t>
            </a:r>
            <a:endParaRPr lang="es-CL" sz="3200" dirty="0">
              <a:latin typeface="Bahnschrift SemiBold" panose="020B0502040204020203" pitchFamily="34" charset="0"/>
            </a:endParaRPr>
          </a:p>
        </p:txBody>
      </p:sp>
      <p:grpSp>
        <p:nvGrpSpPr>
          <p:cNvPr id="2" name="Group 52">
            <a:extLst>
              <a:ext uri="{FF2B5EF4-FFF2-40B4-BE49-F238E27FC236}">
                <a16:creationId xmlns:a16="http://schemas.microsoft.com/office/drawing/2014/main" id="{B8B4F998-5CB9-68AE-20B8-1C0ABC744919}"/>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FF98EE87-3BD8-E5C3-6C05-C202A98DE393}"/>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ENTENDIENDO LOS ESTÍMULOS</a:t>
              </a:r>
            </a:p>
          </p:txBody>
        </p:sp>
        <p:sp>
          <p:nvSpPr>
            <p:cNvPr id="4" name="TextBox 54">
              <a:extLst>
                <a:ext uri="{FF2B5EF4-FFF2-40B4-BE49-F238E27FC236}">
                  <a16:creationId xmlns:a16="http://schemas.microsoft.com/office/drawing/2014/main" id="{C4B14045-D484-E8C7-C960-D60E37C7D8E0}"/>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 name="CuadroTexto 5">
            <a:extLst>
              <a:ext uri="{FF2B5EF4-FFF2-40B4-BE49-F238E27FC236}">
                <a16:creationId xmlns:a16="http://schemas.microsoft.com/office/drawing/2014/main" id="{A231B9BB-D009-A5BA-C77E-FA5AB1E557DD}"/>
              </a:ext>
            </a:extLst>
          </p:cNvPr>
          <p:cNvSpPr txBox="1"/>
          <p:nvPr/>
        </p:nvSpPr>
        <p:spPr>
          <a:xfrm>
            <a:off x="9906000" y="2775598"/>
            <a:ext cx="7404755" cy="5016758"/>
          </a:xfrm>
          <a:prstGeom prst="rect">
            <a:avLst/>
          </a:prstGeom>
          <a:noFill/>
        </p:spPr>
        <p:txBody>
          <a:bodyPr wrap="square" rtlCol="0">
            <a:spAutoFit/>
          </a:bodyPr>
          <a:lstStyle/>
          <a:p>
            <a:pPr algn="just"/>
            <a:r>
              <a:rPr lang="es-ES" sz="3200" dirty="0">
                <a:latin typeface="Bahnschrift SemiBold" panose="020B0502040204020203" pitchFamily="34" charset="0"/>
              </a:rPr>
              <a:t>Recordando las actividades de la clase pasada, en donde se veía casos de reacción inmediata frente a estímulos.</a:t>
            </a:r>
          </a:p>
          <a:p>
            <a:pPr algn="just"/>
            <a:r>
              <a:rPr lang="es-CL" sz="3200" dirty="0">
                <a:latin typeface="Bahnschrift SemiBold" panose="020B0502040204020203" pitchFamily="34" charset="0"/>
              </a:rPr>
              <a:t>Explica que está sucediendo en la imagen aplicando los conocimientos aprendidos.</a:t>
            </a:r>
          </a:p>
          <a:p>
            <a:pPr algn="just"/>
            <a:endParaRPr lang="es-CL" sz="3200" dirty="0">
              <a:latin typeface="Bahnschrift SemiBold" panose="020B0502040204020203" pitchFamily="34" charset="0"/>
            </a:endParaRPr>
          </a:p>
          <a:p>
            <a:pPr algn="just"/>
            <a:r>
              <a:rPr lang="es-CL" sz="3200" dirty="0">
                <a:latin typeface="Bahnschrift SemiBold" panose="020B0502040204020203" pitchFamily="34" charset="0"/>
              </a:rPr>
              <a:t>¿Quién recibe el estimulo?, ¿Quién envía la respuesta?, ¿Cómo sabe el cuerpo que tiene que hacer?</a:t>
            </a:r>
            <a:endParaRPr lang="es-ES" sz="3200" dirty="0">
              <a:latin typeface="Bahnschrift SemiBold" panose="020B0502040204020203" pitchFamily="34" charset="0"/>
            </a:endParaRPr>
          </a:p>
        </p:txBody>
      </p:sp>
      <p:pic>
        <p:nvPicPr>
          <p:cNvPr id="1026" name="Picture 2" descr="Arco reflejos">
            <a:extLst>
              <a:ext uri="{FF2B5EF4-FFF2-40B4-BE49-F238E27FC236}">
                <a16:creationId xmlns:a16="http://schemas.microsoft.com/office/drawing/2014/main" id="{0CA5A3CB-90A7-218B-CF61-7806740F80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625" t="18056" r="13542" b="4167"/>
          <a:stretch/>
        </p:blipFill>
        <p:spPr bwMode="auto">
          <a:xfrm>
            <a:off x="977244" y="2784389"/>
            <a:ext cx="8700155" cy="7164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8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63" name="CuadroTexto 62">
            <a:extLst>
              <a:ext uri="{FF2B5EF4-FFF2-40B4-BE49-F238E27FC236}">
                <a16:creationId xmlns:a16="http://schemas.microsoft.com/office/drawing/2014/main" id="{CBBDECAB-03F1-6DDE-29FD-00FF898A15AB}"/>
              </a:ext>
            </a:extLst>
          </p:cNvPr>
          <p:cNvSpPr txBox="1"/>
          <p:nvPr/>
        </p:nvSpPr>
        <p:spPr>
          <a:xfrm>
            <a:off x="927756" y="2468749"/>
            <a:ext cx="16383001" cy="3539430"/>
          </a:xfrm>
          <a:prstGeom prst="rect">
            <a:avLst/>
          </a:prstGeom>
          <a:noFill/>
        </p:spPr>
        <p:txBody>
          <a:bodyPr wrap="square" rtlCol="0">
            <a:spAutoFit/>
          </a:bodyPr>
          <a:lstStyle/>
          <a:p>
            <a:pPr algn="just"/>
            <a:r>
              <a:rPr lang="es-ES" sz="3200" dirty="0">
                <a:latin typeface="Bahnschrift SemiBold" panose="020B0502040204020203" pitchFamily="34" charset="0"/>
              </a:rPr>
              <a:t>Cuando nos encontramos con la recepción de un estímulo y una respuesta al estímulo tenemos lo que se denomina un arco reflejo.</a:t>
            </a:r>
          </a:p>
          <a:p>
            <a:pPr algn="just"/>
            <a:endParaRPr lang="es-ES" sz="3200" dirty="0">
              <a:latin typeface="Bahnschrift SemiBold" panose="020B0502040204020203" pitchFamily="34" charset="0"/>
            </a:endParaRPr>
          </a:p>
          <a:p>
            <a:pPr algn="just"/>
            <a:r>
              <a:rPr lang="es-ES" sz="3200" dirty="0">
                <a:latin typeface="Bahnschrift SemiBold" panose="020B0502040204020203" pitchFamily="34" charset="0"/>
              </a:rPr>
              <a:t>Dentro del arco reflejo encontramos dos células importantes para el mecanismo, la neurona sensitiva y la neurona motora.</a:t>
            </a:r>
          </a:p>
          <a:p>
            <a:pPr algn="just"/>
            <a:endParaRPr lang="es-ES" sz="3200" dirty="0">
              <a:latin typeface="Bahnschrift SemiBold" panose="020B0502040204020203" pitchFamily="34" charset="0"/>
            </a:endParaRPr>
          </a:p>
          <a:p>
            <a:pPr algn="just"/>
            <a:r>
              <a:rPr lang="es-ES" sz="3200" dirty="0">
                <a:latin typeface="Bahnschrift SemiBold" panose="020B0502040204020203" pitchFamily="34" charset="0"/>
              </a:rPr>
              <a:t>Describe que función cumple cada una en el arco reflejo.</a:t>
            </a:r>
          </a:p>
        </p:txBody>
      </p:sp>
      <p:grpSp>
        <p:nvGrpSpPr>
          <p:cNvPr id="2" name="Group 52">
            <a:extLst>
              <a:ext uri="{FF2B5EF4-FFF2-40B4-BE49-F238E27FC236}">
                <a16:creationId xmlns:a16="http://schemas.microsoft.com/office/drawing/2014/main" id="{B8B4F998-5CB9-68AE-20B8-1C0ABC744919}"/>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FF98EE87-3BD8-E5C3-6C05-C202A98DE393}"/>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ENTENDIENDO LOS ESTÍMULOS</a:t>
              </a:r>
            </a:p>
          </p:txBody>
        </p:sp>
        <p:sp>
          <p:nvSpPr>
            <p:cNvPr id="4" name="TextBox 54">
              <a:extLst>
                <a:ext uri="{FF2B5EF4-FFF2-40B4-BE49-F238E27FC236}">
                  <a16:creationId xmlns:a16="http://schemas.microsoft.com/office/drawing/2014/main" id="{C4B14045-D484-E8C7-C960-D60E37C7D8E0}"/>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 name="CuadroTexto 5">
            <a:extLst>
              <a:ext uri="{FF2B5EF4-FFF2-40B4-BE49-F238E27FC236}">
                <a16:creationId xmlns:a16="http://schemas.microsoft.com/office/drawing/2014/main" id="{500DF8B8-CA51-E952-35E5-C4D5E09A1C3C}"/>
              </a:ext>
            </a:extLst>
          </p:cNvPr>
          <p:cNvSpPr txBox="1"/>
          <p:nvPr/>
        </p:nvSpPr>
        <p:spPr>
          <a:xfrm>
            <a:off x="952498" y="6167905"/>
            <a:ext cx="16383001" cy="1569660"/>
          </a:xfrm>
          <a:prstGeom prst="rect">
            <a:avLst/>
          </a:prstGeom>
          <a:noFill/>
        </p:spPr>
        <p:txBody>
          <a:bodyPr wrap="square" rtlCol="0">
            <a:spAutoFit/>
          </a:bodyPr>
          <a:lstStyle/>
          <a:p>
            <a:pPr algn="just"/>
            <a:r>
              <a:rPr lang="es-CL" sz="3200" dirty="0">
                <a:latin typeface="Bahnschrift SemiBold" panose="020B0502040204020203" pitchFamily="34" charset="0"/>
              </a:rPr>
              <a:t>La neurona sensitiva es quien recibe el estimulo y envía la señal hasta la neurona motora. La neurona motora es quien envía la respuesta, en este caso al músculo, para que realice una acción.</a:t>
            </a:r>
          </a:p>
        </p:txBody>
      </p:sp>
    </p:spTree>
    <p:extLst>
      <p:ext uri="{BB962C8B-B14F-4D97-AF65-F5344CB8AC3E}">
        <p14:creationId xmlns:p14="http://schemas.microsoft.com/office/powerpoint/2010/main" val="279679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1430904"/>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6">
                <a:lumMod val="60000"/>
                <a:lumOff val="40000"/>
              </a:schemeClr>
            </a:solidFill>
            <a:ln w="38100" cap="rnd">
              <a:solidFill>
                <a:srgbClr val="000000"/>
              </a:solidFill>
              <a:prstDash val="solid"/>
              <a:round/>
            </a:ln>
          </p:spPr>
          <p:txBody>
            <a:bodyPr/>
            <a:lstStyle/>
            <a:p>
              <a:pPr algn="ctr"/>
              <a:r>
                <a:rPr lang="es-ES" sz="3600" b="1" dirty="0">
                  <a:latin typeface="Bahnschrift SemiBold" panose="020B0502040204020203" pitchFamily="34" charset="0"/>
                </a:rPr>
                <a:t>C</a:t>
              </a:r>
              <a:r>
                <a:rPr lang="es-CL" sz="3600" b="1" dirty="0">
                  <a:latin typeface="Bahnschrift SemiBold" panose="020B0502040204020203" pitchFamily="34" charset="0"/>
                </a:rPr>
                <a:t>ASOS</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sp>
        <p:nvSpPr>
          <p:cNvPr id="63" name="CuadroTexto 62">
            <a:extLst>
              <a:ext uri="{FF2B5EF4-FFF2-40B4-BE49-F238E27FC236}">
                <a16:creationId xmlns:a16="http://schemas.microsoft.com/office/drawing/2014/main" id="{CBBDECAB-03F1-6DDE-29FD-00FF898A15AB}"/>
              </a:ext>
            </a:extLst>
          </p:cNvPr>
          <p:cNvSpPr txBox="1"/>
          <p:nvPr/>
        </p:nvSpPr>
        <p:spPr>
          <a:xfrm>
            <a:off x="927756" y="2468749"/>
            <a:ext cx="16383001" cy="6494085"/>
          </a:xfrm>
          <a:prstGeom prst="rect">
            <a:avLst/>
          </a:prstGeom>
          <a:noFill/>
        </p:spPr>
        <p:txBody>
          <a:bodyPr wrap="square" rtlCol="0">
            <a:spAutoFit/>
          </a:bodyPr>
          <a:lstStyle/>
          <a:p>
            <a:pPr algn="just"/>
            <a:r>
              <a:rPr lang="es-CL" sz="3200" dirty="0">
                <a:latin typeface="Bahnschrift SemiBold" panose="020B0502040204020203" pitchFamily="34" charset="0"/>
              </a:rPr>
              <a:t>Ahora que sabes como funciona el arco reflejo, explica las siguientes situaciones:</a:t>
            </a:r>
          </a:p>
          <a:p>
            <a:pPr algn="just"/>
            <a:endParaRPr lang="es-CL" sz="3200" dirty="0">
              <a:latin typeface="Bahnschrift SemiBold" panose="020B0502040204020203" pitchFamily="34" charset="0"/>
            </a:endParaRPr>
          </a:p>
          <a:p>
            <a:pPr algn="just"/>
            <a:r>
              <a:rPr lang="es-ES" sz="3200" dirty="0">
                <a:latin typeface="Bahnschrift SemiBold" panose="020B0502040204020203" pitchFamily="34" charset="0"/>
              </a:rPr>
              <a:t>Andrea no soltó el jarrón pese a que estaba tan caliente que se quemaba las manos. Logró llevarlo a la mesa. Si el cerebro no participa en los arcos reflejos, ¿cómo se explica que Andrea lograra inhibir el reflejo de alejar sus manos del objeto que la quemaba?</a:t>
            </a:r>
          </a:p>
          <a:p>
            <a:pPr algn="just"/>
            <a:endParaRPr lang="es-ES" sz="3200" dirty="0">
              <a:latin typeface="Bahnschrift SemiBold" panose="020B0502040204020203" pitchFamily="34" charset="0"/>
            </a:endParaRPr>
          </a:p>
          <a:p>
            <a:pPr algn="just"/>
            <a:r>
              <a:rPr lang="es-ES" sz="3200" dirty="0">
                <a:latin typeface="Bahnschrift SemiBold" panose="020B0502040204020203" pitchFamily="34" charset="0"/>
              </a:rPr>
              <a:t>Si el cerebro no participa en los arcos reflejos, ¿cómo se explica que Juanito gritara ¡ay! cuando se clavó en un pie? ¿Cómo se explica que no solo retirara el pie del clavo sino que además los músculos relacionados con el habla se estimularan y le permitieran emitir un grito?</a:t>
            </a:r>
          </a:p>
          <a:p>
            <a:pPr algn="just"/>
            <a:endParaRPr lang="es-ES" sz="3200" dirty="0">
              <a:latin typeface="Bahnschrift SemiBold" panose="020B0502040204020203" pitchFamily="34" charset="0"/>
            </a:endParaRPr>
          </a:p>
          <a:p>
            <a:pPr algn="just"/>
            <a:r>
              <a:rPr lang="es-ES" sz="3200" dirty="0">
                <a:latin typeface="Bahnschrift SemiBold" panose="020B0502040204020203" pitchFamily="34" charset="0"/>
              </a:rPr>
              <a:t>Busca otros ejemplos similares cotidianos.</a:t>
            </a:r>
            <a:endParaRPr lang="es-CL" sz="3200" dirty="0">
              <a:latin typeface="Bahnschrift SemiBold" panose="020B0502040204020203" pitchFamily="34" charset="0"/>
            </a:endParaRPr>
          </a:p>
        </p:txBody>
      </p:sp>
      <p:grpSp>
        <p:nvGrpSpPr>
          <p:cNvPr id="2" name="Group 52">
            <a:extLst>
              <a:ext uri="{FF2B5EF4-FFF2-40B4-BE49-F238E27FC236}">
                <a16:creationId xmlns:a16="http://schemas.microsoft.com/office/drawing/2014/main" id="{D1BA756D-207D-407F-C9C0-9009A4DD0478}"/>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09CF84DE-0E76-89CD-3688-1064B20BF8FF}"/>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ENTENDIENDO LOS ESTÍMULOS</a:t>
              </a:r>
            </a:p>
          </p:txBody>
        </p:sp>
        <p:sp>
          <p:nvSpPr>
            <p:cNvPr id="4" name="TextBox 54">
              <a:extLst>
                <a:ext uri="{FF2B5EF4-FFF2-40B4-BE49-F238E27FC236}">
                  <a16:creationId xmlns:a16="http://schemas.microsoft.com/office/drawing/2014/main" id="{15477E3D-5AB9-F2FB-D769-CA1B7F97C4FA}"/>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Tree>
    <p:extLst>
      <p:ext uri="{BB962C8B-B14F-4D97-AF65-F5344CB8AC3E}">
        <p14:creationId xmlns:p14="http://schemas.microsoft.com/office/powerpoint/2010/main" val="2209962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pPr algn="just"/>
            <a:r>
              <a:rPr lang="es-CL" sz="3200" dirty="0">
                <a:latin typeface="Bahnschrift SemiBold" panose="020B0502040204020203" pitchFamily="34" charset="0"/>
              </a:rPr>
              <a:t>Ahora que sabemos como funciona una parte de nuestro sistema de recepción de señales, debemos conocer que existen diferentes estímulos y como estos son interpretados.</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38200" y="3390900"/>
            <a:ext cx="16383001" cy="2554545"/>
          </a:xfrm>
          <a:prstGeom prst="rect">
            <a:avLst/>
          </a:prstGeom>
          <a:noFill/>
        </p:spPr>
        <p:txBody>
          <a:bodyPr wrap="square" rtlCol="0">
            <a:spAutoFit/>
          </a:bodyPr>
          <a:lstStyle/>
          <a:p>
            <a:pPr algn="just"/>
            <a:r>
              <a:rPr lang="es-CL" sz="3200" dirty="0">
                <a:latin typeface="Bahnschrift SemiBold" panose="020B0502040204020203" pitchFamily="34" charset="0"/>
              </a:rPr>
              <a:t>Sabiendo que podemos sentir dolor, frio, calor, sonidos, etc. ¿Cada estimulo es igual?, ¿Qué diferencia a cada estimulo?, ¿Cómo crees que el cuerpo diferencia cada estimulo?, ¿Cada estimulo será interpretado por el mismo receptor sensorial?</a:t>
            </a:r>
          </a:p>
          <a:p>
            <a:endParaRPr lang="es-CL" sz="3200" dirty="0">
              <a:latin typeface="Bahnschrift SemiBold" panose="020B0502040204020203" pitchFamily="34" charset="0"/>
            </a:endParaRPr>
          </a:p>
          <a:p>
            <a:r>
              <a:rPr lang="es-CL" sz="3200" dirty="0">
                <a:latin typeface="Bahnschrift SemiBold" panose="020B0502040204020203" pitchFamily="34" charset="0"/>
              </a:rPr>
              <a:t>Identifica todos los diferentes tipos de estímulos que pueden existir.</a:t>
            </a:r>
          </a:p>
        </p:txBody>
      </p:sp>
      <p:grpSp>
        <p:nvGrpSpPr>
          <p:cNvPr id="2" name="Group 52">
            <a:extLst>
              <a:ext uri="{FF2B5EF4-FFF2-40B4-BE49-F238E27FC236}">
                <a16:creationId xmlns:a16="http://schemas.microsoft.com/office/drawing/2014/main" id="{73367D43-56C1-86CA-9440-44F9006EB98D}"/>
              </a:ext>
            </a:extLst>
          </p:cNvPr>
          <p:cNvGrpSpPr/>
          <p:nvPr/>
        </p:nvGrpSpPr>
        <p:grpSpPr>
          <a:xfrm>
            <a:off x="4680906" y="410683"/>
            <a:ext cx="8926187" cy="775626"/>
            <a:chOff x="-78588" y="0"/>
            <a:chExt cx="3022420" cy="262318"/>
          </a:xfrm>
        </p:grpSpPr>
        <p:sp>
          <p:nvSpPr>
            <p:cNvPr id="3" name="Freeform 53">
              <a:extLst>
                <a:ext uri="{FF2B5EF4-FFF2-40B4-BE49-F238E27FC236}">
                  <a16:creationId xmlns:a16="http://schemas.microsoft.com/office/drawing/2014/main" id="{2AB70E8F-704E-F8EA-1889-A3B1D13E1C2E}"/>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D</a:t>
              </a:r>
              <a:r>
                <a:rPr lang="es-CL" sz="4400" b="1" dirty="0">
                  <a:latin typeface="Bahnschrift SemiBold" panose="020B0502040204020203" pitchFamily="34" charset="0"/>
                </a:rPr>
                <a:t>IFERENCIADO LOS RECEPTORES</a:t>
              </a:r>
            </a:p>
          </p:txBody>
        </p:sp>
        <p:sp>
          <p:nvSpPr>
            <p:cNvPr id="4" name="TextBox 54">
              <a:extLst>
                <a:ext uri="{FF2B5EF4-FFF2-40B4-BE49-F238E27FC236}">
                  <a16:creationId xmlns:a16="http://schemas.microsoft.com/office/drawing/2014/main" id="{295DD5BC-446F-2D0C-177A-01814278FA48}"/>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Tree>
    <p:extLst>
      <p:ext uri="{BB962C8B-B14F-4D97-AF65-F5344CB8AC3E}">
        <p14:creationId xmlns:p14="http://schemas.microsoft.com/office/powerpoint/2010/main" val="1231332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978</Words>
  <Application>Microsoft Office PowerPoint</Application>
  <PresentationFormat>Personalizado</PresentationFormat>
  <Paragraphs>66</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Open Sans Bold</vt:lpstr>
      <vt:lpstr>Arial</vt:lpstr>
      <vt:lpstr>Bahnschrift SemiBold</vt:lpstr>
      <vt:lpstr>Open Sans</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Colegio Sao Paulo</dc:creator>
  <cp:lastModifiedBy>pablo espinosa perez</cp:lastModifiedBy>
  <cp:revision>13</cp:revision>
  <dcterms:created xsi:type="dcterms:W3CDTF">2006-08-16T00:00:00Z</dcterms:created>
  <dcterms:modified xsi:type="dcterms:W3CDTF">2025-03-17T13:53:01Z</dcterms:modified>
  <dc:identifier>DAGCy9MpuAk</dc:identifier>
</cp:coreProperties>
</file>