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72" r:id="rId3"/>
    <p:sldId id="262" r:id="rId4"/>
    <p:sldId id="271" r:id="rId5"/>
    <p:sldId id="273" r:id="rId6"/>
    <p:sldId id="269" r:id="rId7"/>
    <p:sldId id="258" r:id="rId8"/>
    <p:sldId id="259" r:id="rId9"/>
    <p:sldId id="277" r:id="rId10"/>
  </p:sldIdLst>
  <p:sldSz cx="18288000" cy="10287000"/>
  <p:notesSz cx="6858000" cy="9144000"/>
  <p:embeddedFontLst>
    <p:embeddedFont>
      <p:font typeface="Segoe UI Black" panose="020B0A02040204020203" pitchFamily="34" charset="0"/>
      <p:bold r:id="rId12"/>
      <p:boldItalic r:id="rId13"/>
    </p:embeddedFont>
    <p:embeddedFont>
      <p:font typeface="Sniglet"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564B7-A844-44D7-87A1-985373E82C88}" type="datetimeFigureOut">
              <a:rPr lang="es-CL" smtClean="0"/>
              <a:t>10-03-2025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D2B88-7AE8-44CF-9F56-6AF5A12EA33B}" type="slidenum">
              <a:rPr lang="es-CL" smtClean="0"/>
              <a:t>‹Nº›</a:t>
            </a:fld>
            <a:endParaRPr lang="es-CL"/>
          </a:p>
        </p:txBody>
      </p:sp>
    </p:spTree>
    <p:extLst>
      <p:ext uri="{BB962C8B-B14F-4D97-AF65-F5344CB8AC3E}">
        <p14:creationId xmlns:p14="http://schemas.microsoft.com/office/powerpoint/2010/main" val="154311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a:t>
            </a:fld>
            <a:endParaRPr lang="es-CL"/>
          </a:p>
        </p:txBody>
      </p:sp>
    </p:spTree>
    <p:extLst>
      <p:ext uri="{BB962C8B-B14F-4D97-AF65-F5344CB8AC3E}">
        <p14:creationId xmlns:p14="http://schemas.microsoft.com/office/powerpoint/2010/main" val="165251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6</a:t>
            </a:fld>
            <a:endParaRPr lang="es-CL"/>
          </a:p>
        </p:txBody>
      </p:sp>
    </p:spTree>
    <p:extLst>
      <p:ext uri="{BB962C8B-B14F-4D97-AF65-F5344CB8AC3E}">
        <p14:creationId xmlns:p14="http://schemas.microsoft.com/office/powerpoint/2010/main" val="176267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8</a:t>
            </a:fld>
            <a:endParaRPr lang="es-CL"/>
          </a:p>
        </p:txBody>
      </p:sp>
    </p:spTree>
    <p:extLst>
      <p:ext uri="{BB962C8B-B14F-4D97-AF65-F5344CB8AC3E}">
        <p14:creationId xmlns:p14="http://schemas.microsoft.com/office/powerpoint/2010/main" val="205471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9</a:t>
            </a:fld>
            <a:endParaRPr lang="es-CL"/>
          </a:p>
        </p:txBody>
      </p:sp>
    </p:spTree>
    <p:extLst>
      <p:ext uri="{BB962C8B-B14F-4D97-AF65-F5344CB8AC3E}">
        <p14:creationId xmlns:p14="http://schemas.microsoft.com/office/powerpoint/2010/main" val="139807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8" Type="http://schemas.openxmlformats.org/officeDocument/2006/relationships/image" Target="../media/image6.sv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49.jpe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22.svg"/><Relationship Id="rId2" Type="http://schemas.openxmlformats.org/officeDocument/2006/relationships/image" Target="../media/image3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49.jpe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22.svg"/><Relationship Id="rId2" Type="http://schemas.openxmlformats.org/officeDocument/2006/relationships/image" Target="../media/image3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50.jpe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22.svg"/><Relationship Id="rId2" Type="http://schemas.openxmlformats.org/officeDocument/2006/relationships/image" Target="../media/image3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50.jpe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22.svg"/><Relationship Id="rId2" Type="http://schemas.openxmlformats.org/officeDocument/2006/relationships/image" Target="../media/image3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13" Type="http://schemas.openxmlformats.org/officeDocument/2006/relationships/image" Target="../media/image56.svg"/><Relationship Id="rId18" Type="http://schemas.openxmlformats.org/officeDocument/2006/relationships/image" Target="../media/image47.png"/><Relationship Id="rId26" Type="http://schemas.openxmlformats.org/officeDocument/2006/relationships/image" Target="../media/image59.png"/><Relationship Id="rId3" Type="http://schemas.openxmlformats.org/officeDocument/2006/relationships/image" Target="../media/image38.svg"/><Relationship Id="rId21" Type="http://schemas.openxmlformats.org/officeDocument/2006/relationships/image" Target="../media/image34.svg"/><Relationship Id="rId7" Type="http://schemas.openxmlformats.org/officeDocument/2006/relationships/image" Target="../media/image10.svg"/><Relationship Id="rId12" Type="http://schemas.openxmlformats.org/officeDocument/2006/relationships/image" Target="../media/image55.png"/><Relationship Id="rId17" Type="http://schemas.openxmlformats.org/officeDocument/2006/relationships/image" Target="../media/image44.svg"/><Relationship Id="rId25" Type="http://schemas.openxmlformats.org/officeDocument/2006/relationships/image" Target="../media/image58.svg"/><Relationship Id="rId33" Type="http://schemas.openxmlformats.org/officeDocument/2006/relationships/image" Target="../media/image12.svg"/><Relationship Id="rId2" Type="http://schemas.openxmlformats.org/officeDocument/2006/relationships/image" Target="../media/image37.png"/><Relationship Id="rId16" Type="http://schemas.openxmlformats.org/officeDocument/2006/relationships/image" Target="../media/image43.png"/><Relationship Id="rId20" Type="http://schemas.openxmlformats.org/officeDocument/2006/relationships/image" Target="../media/image33.png"/><Relationship Id="rId29"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24" Type="http://schemas.openxmlformats.org/officeDocument/2006/relationships/image" Target="../media/image57.png"/><Relationship Id="rId32" Type="http://schemas.openxmlformats.org/officeDocument/2006/relationships/image" Target="../media/image11.png"/><Relationship Id="rId5" Type="http://schemas.openxmlformats.org/officeDocument/2006/relationships/image" Target="../media/image8.svg"/><Relationship Id="rId15" Type="http://schemas.openxmlformats.org/officeDocument/2006/relationships/image" Target="../media/image40.svg"/><Relationship Id="rId23" Type="http://schemas.openxmlformats.org/officeDocument/2006/relationships/image" Target="../media/image36.svg"/><Relationship Id="rId28" Type="http://schemas.openxmlformats.org/officeDocument/2006/relationships/image" Target="../media/image25.png"/><Relationship Id="rId10" Type="http://schemas.openxmlformats.org/officeDocument/2006/relationships/image" Target="../media/image53.png"/><Relationship Id="rId19" Type="http://schemas.openxmlformats.org/officeDocument/2006/relationships/image" Target="../media/image48.svg"/><Relationship Id="rId31" Type="http://schemas.openxmlformats.org/officeDocument/2006/relationships/image" Target="../media/image62.svg"/><Relationship Id="rId4" Type="http://schemas.openxmlformats.org/officeDocument/2006/relationships/image" Target="../media/image7.png"/><Relationship Id="rId9" Type="http://schemas.openxmlformats.org/officeDocument/2006/relationships/image" Target="../media/image52.svg"/><Relationship Id="rId14" Type="http://schemas.openxmlformats.org/officeDocument/2006/relationships/image" Target="../media/image39.png"/><Relationship Id="rId22" Type="http://schemas.openxmlformats.org/officeDocument/2006/relationships/image" Target="../media/image35.png"/><Relationship Id="rId27" Type="http://schemas.openxmlformats.org/officeDocument/2006/relationships/image" Target="../media/image60.svg"/><Relationship Id="rId30" Type="http://schemas.openxmlformats.org/officeDocument/2006/relationships/image" Target="../media/image61.png"/><Relationship Id="rId8"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609159"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218319"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7827478"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0460522"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3069681"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156788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0"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15678841"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a:off x="0"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a:off x="15678841"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3" name="Freeform 13"/>
          <p:cNvSpPr/>
          <p:nvPr/>
        </p:nvSpPr>
        <p:spPr>
          <a:xfrm>
            <a:off x="0"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4" name="Freeform 14"/>
          <p:cNvSpPr/>
          <p:nvPr/>
        </p:nvSpPr>
        <p:spPr>
          <a:xfrm>
            <a:off x="13040376"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5" name="Freeform 15"/>
          <p:cNvSpPr/>
          <p:nvPr/>
        </p:nvSpPr>
        <p:spPr>
          <a:xfrm>
            <a:off x="2616602"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6" name="Freeform 16"/>
          <p:cNvSpPr/>
          <p:nvPr/>
        </p:nvSpPr>
        <p:spPr>
          <a:xfrm>
            <a:off x="5233205"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17" name="Freeform 17"/>
          <p:cNvSpPr/>
          <p:nvPr/>
        </p:nvSpPr>
        <p:spPr>
          <a:xfrm>
            <a:off x="15678841"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18" name="Freeform 18"/>
          <p:cNvSpPr/>
          <p:nvPr/>
        </p:nvSpPr>
        <p:spPr>
          <a:xfrm>
            <a:off x="7828489"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19" name="Freeform 19"/>
          <p:cNvSpPr/>
          <p:nvPr/>
        </p:nvSpPr>
        <p:spPr>
          <a:xfrm>
            <a:off x="10445092"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grpSp>
        <p:nvGrpSpPr>
          <p:cNvPr id="20" name="Group 20"/>
          <p:cNvGrpSpPr/>
          <p:nvPr/>
        </p:nvGrpSpPr>
        <p:grpSpPr>
          <a:xfrm>
            <a:off x="2661798" y="2583527"/>
            <a:ext cx="12964405" cy="5119946"/>
            <a:chOff x="0" y="0"/>
            <a:chExt cx="17285873" cy="6826595"/>
          </a:xfrm>
        </p:grpSpPr>
        <p:sp>
          <p:nvSpPr>
            <p:cNvPr id="21" name="Freeform 21"/>
            <p:cNvSpPr/>
            <p:nvPr/>
          </p:nvSpPr>
          <p:spPr>
            <a:xfrm rot="-5400000">
              <a:off x="1510163" y="-1510163"/>
              <a:ext cx="6822288" cy="9842614"/>
            </a:xfrm>
            <a:custGeom>
              <a:avLst/>
              <a:gdLst/>
              <a:ahLst/>
              <a:cxnLst/>
              <a:rect l="l" t="t" r="r" b="b"/>
              <a:pathLst>
                <a:path w="6822288" h="9842614">
                  <a:moveTo>
                    <a:pt x="0" y="0"/>
                  </a:moveTo>
                  <a:lnTo>
                    <a:pt x="6822288" y="0"/>
                  </a:lnTo>
                  <a:lnTo>
                    <a:pt x="6822288" y="9842614"/>
                  </a:lnTo>
                  <a:lnTo>
                    <a:pt x="0" y="9842614"/>
                  </a:lnTo>
                  <a:lnTo>
                    <a:pt x="0" y="0"/>
                  </a:lnTo>
                  <a:close/>
                </a:path>
              </a:pathLst>
            </a:custGeom>
            <a:blipFill>
              <a:blip r:embed="rId39">
                <a:extLst>
                  <a:ext uri="{96DAC541-7B7A-43D3-8B79-37D633B846F1}">
                    <asvg:svgBlip xmlns:asvg="http://schemas.microsoft.com/office/drawing/2016/SVG/main" r:embed="rId40"/>
                  </a:ext>
                </a:extLst>
              </a:blip>
              <a:stretch>
                <a:fillRect l="-27971" r="-2168" b="-49435"/>
              </a:stretch>
            </a:blipFill>
          </p:spPr>
        </p:sp>
        <p:sp>
          <p:nvSpPr>
            <p:cNvPr id="22" name="Freeform 22"/>
            <p:cNvSpPr/>
            <p:nvPr/>
          </p:nvSpPr>
          <p:spPr>
            <a:xfrm rot="-5400000" flipV="1">
              <a:off x="8953422" y="-1505856"/>
              <a:ext cx="6822288" cy="9842614"/>
            </a:xfrm>
            <a:custGeom>
              <a:avLst/>
              <a:gdLst/>
              <a:ahLst/>
              <a:cxnLst/>
              <a:rect l="l" t="t" r="r" b="b"/>
              <a:pathLst>
                <a:path w="6822288" h="9842614">
                  <a:moveTo>
                    <a:pt x="0" y="9842614"/>
                  </a:moveTo>
                  <a:lnTo>
                    <a:pt x="6822288" y="9842614"/>
                  </a:lnTo>
                  <a:lnTo>
                    <a:pt x="6822288" y="0"/>
                  </a:lnTo>
                  <a:lnTo>
                    <a:pt x="0" y="0"/>
                  </a:lnTo>
                  <a:lnTo>
                    <a:pt x="0" y="9842614"/>
                  </a:lnTo>
                  <a:close/>
                </a:path>
              </a:pathLst>
            </a:custGeom>
            <a:blipFill>
              <a:blip r:embed="rId39">
                <a:extLst>
                  <a:ext uri="{96DAC541-7B7A-43D3-8B79-37D633B846F1}">
                    <asvg:svgBlip xmlns:asvg="http://schemas.microsoft.com/office/drawing/2016/SVG/main" r:embed="rId40"/>
                  </a:ext>
                </a:extLst>
              </a:blip>
              <a:stretch>
                <a:fillRect l="-27971" r="-2168" b="-49435"/>
              </a:stretch>
            </a:blipFill>
          </p:spPr>
        </p:sp>
      </p:grpSp>
      <p:sp>
        <p:nvSpPr>
          <p:cNvPr id="24" name="TextBox 24"/>
          <p:cNvSpPr txBox="1"/>
          <p:nvPr/>
        </p:nvSpPr>
        <p:spPr>
          <a:xfrm>
            <a:off x="2864362" y="3835774"/>
            <a:ext cx="12559276" cy="2717860"/>
          </a:xfrm>
          <a:prstGeom prst="rect">
            <a:avLst/>
          </a:prstGeom>
        </p:spPr>
        <p:txBody>
          <a:bodyPr lIns="0" tIns="0" rIns="0" bIns="0" rtlCol="0" anchor="t">
            <a:spAutoFit/>
          </a:bodyPr>
          <a:lstStyle/>
          <a:p>
            <a:pPr algn="ctr">
              <a:lnSpc>
                <a:spcPts val="11100"/>
              </a:lnSpc>
            </a:pPr>
            <a:r>
              <a:rPr lang="es-CL" sz="6600" dirty="0" err="1">
                <a:solidFill>
                  <a:srgbClr val="2D2D2D"/>
                </a:solidFill>
                <a:latin typeface="Segoe UI Black" panose="020B0A02040204020203" pitchFamily="34" charset="0"/>
                <a:ea typeface="Segoe UI Black" panose="020B0A02040204020203" pitchFamily="34" charset="0"/>
                <a:cs typeface="TAN Songbird"/>
                <a:sym typeface="TAN Songbird"/>
              </a:rPr>
              <a:t>I°</a:t>
            </a:r>
            <a:r>
              <a:rPr lang="es-CL" sz="6600" dirty="0">
                <a:solidFill>
                  <a:srgbClr val="2D2D2D"/>
                </a:solidFill>
                <a:latin typeface="Segoe UI Black" panose="020B0A02040204020203" pitchFamily="34" charset="0"/>
                <a:ea typeface="Segoe UI Black" panose="020B0A02040204020203" pitchFamily="34" charset="0"/>
                <a:cs typeface="TAN Songbird"/>
                <a:sym typeface="TAN Songbird"/>
              </a:rPr>
              <a:t> Medio</a:t>
            </a:r>
          </a:p>
          <a:p>
            <a:pPr algn="ctr">
              <a:lnSpc>
                <a:spcPts val="11100"/>
              </a:lnSpc>
            </a:pPr>
            <a:r>
              <a:rPr lang="es-CL" sz="6600" dirty="0">
                <a:solidFill>
                  <a:srgbClr val="2D2D2D"/>
                </a:solidFill>
                <a:latin typeface="Segoe UI Black" panose="020B0A02040204020203" pitchFamily="34" charset="0"/>
                <a:ea typeface="Segoe UI Black" panose="020B0A02040204020203" pitchFamily="34" charset="0"/>
                <a:cs typeface="TAN Songbird"/>
                <a:sym typeface="TAN Songbird"/>
              </a:rPr>
              <a:t>Ciencias Naturales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FDAF7FDF-3A20-3F60-7815-22864A80048D}"/>
              </a:ext>
            </a:extLst>
          </p:cNvPr>
          <p:cNvGrpSpPr/>
          <p:nvPr/>
        </p:nvGrpSpPr>
        <p:grpSpPr>
          <a:xfrm>
            <a:off x="-928797" y="4229100"/>
            <a:ext cx="20145594" cy="5312018"/>
            <a:chOff x="0" y="0"/>
            <a:chExt cx="26860792" cy="7082691"/>
          </a:xfrm>
        </p:grpSpPr>
        <p:sp>
          <p:nvSpPr>
            <p:cNvPr id="15" name="Freeform 11">
              <a:extLst>
                <a:ext uri="{FF2B5EF4-FFF2-40B4-BE49-F238E27FC236}">
                  <a16:creationId xmlns:a16="http://schemas.microsoft.com/office/drawing/2014/main" id="{38DB0C69-6A0C-9F6E-6043-E09B68DF14B3}"/>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6" name="Freeform 12">
              <a:extLst>
                <a:ext uri="{FF2B5EF4-FFF2-40B4-BE49-F238E27FC236}">
                  <a16:creationId xmlns:a16="http://schemas.microsoft.com/office/drawing/2014/main" id="{B55ED4B1-0FBE-E384-9065-91E9A22A9212}"/>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7" name="Freeform 13">
              <a:extLst>
                <a:ext uri="{FF2B5EF4-FFF2-40B4-BE49-F238E27FC236}">
                  <a16:creationId xmlns:a16="http://schemas.microsoft.com/office/drawing/2014/main" id="{297FE942-4A1F-B261-098D-0E5C3A66E2D7}"/>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10" name="Group 10"/>
          <p:cNvGrpSpPr/>
          <p:nvPr/>
        </p:nvGrpSpPr>
        <p:grpSpPr>
          <a:xfrm>
            <a:off x="-838200" y="-403882"/>
            <a:ext cx="20145594" cy="5312018"/>
            <a:chOff x="0" y="0"/>
            <a:chExt cx="26860792" cy="7082691"/>
          </a:xfrm>
        </p:grpSpPr>
        <p:sp>
          <p:nvSpPr>
            <p:cNvPr id="11" name="Freeform 11"/>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2" name="Freeform 12"/>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3" name="Freeform 13"/>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7" name="Group 10">
            <a:extLst>
              <a:ext uri="{FF2B5EF4-FFF2-40B4-BE49-F238E27FC236}">
                <a16:creationId xmlns:a16="http://schemas.microsoft.com/office/drawing/2014/main" id="{1B23E8D2-FECD-E306-1C8F-9C06CD20F131}"/>
              </a:ext>
            </a:extLst>
          </p:cNvPr>
          <p:cNvGrpSpPr/>
          <p:nvPr/>
        </p:nvGrpSpPr>
        <p:grpSpPr>
          <a:xfrm>
            <a:off x="-912963" y="6779400"/>
            <a:ext cx="20145594" cy="5312018"/>
            <a:chOff x="0" y="0"/>
            <a:chExt cx="26860792" cy="7082691"/>
          </a:xfrm>
        </p:grpSpPr>
        <p:sp>
          <p:nvSpPr>
            <p:cNvPr id="28" name="Freeform 11">
              <a:extLst>
                <a:ext uri="{FF2B5EF4-FFF2-40B4-BE49-F238E27FC236}">
                  <a16:creationId xmlns:a16="http://schemas.microsoft.com/office/drawing/2014/main" id="{DE234500-5D41-2051-FAA4-8788D7E469C6}"/>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29" name="Freeform 12">
              <a:extLst>
                <a:ext uri="{FF2B5EF4-FFF2-40B4-BE49-F238E27FC236}">
                  <a16:creationId xmlns:a16="http://schemas.microsoft.com/office/drawing/2014/main" id="{C01FCCA5-D00A-02DF-15AC-17BD0AA2FDCF}"/>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30" name="Freeform 13">
              <a:extLst>
                <a:ext uri="{FF2B5EF4-FFF2-40B4-BE49-F238E27FC236}">
                  <a16:creationId xmlns:a16="http://schemas.microsoft.com/office/drawing/2014/main" id="{529C35CB-22B3-A708-6B1A-47D5CEC70F6B}"/>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 name="Group 2"/>
          <p:cNvGrpSpPr/>
          <p:nvPr/>
        </p:nvGrpSpPr>
        <p:grpSpPr>
          <a:xfrm>
            <a:off x="859421" y="-114300"/>
            <a:ext cx="16916400" cy="2260718"/>
            <a:chOff x="0" y="0"/>
            <a:chExt cx="24384000" cy="3491576"/>
          </a:xfrm>
        </p:grpSpPr>
        <p:sp>
          <p:nvSpPr>
            <p:cNvPr id="3" name="Freeform 3"/>
            <p:cNvSpPr/>
            <p:nvPr/>
          </p:nvSpPr>
          <p:spPr>
            <a:xfrm>
              <a:off x="1393674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6837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452560" y="0"/>
              <a:ext cx="3478879" cy="3491576"/>
            </a:xfrm>
            <a:custGeom>
              <a:avLst/>
              <a:gdLst/>
              <a:ahLst/>
              <a:cxnLst/>
              <a:rect l="l" t="t" r="r" b="b"/>
              <a:pathLst>
                <a:path w="3478879" h="3491576">
                  <a:moveTo>
                    <a:pt x="0" y="0"/>
                  </a:moveTo>
                  <a:lnTo>
                    <a:pt x="3478880" y="0"/>
                  </a:lnTo>
                  <a:lnTo>
                    <a:pt x="3478880" y="3491576"/>
                  </a:lnTo>
                  <a:lnTo>
                    <a:pt x="0" y="3491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348418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742093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0905121"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3" name="TextBox 23"/>
          <p:cNvSpPr txBox="1"/>
          <p:nvPr/>
        </p:nvSpPr>
        <p:spPr>
          <a:xfrm>
            <a:off x="859421" y="3086100"/>
            <a:ext cx="16511757" cy="973215"/>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Un grupo de investigadoras esta revisando los huesos de diferentes especies y de casualidad encontraron reportes relevantes. </a:t>
            </a:r>
          </a:p>
        </p:txBody>
      </p:sp>
      <p:sp>
        <p:nvSpPr>
          <p:cNvPr id="31" name="TextBox 23">
            <a:extLst>
              <a:ext uri="{FF2B5EF4-FFF2-40B4-BE49-F238E27FC236}">
                <a16:creationId xmlns:a16="http://schemas.microsoft.com/office/drawing/2014/main" id="{9BAC9081-1197-2BF2-8410-3A816BE12FF4}"/>
              </a:ext>
            </a:extLst>
          </p:cNvPr>
          <p:cNvSpPr txBox="1"/>
          <p:nvPr/>
        </p:nvSpPr>
        <p:spPr>
          <a:xfrm>
            <a:off x="859421" y="2552700"/>
            <a:ext cx="4543312" cy="548740"/>
          </a:xfrm>
          <a:prstGeom prst="rect">
            <a:avLst/>
          </a:prstGeom>
        </p:spPr>
        <p:txBody>
          <a:bodyPr wrap="square" lIns="0" tIns="0" rIns="0" bIns="0" rtlCol="0" anchor="t">
            <a:spAutoFit/>
          </a:bodyPr>
          <a:lstStyle/>
          <a:p>
            <a:pPr algn="just">
              <a:lnSpc>
                <a:spcPts val="3732"/>
              </a:lnSpc>
              <a:spcBef>
                <a:spcPct val="0"/>
              </a:spcBef>
            </a:pPr>
            <a:r>
              <a:rPr lang="en-US" sz="5400" b="1" dirty="0">
                <a:solidFill>
                  <a:srgbClr val="2D2D2D"/>
                </a:solidFill>
                <a:latin typeface="Sniglet"/>
                <a:ea typeface="Sniglet"/>
                <a:cs typeface="Sniglet"/>
                <a:sym typeface="Sniglet"/>
              </a:rPr>
              <a:t>ACTIVIDAD 1</a:t>
            </a:r>
          </a:p>
        </p:txBody>
      </p:sp>
      <p:pic>
        <p:nvPicPr>
          <p:cNvPr id="1028" name="Picture 4" descr="Anatomía comparada » Blog de Biología">
            <a:extLst>
              <a:ext uri="{FF2B5EF4-FFF2-40B4-BE49-F238E27FC236}">
                <a16:creationId xmlns:a16="http://schemas.microsoft.com/office/drawing/2014/main" id="{06677C5F-11BF-7BF6-7BB1-085A531990B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421" y="4184271"/>
            <a:ext cx="8516951" cy="51902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3">
            <a:extLst>
              <a:ext uri="{FF2B5EF4-FFF2-40B4-BE49-F238E27FC236}">
                <a16:creationId xmlns:a16="http://schemas.microsoft.com/office/drawing/2014/main" id="{32D82AF8-F95E-9BC8-600D-624804893D93}"/>
              </a:ext>
            </a:extLst>
          </p:cNvPr>
          <p:cNvSpPr txBox="1"/>
          <p:nvPr/>
        </p:nvSpPr>
        <p:spPr>
          <a:xfrm>
            <a:off x="9753600" y="4425483"/>
            <a:ext cx="7617578" cy="973215"/>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Anota en tu cuaderno tus observaciones, ideas e hipótesis.</a:t>
            </a:r>
          </a:p>
        </p:txBody>
      </p:sp>
    </p:spTree>
    <p:extLst>
      <p:ext uri="{BB962C8B-B14F-4D97-AF65-F5344CB8AC3E}">
        <p14:creationId xmlns:p14="http://schemas.microsoft.com/office/powerpoint/2010/main" val="151565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FDAF7FDF-3A20-3F60-7815-22864A80048D}"/>
              </a:ext>
            </a:extLst>
          </p:cNvPr>
          <p:cNvGrpSpPr/>
          <p:nvPr/>
        </p:nvGrpSpPr>
        <p:grpSpPr>
          <a:xfrm>
            <a:off x="-928797" y="4229100"/>
            <a:ext cx="20145594" cy="5312018"/>
            <a:chOff x="0" y="0"/>
            <a:chExt cx="26860792" cy="7082691"/>
          </a:xfrm>
        </p:grpSpPr>
        <p:sp>
          <p:nvSpPr>
            <p:cNvPr id="15" name="Freeform 11">
              <a:extLst>
                <a:ext uri="{FF2B5EF4-FFF2-40B4-BE49-F238E27FC236}">
                  <a16:creationId xmlns:a16="http://schemas.microsoft.com/office/drawing/2014/main" id="{38DB0C69-6A0C-9F6E-6043-E09B68DF14B3}"/>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6" name="Freeform 12">
              <a:extLst>
                <a:ext uri="{FF2B5EF4-FFF2-40B4-BE49-F238E27FC236}">
                  <a16:creationId xmlns:a16="http://schemas.microsoft.com/office/drawing/2014/main" id="{B55ED4B1-0FBE-E384-9065-91E9A22A9212}"/>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7" name="Freeform 13">
              <a:extLst>
                <a:ext uri="{FF2B5EF4-FFF2-40B4-BE49-F238E27FC236}">
                  <a16:creationId xmlns:a16="http://schemas.microsoft.com/office/drawing/2014/main" id="{297FE942-4A1F-B261-098D-0E5C3A66E2D7}"/>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10" name="Group 10"/>
          <p:cNvGrpSpPr/>
          <p:nvPr/>
        </p:nvGrpSpPr>
        <p:grpSpPr>
          <a:xfrm>
            <a:off x="-838200" y="-403882"/>
            <a:ext cx="20145594" cy="5312018"/>
            <a:chOff x="0" y="0"/>
            <a:chExt cx="26860792" cy="7082691"/>
          </a:xfrm>
        </p:grpSpPr>
        <p:sp>
          <p:nvSpPr>
            <p:cNvPr id="11" name="Freeform 11"/>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2" name="Freeform 12"/>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3" name="Freeform 13"/>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7" name="Group 10">
            <a:extLst>
              <a:ext uri="{FF2B5EF4-FFF2-40B4-BE49-F238E27FC236}">
                <a16:creationId xmlns:a16="http://schemas.microsoft.com/office/drawing/2014/main" id="{1B23E8D2-FECD-E306-1C8F-9C06CD20F131}"/>
              </a:ext>
            </a:extLst>
          </p:cNvPr>
          <p:cNvGrpSpPr/>
          <p:nvPr/>
        </p:nvGrpSpPr>
        <p:grpSpPr>
          <a:xfrm>
            <a:off x="-912963" y="6779400"/>
            <a:ext cx="20145594" cy="5312018"/>
            <a:chOff x="0" y="0"/>
            <a:chExt cx="26860792" cy="7082691"/>
          </a:xfrm>
        </p:grpSpPr>
        <p:sp>
          <p:nvSpPr>
            <p:cNvPr id="28" name="Freeform 11">
              <a:extLst>
                <a:ext uri="{FF2B5EF4-FFF2-40B4-BE49-F238E27FC236}">
                  <a16:creationId xmlns:a16="http://schemas.microsoft.com/office/drawing/2014/main" id="{DE234500-5D41-2051-FAA4-8788D7E469C6}"/>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29" name="Freeform 12">
              <a:extLst>
                <a:ext uri="{FF2B5EF4-FFF2-40B4-BE49-F238E27FC236}">
                  <a16:creationId xmlns:a16="http://schemas.microsoft.com/office/drawing/2014/main" id="{C01FCCA5-D00A-02DF-15AC-17BD0AA2FDCF}"/>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30" name="Freeform 13">
              <a:extLst>
                <a:ext uri="{FF2B5EF4-FFF2-40B4-BE49-F238E27FC236}">
                  <a16:creationId xmlns:a16="http://schemas.microsoft.com/office/drawing/2014/main" id="{529C35CB-22B3-A708-6B1A-47D5CEC70F6B}"/>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 name="Group 2"/>
          <p:cNvGrpSpPr/>
          <p:nvPr/>
        </p:nvGrpSpPr>
        <p:grpSpPr>
          <a:xfrm>
            <a:off x="859421" y="-114300"/>
            <a:ext cx="16916400" cy="2260718"/>
            <a:chOff x="0" y="0"/>
            <a:chExt cx="24384000" cy="3491576"/>
          </a:xfrm>
        </p:grpSpPr>
        <p:sp>
          <p:nvSpPr>
            <p:cNvPr id="3" name="Freeform 3"/>
            <p:cNvSpPr/>
            <p:nvPr/>
          </p:nvSpPr>
          <p:spPr>
            <a:xfrm>
              <a:off x="1393674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6837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452560" y="0"/>
              <a:ext cx="3478879" cy="3491576"/>
            </a:xfrm>
            <a:custGeom>
              <a:avLst/>
              <a:gdLst/>
              <a:ahLst/>
              <a:cxnLst/>
              <a:rect l="l" t="t" r="r" b="b"/>
              <a:pathLst>
                <a:path w="3478879" h="3491576">
                  <a:moveTo>
                    <a:pt x="0" y="0"/>
                  </a:moveTo>
                  <a:lnTo>
                    <a:pt x="3478880" y="0"/>
                  </a:lnTo>
                  <a:lnTo>
                    <a:pt x="3478880" y="3491576"/>
                  </a:lnTo>
                  <a:lnTo>
                    <a:pt x="0" y="3491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348418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742093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0905121"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31" name="TextBox 23">
            <a:extLst>
              <a:ext uri="{FF2B5EF4-FFF2-40B4-BE49-F238E27FC236}">
                <a16:creationId xmlns:a16="http://schemas.microsoft.com/office/drawing/2014/main" id="{9BAC9081-1197-2BF2-8410-3A816BE12FF4}"/>
              </a:ext>
            </a:extLst>
          </p:cNvPr>
          <p:cNvSpPr txBox="1"/>
          <p:nvPr/>
        </p:nvSpPr>
        <p:spPr>
          <a:xfrm>
            <a:off x="859421" y="2552700"/>
            <a:ext cx="4543312" cy="548740"/>
          </a:xfrm>
          <a:prstGeom prst="rect">
            <a:avLst/>
          </a:prstGeom>
        </p:spPr>
        <p:txBody>
          <a:bodyPr wrap="square" lIns="0" tIns="0" rIns="0" bIns="0" rtlCol="0" anchor="t">
            <a:spAutoFit/>
          </a:bodyPr>
          <a:lstStyle/>
          <a:p>
            <a:pPr algn="just">
              <a:lnSpc>
                <a:spcPts val="3732"/>
              </a:lnSpc>
              <a:spcBef>
                <a:spcPct val="0"/>
              </a:spcBef>
            </a:pPr>
            <a:r>
              <a:rPr lang="en-US" sz="5400" b="1" dirty="0">
                <a:solidFill>
                  <a:srgbClr val="2D2D2D"/>
                </a:solidFill>
                <a:latin typeface="Sniglet"/>
                <a:ea typeface="Sniglet"/>
                <a:cs typeface="Sniglet"/>
                <a:sym typeface="Sniglet"/>
              </a:rPr>
              <a:t>ACTIVIDAD 1</a:t>
            </a:r>
          </a:p>
        </p:txBody>
      </p:sp>
      <p:pic>
        <p:nvPicPr>
          <p:cNvPr id="1028" name="Picture 4" descr="Anatomía comparada » Blog de Biología">
            <a:extLst>
              <a:ext uri="{FF2B5EF4-FFF2-40B4-BE49-F238E27FC236}">
                <a16:creationId xmlns:a16="http://schemas.microsoft.com/office/drawing/2014/main" id="{06677C5F-11BF-7BF6-7BB1-085A531990B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421" y="3105893"/>
            <a:ext cx="8516951" cy="51902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3">
            <a:extLst>
              <a:ext uri="{FF2B5EF4-FFF2-40B4-BE49-F238E27FC236}">
                <a16:creationId xmlns:a16="http://schemas.microsoft.com/office/drawing/2014/main" id="{32D82AF8-F95E-9BC8-600D-624804893D93}"/>
              </a:ext>
            </a:extLst>
          </p:cNvPr>
          <p:cNvSpPr txBox="1"/>
          <p:nvPr/>
        </p:nvSpPr>
        <p:spPr>
          <a:xfrm>
            <a:off x="9601200" y="3242424"/>
            <a:ext cx="7617578" cy="3820148"/>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¿Qué similitudes tienen cada especie?</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¿Por qué crees que tienen estas similitudes?</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¿Cómo influye en la investigación estas similitudes?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FDAF7FDF-3A20-3F60-7815-22864A80048D}"/>
              </a:ext>
            </a:extLst>
          </p:cNvPr>
          <p:cNvGrpSpPr/>
          <p:nvPr/>
        </p:nvGrpSpPr>
        <p:grpSpPr>
          <a:xfrm>
            <a:off x="-928797" y="4229100"/>
            <a:ext cx="20145594" cy="5312018"/>
            <a:chOff x="0" y="0"/>
            <a:chExt cx="26860792" cy="7082691"/>
          </a:xfrm>
        </p:grpSpPr>
        <p:sp>
          <p:nvSpPr>
            <p:cNvPr id="15" name="Freeform 11">
              <a:extLst>
                <a:ext uri="{FF2B5EF4-FFF2-40B4-BE49-F238E27FC236}">
                  <a16:creationId xmlns:a16="http://schemas.microsoft.com/office/drawing/2014/main" id="{38DB0C69-6A0C-9F6E-6043-E09B68DF14B3}"/>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6" name="Freeform 12">
              <a:extLst>
                <a:ext uri="{FF2B5EF4-FFF2-40B4-BE49-F238E27FC236}">
                  <a16:creationId xmlns:a16="http://schemas.microsoft.com/office/drawing/2014/main" id="{B55ED4B1-0FBE-E384-9065-91E9A22A9212}"/>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7" name="Freeform 13">
              <a:extLst>
                <a:ext uri="{FF2B5EF4-FFF2-40B4-BE49-F238E27FC236}">
                  <a16:creationId xmlns:a16="http://schemas.microsoft.com/office/drawing/2014/main" id="{297FE942-4A1F-B261-098D-0E5C3A66E2D7}"/>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10" name="Group 10"/>
          <p:cNvGrpSpPr/>
          <p:nvPr/>
        </p:nvGrpSpPr>
        <p:grpSpPr>
          <a:xfrm>
            <a:off x="-838200" y="-403882"/>
            <a:ext cx="20145594" cy="5312018"/>
            <a:chOff x="0" y="0"/>
            <a:chExt cx="26860792" cy="7082691"/>
          </a:xfrm>
        </p:grpSpPr>
        <p:sp>
          <p:nvSpPr>
            <p:cNvPr id="11" name="Freeform 11"/>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2" name="Freeform 12"/>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3" name="Freeform 13"/>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7" name="Group 10">
            <a:extLst>
              <a:ext uri="{FF2B5EF4-FFF2-40B4-BE49-F238E27FC236}">
                <a16:creationId xmlns:a16="http://schemas.microsoft.com/office/drawing/2014/main" id="{1B23E8D2-FECD-E306-1C8F-9C06CD20F131}"/>
              </a:ext>
            </a:extLst>
          </p:cNvPr>
          <p:cNvGrpSpPr/>
          <p:nvPr/>
        </p:nvGrpSpPr>
        <p:grpSpPr>
          <a:xfrm>
            <a:off x="-928797" y="7199692"/>
            <a:ext cx="20145594" cy="5312018"/>
            <a:chOff x="0" y="0"/>
            <a:chExt cx="26860792" cy="7082691"/>
          </a:xfrm>
        </p:grpSpPr>
        <p:sp>
          <p:nvSpPr>
            <p:cNvPr id="28" name="Freeform 11">
              <a:extLst>
                <a:ext uri="{FF2B5EF4-FFF2-40B4-BE49-F238E27FC236}">
                  <a16:creationId xmlns:a16="http://schemas.microsoft.com/office/drawing/2014/main" id="{DE234500-5D41-2051-FAA4-8788D7E469C6}"/>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29" name="Freeform 12">
              <a:extLst>
                <a:ext uri="{FF2B5EF4-FFF2-40B4-BE49-F238E27FC236}">
                  <a16:creationId xmlns:a16="http://schemas.microsoft.com/office/drawing/2014/main" id="{C01FCCA5-D00A-02DF-15AC-17BD0AA2FDCF}"/>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30" name="Freeform 13">
              <a:extLst>
                <a:ext uri="{FF2B5EF4-FFF2-40B4-BE49-F238E27FC236}">
                  <a16:creationId xmlns:a16="http://schemas.microsoft.com/office/drawing/2014/main" id="{529C35CB-22B3-A708-6B1A-47D5CEC70F6B}"/>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 name="Group 2"/>
          <p:cNvGrpSpPr/>
          <p:nvPr/>
        </p:nvGrpSpPr>
        <p:grpSpPr>
          <a:xfrm>
            <a:off x="859421" y="-114300"/>
            <a:ext cx="16916400" cy="2260718"/>
            <a:chOff x="0" y="0"/>
            <a:chExt cx="24384000" cy="3491576"/>
          </a:xfrm>
        </p:grpSpPr>
        <p:sp>
          <p:nvSpPr>
            <p:cNvPr id="3" name="Freeform 3"/>
            <p:cNvSpPr/>
            <p:nvPr/>
          </p:nvSpPr>
          <p:spPr>
            <a:xfrm>
              <a:off x="1393674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6837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452560" y="0"/>
              <a:ext cx="3478879" cy="3491576"/>
            </a:xfrm>
            <a:custGeom>
              <a:avLst/>
              <a:gdLst/>
              <a:ahLst/>
              <a:cxnLst/>
              <a:rect l="l" t="t" r="r" b="b"/>
              <a:pathLst>
                <a:path w="3478879" h="3491576">
                  <a:moveTo>
                    <a:pt x="0" y="0"/>
                  </a:moveTo>
                  <a:lnTo>
                    <a:pt x="3478880" y="0"/>
                  </a:lnTo>
                  <a:lnTo>
                    <a:pt x="3478880" y="3491576"/>
                  </a:lnTo>
                  <a:lnTo>
                    <a:pt x="0" y="3491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348418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742093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0905121"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3" name="TextBox 23"/>
          <p:cNvSpPr txBox="1"/>
          <p:nvPr/>
        </p:nvSpPr>
        <p:spPr>
          <a:xfrm>
            <a:off x="859421" y="3086100"/>
            <a:ext cx="16511757" cy="973215"/>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Ahora, un grupo de investigadores esta viendo estructuras similares de diferentes animales. </a:t>
            </a:r>
          </a:p>
        </p:txBody>
      </p:sp>
      <p:sp>
        <p:nvSpPr>
          <p:cNvPr id="31" name="TextBox 23">
            <a:extLst>
              <a:ext uri="{FF2B5EF4-FFF2-40B4-BE49-F238E27FC236}">
                <a16:creationId xmlns:a16="http://schemas.microsoft.com/office/drawing/2014/main" id="{9BAC9081-1197-2BF2-8410-3A816BE12FF4}"/>
              </a:ext>
            </a:extLst>
          </p:cNvPr>
          <p:cNvSpPr txBox="1"/>
          <p:nvPr/>
        </p:nvSpPr>
        <p:spPr>
          <a:xfrm>
            <a:off x="859421" y="2552700"/>
            <a:ext cx="4543312" cy="548740"/>
          </a:xfrm>
          <a:prstGeom prst="rect">
            <a:avLst/>
          </a:prstGeom>
        </p:spPr>
        <p:txBody>
          <a:bodyPr wrap="square" lIns="0" tIns="0" rIns="0" bIns="0" rtlCol="0" anchor="t">
            <a:spAutoFit/>
          </a:bodyPr>
          <a:lstStyle/>
          <a:p>
            <a:pPr algn="just">
              <a:lnSpc>
                <a:spcPts val="3732"/>
              </a:lnSpc>
              <a:spcBef>
                <a:spcPct val="0"/>
              </a:spcBef>
            </a:pPr>
            <a:r>
              <a:rPr lang="en-US" sz="5400" b="1" dirty="0">
                <a:solidFill>
                  <a:srgbClr val="2D2D2D"/>
                </a:solidFill>
                <a:latin typeface="Sniglet"/>
                <a:ea typeface="Sniglet"/>
                <a:cs typeface="Sniglet"/>
                <a:sym typeface="Sniglet"/>
              </a:rPr>
              <a:t>ACTIVIDAD 2</a:t>
            </a:r>
          </a:p>
        </p:txBody>
      </p:sp>
      <p:sp>
        <p:nvSpPr>
          <p:cNvPr id="18" name="TextBox 23">
            <a:extLst>
              <a:ext uri="{FF2B5EF4-FFF2-40B4-BE49-F238E27FC236}">
                <a16:creationId xmlns:a16="http://schemas.microsoft.com/office/drawing/2014/main" id="{32D82AF8-F95E-9BC8-600D-624804893D93}"/>
              </a:ext>
            </a:extLst>
          </p:cNvPr>
          <p:cNvSpPr txBox="1"/>
          <p:nvPr/>
        </p:nvSpPr>
        <p:spPr>
          <a:xfrm>
            <a:off x="1203531" y="7492054"/>
            <a:ext cx="16228178" cy="498726"/>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Anota en tu cuaderno tus observaciones, ideas e hipótesis.</a:t>
            </a:r>
          </a:p>
        </p:txBody>
      </p:sp>
      <p:pic>
        <p:nvPicPr>
          <p:cNvPr id="2050" name="Picture 2" descr="Anatomía comparada » Blog de Biología">
            <a:extLst>
              <a:ext uri="{FF2B5EF4-FFF2-40B4-BE49-F238E27FC236}">
                <a16:creationId xmlns:a16="http://schemas.microsoft.com/office/drawing/2014/main" id="{B6389551-5AAD-7484-0A5D-E86406D230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13782" y="4151104"/>
            <a:ext cx="12045588" cy="297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92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FDAF7FDF-3A20-3F60-7815-22864A80048D}"/>
              </a:ext>
            </a:extLst>
          </p:cNvPr>
          <p:cNvGrpSpPr/>
          <p:nvPr/>
        </p:nvGrpSpPr>
        <p:grpSpPr>
          <a:xfrm>
            <a:off x="-928797" y="4229100"/>
            <a:ext cx="20145594" cy="5312018"/>
            <a:chOff x="0" y="0"/>
            <a:chExt cx="26860792" cy="7082691"/>
          </a:xfrm>
        </p:grpSpPr>
        <p:sp>
          <p:nvSpPr>
            <p:cNvPr id="15" name="Freeform 11">
              <a:extLst>
                <a:ext uri="{FF2B5EF4-FFF2-40B4-BE49-F238E27FC236}">
                  <a16:creationId xmlns:a16="http://schemas.microsoft.com/office/drawing/2014/main" id="{38DB0C69-6A0C-9F6E-6043-E09B68DF14B3}"/>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6" name="Freeform 12">
              <a:extLst>
                <a:ext uri="{FF2B5EF4-FFF2-40B4-BE49-F238E27FC236}">
                  <a16:creationId xmlns:a16="http://schemas.microsoft.com/office/drawing/2014/main" id="{B55ED4B1-0FBE-E384-9065-91E9A22A9212}"/>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7" name="Freeform 13">
              <a:extLst>
                <a:ext uri="{FF2B5EF4-FFF2-40B4-BE49-F238E27FC236}">
                  <a16:creationId xmlns:a16="http://schemas.microsoft.com/office/drawing/2014/main" id="{297FE942-4A1F-B261-098D-0E5C3A66E2D7}"/>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10" name="Group 10"/>
          <p:cNvGrpSpPr/>
          <p:nvPr/>
        </p:nvGrpSpPr>
        <p:grpSpPr>
          <a:xfrm>
            <a:off x="-838200" y="-403882"/>
            <a:ext cx="20145594" cy="5312018"/>
            <a:chOff x="0" y="0"/>
            <a:chExt cx="26860792" cy="7082691"/>
          </a:xfrm>
        </p:grpSpPr>
        <p:sp>
          <p:nvSpPr>
            <p:cNvPr id="11" name="Freeform 11"/>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2" name="Freeform 12"/>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3" name="Freeform 13"/>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7" name="Group 10">
            <a:extLst>
              <a:ext uri="{FF2B5EF4-FFF2-40B4-BE49-F238E27FC236}">
                <a16:creationId xmlns:a16="http://schemas.microsoft.com/office/drawing/2014/main" id="{1B23E8D2-FECD-E306-1C8F-9C06CD20F131}"/>
              </a:ext>
            </a:extLst>
          </p:cNvPr>
          <p:cNvGrpSpPr/>
          <p:nvPr/>
        </p:nvGrpSpPr>
        <p:grpSpPr>
          <a:xfrm>
            <a:off x="-928797" y="7199692"/>
            <a:ext cx="20145594" cy="5312018"/>
            <a:chOff x="0" y="0"/>
            <a:chExt cx="26860792" cy="7082691"/>
          </a:xfrm>
        </p:grpSpPr>
        <p:sp>
          <p:nvSpPr>
            <p:cNvPr id="28" name="Freeform 11">
              <a:extLst>
                <a:ext uri="{FF2B5EF4-FFF2-40B4-BE49-F238E27FC236}">
                  <a16:creationId xmlns:a16="http://schemas.microsoft.com/office/drawing/2014/main" id="{DE234500-5D41-2051-FAA4-8788D7E469C6}"/>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29" name="Freeform 12">
              <a:extLst>
                <a:ext uri="{FF2B5EF4-FFF2-40B4-BE49-F238E27FC236}">
                  <a16:creationId xmlns:a16="http://schemas.microsoft.com/office/drawing/2014/main" id="{C01FCCA5-D00A-02DF-15AC-17BD0AA2FDCF}"/>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30" name="Freeform 13">
              <a:extLst>
                <a:ext uri="{FF2B5EF4-FFF2-40B4-BE49-F238E27FC236}">
                  <a16:creationId xmlns:a16="http://schemas.microsoft.com/office/drawing/2014/main" id="{529C35CB-22B3-A708-6B1A-47D5CEC70F6B}"/>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 name="Group 2"/>
          <p:cNvGrpSpPr/>
          <p:nvPr/>
        </p:nvGrpSpPr>
        <p:grpSpPr>
          <a:xfrm>
            <a:off x="859421" y="-114300"/>
            <a:ext cx="16916400" cy="2260718"/>
            <a:chOff x="0" y="0"/>
            <a:chExt cx="24384000" cy="3491576"/>
          </a:xfrm>
        </p:grpSpPr>
        <p:sp>
          <p:nvSpPr>
            <p:cNvPr id="3" name="Freeform 3"/>
            <p:cNvSpPr/>
            <p:nvPr/>
          </p:nvSpPr>
          <p:spPr>
            <a:xfrm>
              <a:off x="1393674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6837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452560" y="0"/>
              <a:ext cx="3478879" cy="3491576"/>
            </a:xfrm>
            <a:custGeom>
              <a:avLst/>
              <a:gdLst/>
              <a:ahLst/>
              <a:cxnLst/>
              <a:rect l="l" t="t" r="r" b="b"/>
              <a:pathLst>
                <a:path w="3478879" h="3491576">
                  <a:moveTo>
                    <a:pt x="0" y="0"/>
                  </a:moveTo>
                  <a:lnTo>
                    <a:pt x="3478880" y="0"/>
                  </a:lnTo>
                  <a:lnTo>
                    <a:pt x="3478880" y="3491576"/>
                  </a:lnTo>
                  <a:lnTo>
                    <a:pt x="0" y="3491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348418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742093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0905121"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31" name="TextBox 23">
            <a:extLst>
              <a:ext uri="{FF2B5EF4-FFF2-40B4-BE49-F238E27FC236}">
                <a16:creationId xmlns:a16="http://schemas.microsoft.com/office/drawing/2014/main" id="{9BAC9081-1197-2BF2-8410-3A816BE12FF4}"/>
              </a:ext>
            </a:extLst>
          </p:cNvPr>
          <p:cNvSpPr txBox="1"/>
          <p:nvPr/>
        </p:nvSpPr>
        <p:spPr>
          <a:xfrm>
            <a:off x="859421" y="2552700"/>
            <a:ext cx="4543312" cy="548740"/>
          </a:xfrm>
          <a:prstGeom prst="rect">
            <a:avLst/>
          </a:prstGeom>
        </p:spPr>
        <p:txBody>
          <a:bodyPr wrap="square" lIns="0" tIns="0" rIns="0" bIns="0" rtlCol="0" anchor="t">
            <a:spAutoFit/>
          </a:bodyPr>
          <a:lstStyle/>
          <a:p>
            <a:pPr algn="just">
              <a:lnSpc>
                <a:spcPts val="3732"/>
              </a:lnSpc>
              <a:spcBef>
                <a:spcPct val="0"/>
              </a:spcBef>
            </a:pPr>
            <a:r>
              <a:rPr lang="en-US" sz="5400" b="1" dirty="0">
                <a:solidFill>
                  <a:srgbClr val="2D2D2D"/>
                </a:solidFill>
                <a:latin typeface="Sniglet"/>
                <a:ea typeface="Sniglet"/>
                <a:cs typeface="Sniglet"/>
                <a:sym typeface="Sniglet"/>
              </a:rPr>
              <a:t>ACTIVIDAD 2</a:t>
            </a:r>
          </a:p>
        </p:txBody>
      </p:sp>
      <p:sp>
        <p:nvSpPr>
          <p:cNvPr id="18" name="TextBox 23">
            <a:extLst>
              <a:ext uri="{FF2B5EF4-FFF2-40B4-BE49-F238E27FC236}">
                <a16:creationId xmlns:a16="http://schemas.microsoft.com/office/drawing/2014/main" id="{32D82AF8-F95E-9BC8-600D-624804893D93}"/>
              </a:ext>
            </a:extLst>
          </p:cNvPr>
          <p:cNvSpPr txBox="1"/>
          <p:nvPr/>
        </p:nvSpPr>
        <p:spPr>
          <a:xfrm>
            <a:off x="1032880" y="6847009"/>
            <a:ext cx="16228178" cy="2382447"/>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¿Qué función cumplen cada estructura?</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¿Qué similitudes tienen cada especie?</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¿Cómo influye en la investigación estas similitudes?</a:t>
            </a:r>
          </a:p>
        </p:txBody>
      </p:sp>
      <p:pic>
        <p:nvPicPr>
          <p:cNvPr id="2050" name="Picture 2" descr="Anatomía comparada » Blog de Biología">
            <a:extLst>
              <a:ext uri="{FF2B5EF4-FFF2-40B4-BE49-F238E27FC236}">
                <a16:creationId xmlns:a16="http://schemas.microsoft.com/office/drawing/2014/main" id="{B6389551-5AAD-7484-0A5D-E86406D230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11803" y="3349319"/>
            <a:ext cx="12045588" cy="297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30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419100" y="723900"/>
            <a:ext cx="17449800" cy="1001813"/>
          </a:xfrm>
          <a:prstGeom prst="rect">
            <a:avLst/>
          </a:prstGeom>
        </p:spPr>
        <p:txBody>
          <a:bodyPr wrap="square" lIns="0" tIns="0" rIns="0" bIns="0" rtlCol="0" anchor="t">
            <a:spAutoFit/>
          </a:bodyPr>
          <a:lstStyle/>
          <a:p>
            <a:pPr algn="l">
              <a:lnSpc>
                <a:spcPts val="3732"/>
              </a:lnSpc>
              <a:spcBef>
                <a:spcPct val="0"/>
              </a:spcBef>
            </a:pPr>
            <a:r>
              <a:rPr lang="es-ES" sz="4800" dirty="0">
                <a:solidFill>
                  <a:srgbClr val="2D2D2D"/>
                </a:solidFill>
                <a:latin typeface="Sniglet"/>
                <a:ea typeface="Sniglet"/>
                <a:cs typeface="Sniglet"/>
                <a:sym typeface="Sniglet"/>
              </a:rPr>
              <a:t>¿Qué oportunidad de creación de conocimiento científico nos ofrece este tipo de investigación?</a:t>
            </a:r>
          </a:p>
        </p:txBody>
      </p:sp>
      <p:sp>
        <p:nvSpPr>
          <p:cNvPr id="11" name="TextBox 29">
            <a:extLst>
              <a:ext uri="{FF2B5EF4-FFF2-40B4-BE49-F238E27FC236}">
                <a16:creationId xmlns:a16="http://schemas.microsoft.com/office/drawing/2014/main" id="{4996A874-4BBC-3682-93D8-6F3CF597FC80}"/>
              </a:ext>
            </a:extLst>
          </p:cNvPr>
          <p:cNvSpPr txBox="1"/>
          <p:nvPr/>
        </p:nvSpPr>
        <p:spPr>
          <a:xfrm>
            <a:off x="419100" y="5067300"/>
            <a:ext cx="17449800" cy="527324"/>
          </a:xfrm>
          <a:prstGeom prst="rect">
            <a:avLst/>
          </a:prstGeom>
        </p:spPr>
        <p:txBody>
          <a:bodyPr wrap="square" lIns="0" tIns="0" rIns="0" bIns="0" rtlCol="0" anchor="t">
            <a:spAutoFit/>
          </a:bodyPr>
          <a:lstStyle/>
          <a:p>
            <a:pPr algn="l">
              <a:lnSpc>
                <a:spcPts val="3732"/>
              </a:lnSpc>
              <a:spcBef>
                <a:spcPct val="0"/>
              </a:spcBef>
            </a:pPr>
            <a:r>
              <a:rPr lang="es-ES" sz="4800" dirty="0">
                <a:solidFill>
                  <a:srgbClr val="2D2D2D"/>
                </a:solidFill>
                <a:latin typeface="Sniglet"/>
                <a:ea typeface="Sniglet"/>
                <a:cs typeface="Sniglet"/>
                <a:sym typeface="Sniglet"/>
              </a:rPr>
              <a:t>¿Por qué es relevante este conocimiento?</a:t>
            </a:r>
          </a:p>
        </p:txBody>
      </p:sp>
    </p:spTree>
    <p:extLst>
      <p:ext uri="{BB962C8B-B14F-4D97-AF65-F5344CB8AC3E}">
        <p14:creationId xmlns:p14="http://schemas.microsoft.com/office/powerpoint/2010/main" val="333892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8"/>
            <a:chOff x="0" y="0"/>
            <a:chExt cx="26860792" cy="13871571"/>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9" name="Freeform 9"/>
          <p:cNvSpPr/>
          <p:nvPr/>
        </p:nvSpPr>
        <p:spPr>
          <a:xfrm>
            <a:off x="-228600"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4200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286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24384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0292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24384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2286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50292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a:off x="-228600"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a:off x="2438400"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Freeform 19"/>
          <p:cNvSpPr/>
          <p:nvPr/>
        </p:nvSpPr>
        <p:spPr>
          <a:xfrm>
            <a:off x="16826960" y="8199610"/>
            <a:ext cx="3296905" cy="2673490"/>
          </a:xfrm>
          <a:custGeom>
            <a:avLst/>
            <a:gdLst/>
            <a:ahLst/>
            <a:cxnLst/>
            <a:rect l="l" t="t" r="r" b="b"/>
            <a:pathLst>
              <a:path w="3296905" h="2673490">
                <a:moveTo>
                  <a:pt x="0" y="0"/>
                </a:moveTo>
                <a:lnTo>
                  <a:pt x="3296905" y="0"/>
                </a:lnTo>
                <a:lnTo>
                  <a:pt x="3296905" y="2673490"/>
                </a:lnTo>
                <a:lnTo>
                  <a:pt x="0" y="267349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1" name="TextBox 21"/>
          <p:cNvSpPr txBox="1"/>
          <p:nvPr/>
        </p:nvSpPr>
        <p:spPr>
          <a:xfrm>
            <a:off x="8087916" y="3100690"/>
            <a:ext cx="9775896" cy="3805914"/>
          </a:xfrm>
          <a:prstGeom prst="rect">
            <a:avLst/>
          </a:prstGeom>
        </p:spPr>
        <p:txBody>
          <a:bodyPr wrap="square" lIns="0" tIns="0" rIns="0" bIns="0" rtlCol="0" anchor="t">
            <a:spAutoFit/>
          </a:bodyPr>
          <a:lstStyle/>
          <a:p>
            <a:pPr algn="just">
              <a:lnSpc>
                <a:spcPts val="3732"/>
              </a:lnSpc>
              <a:spcBef>
                <a:spcPct val="0"/>
              </a:spcBef>
            </a:pPr>
            <a:r>
              <a:rPr lang="es-CL" sz="3600" dirty="0">
                <a:solidFill>
                  <a:srgbClr val="2D2D2D"/>
                </a:solidFill>
                <a:latin typeface="Sniglet"/>
                <a:ea typeface="Sniglet"/>
                <a:cs typeface="Sniglet"/>
                <a:sym typeface="Sniglet"/>
              </a:rPr>
              <a:t>En la historia de vida del planeta se conoce la presencia de especies hace millones de años atrás y con esto, se plantó la primera duda en la cabeza de las persona ¿Qué tanto han cambiado las especies con el tiempo? La respuesta podrá ser obvio, sin embargo, el argumento no siempre cuenta con una base solida.</a:t>
            </a:r>
          </a:p>
        </p:txBody>
      </p:sp>
      <p:sp>
        <p:nvSpPr>
          <p:cNvPr id="27" name="Freeform 27"/>
          <p:cNvSpPr/>
          <p:nvPr/>
        </p:nvSpPr>
        <p:spPr>
          <a:xfrm rot="9085295">
            <a:off x="7179271" y="8199610"/>
            <a:ext cx="3296905" cy="2673490"/>
          </a:xfrm>
          <a:custGeom>
            <a:avLst/>
            <a:gdLst/>
            <a:ahLst/>
            <a:cxnLst/>
            <a:rect l="l" t="t" r="r" b="b"/>
            <a:pathLst>
              <a:path w="3296905" h="2673490">
                <a:moveTo>
                  <a:pt x="0" y="0"/>
                </a:moveTo>
                <a:lnTo>
                  <a:pt x="3296904" y="0"/>
                </a:lnTo>
                <a:lnTo>
                  <a:pt x="3296904" y="2673490"/>
                </a:lnTo>
                <a:lnTo>
                  <a:pt x="0" y="267349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8" name="Freeform 28"/>
          <p:cNvSpPr/>
          <p:nvPr/>
        </p:nvSpPr>
        <p:spPr>
          <a:xfrm>
            <a:off x="5029200"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9" name="Freeform 29"/>
          <p:cNvSpPr/>
          <p:nvPr/>
        </p:nvSpPr>
        <p:spPr>
          <a:xfrm rot="-1854942">
            <a:off x="7495548" y="-1336745"/>
            <a:ext cx="3296905" cy="2673490"/>
          </a:xfrm>
          <a:custGeom>
            <a:avLst/>
            <a:gdLst/>
            <a:ahLst/>
            <a:cxnLst/>
            <a:rect l="l" t="t" r="r" b="b"/>
            <a:pathLst>
              <a:path w="3296905" h="2673490">
                <a:moveTo>
                  <a:pt x="0" y="0"/>
                </a:moveTo>
                <a:lnTo>
                  <a:pt x="3296904" y="0"/>
                </a:lnTo>
                <a:lnTo>
                  <a:pt x="3296904" y="2673490"/>
                </a:lnTo>
                <a:lnTo>
                  <a:pt x="0" y="267349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5029200"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10668000" y="1995463"/>
            <a:ext cx="7200900" cy="6667082"/>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En la imagen podemos observar huesos del cabello y registro fósil de sus antepasados.</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A primera vista, podemos observar ciertas diferencias. </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¿Cuáles son diferencias que resaltan a primera vista?</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¿Con estas diferencias, se pueden ver cambios significativos?</a:t>
            </a:r>
          </a:p>
        </p:txBody>
      </p:sp>
      <p:pic>
        <p:nvPicPr>
          <p:cNvPr id="1028" name="Picture 4" descr="Estructuras Homologas Y Analogas - prodesma">
            <a:extLst>
              <a:ext uri="{FF2B5EF4-FFF2-40B4-BE49-F238E27FC236}">
                <a16:creationId xmlns:a16="http://schemas.microsoft.com/office/drawing/2014/main" id="{C851FA84-4F4C-2A8C-E287-22117F7A8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66132"/>
            <a:ext cx="9753600" cy="8334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838200" y="1995463"/>
            <a:ext cx="17030700" cy="4270400"/>
          </a:xfrm>
          <a:prstGeom prst="rect">
            <a:avLst/>
          </a:prstGeom>
        </p:spPr>
        <p:txBody>
          <a:bodyPr wrap="square" lIns="0" tIns="0" rIns="0" bIns="0" rtlCol="0" anchor="t">
            <a:spAutoFit/>
          </a:bodyPr>
          <a:lstStyle/>
          <a:p>
            <a:pPr algn="just">
              <a:lnSpc>
                <a:spcPts val="3732"/>
              </a:lnSpc>
              <a:spcBef>
                <a:spcPct val="0"/>
              </a:spcBef>
            </a:pPr>
            <a:r>
              <a:rPr lang="es-ES" sz="3200" dirty="0">
                <a:solidFill>
                  <a:srgbClr val="2D2D2D"/>
                </a:solidFill>
                <a:latin typeface="Sniglet"/>
                <a:ea typeface="Sniglet"/>
                <a:cs typeface="Sniglet"/>
                <a:sym typeface="Sniglet"/>
              </a:rPr>
              <a:t>Ahora que tienes antecedentes que te permite a ti argumentar que una de las evidencias de la evolución son cambios a nivel de estructura.</a:t>
            </a:r>
          </a:p>
          <a:p>
            <a:pPr algn="just">
              <a:lnSpc>
                <a:spcPts val="3732"/>
              </a:lnSpc>
              <a:spcBef>
                <a:spcPct val="0"/>
              </a:spcBef>
            </a:pPr>
            <a:endParaRPr lang="es-ES" sz="3200" dirty="0">
              <a:solidFill>
                <a:srgbClr val="2D2D2D"/>
              </a:solidFill>
              <a:latin typeface="Sniglet"/>
              <a:ea typeface="Sniglet"/>
              <a:cs typeface="Sniglet"/>
              <a:sym typeface="Sniglet"/>
            </a:endParaRPr>
          </a:p>
          <a:p>
            <a:pPr algn="just">
              <a:lnSpc>
                <a:spcPts val="3732"/>
              </a:lnSpc>
              <a:spcBef>
                <a:spcPct val="0"/>
              </a:spcBef>
            </a:pPr>
            <a:r>
              <a:rPr lang="es-ES" sz="3200" dirty="0">
                <a:solidFill>
                  <a:srgbClr val="2D2D2D"/>
                </a:solidFill>
                <a:latin typeface="Sniglet"/>
                <a:ea typeface="Sniglet"/>
                <a:cs typeface="Sniglet"/>
                <a:sym typeface="Sniglet"/>
              </a:rPr>
              <a:t>Teniendo esto en consideración ya podemos hablar de como en la tierra se vive un cambio evolutivo, en otras palabras, como las especies cambian con el tiempo, pero sin embargo, ¿Tenemos explicación para la aparición de diferentes especies?</a:t>
            </a:r>
          </a:p>
          <a:p>
            <a:pPr algn="just">
              <a:lnSpc>
                <a:spcPts val="3732"/>
              </a:lnSpc>
              <a:spcBef>
                <a:spcPct val="0"/>
              </a:spcBef>
            </a:pPr>
            <a:endParaRPr lang="es-ES" sz="3200" dirty="0">
              <a:solidFill>
                <a:srgbClr val="2D2D2D"/>
              </a:solidFill>
              <a:latin typeface="Sniglet"/>
              <a:ea typeface="Sniglet"/>
              <a:cs typeface="Sniglet"/>
              <a:sym typeface="Sniglet"/>
            </a:endParaRPr>
          </a:p>
          <a:p>
            <a:pPr algn="just">
              <a:lnSpc>
                <a:spcPts val="3732"/>
              </a:lnSpc>
              <a:spcBef>
                <a:spcPct val="0"/>
              </a:spcBef>
            </a:pPr>
            <a:r>
              <a:rPr lang="es-ES" sz="3200" dirty="0">
                <a:solidFill>
                  <a:srgbClr val="2D2D2D"/>
                </a:solidFill>
                <a:latin typeface="Sniglet"/>
                <a:ea typeface="Sniglet"/>
                <a:cs typeface="Sniglet"/>
                <a:sym typeface="Sniglet"/>
              </a:rPr>
              <a:t>Esta incógnita quizás no este resuelta del todo para la ciudadanía, sin embargo, prestando atención a ciertos indicios previos, podemos deducir los mecanismos.</a:t>
            </a:r>
          </a:p>
        </p:txBody>
      </p:sp>
    </p:spTree>
    <p:extLst>
      <p:ext uri="{BB962C8B-B14F-4D97-AF65-F5344CB8AC3E}">
        <p14:creationId xmlns:p14="http://schemas.microsoft.com/office/powerpoint/2010/main" val="3964874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346</Words>
  <Application>Microsoft Office PowerPoint</Application>
  <PresentationFormat>Personalizado</PresentationFormat>
  <Paragraphs>39</Paragraphs>
  <Slides>9</Slides>
  <Notes>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Sniglet</vt:lpstr>
      <vt:lpstr>Arial</vt:lpstr>
      <vt:lpstr>Segoe UI Black</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Diseño8</dc:title>
  <dc:creator>Colegio Sao Paulo</dc:creator>
  <cp:lastModifiedBy>pablo espinosa perez</cp:lastModifiedBy>
  <cp:revision>6</cp:revision>
  <dcterms:created xsi:type="dcterms:W3CDTF">2006-08-16T00:00:00Z</dcterms:created>
  <dcterms:modified xsi:type="dcterms:W3CDTF">2025-03-10T16:56:58Z</dcterms:modified>
  <dc:identifier>DAGVza1kaVc</dc:identifier>
</cp:coreProperties>
</file>