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93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24" r:id="rId19"/>
    <p:sldId id="333" r:id="rId20"/>
    <p:sldId id="334" r:id="rId21"/>
    <p:sldId id="332" r:id="rId22"/>
    <p:sldId id="335" r:id="rId23"/>
    <p:sldId id="337" r:id="rId24"/>
    <p:sldId id="336" r:id="rId25"/>
  </p:sldIdLst>
  <p:sldSz cx="18288000" cy="10287000"/>
  <p:notesSz cx="6858000" cy="9144000"/>
  <p:embeddedFontLs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oppins Medium" panose="00000600000000000000" pitchFamily="2" charset="0"/>
      <p:regular r:id="rId31"/>
      <p:italic r:id="rId32"/>
    </p:embeddedFont>
    <p:embeddedFont>
      <p:font typeface="Poppins Semi-Bold" panose="020B0604020202020204" charset="0"/>
      <p:regular r:id="rId33"/>
    </p:embeddedFont>
    <p:embeddedFont>
      <p:font typeface="Wedges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74AA-7E72-4866-A72F-023CA7E1368A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98B3-92C9-4471-8957-57C741FA79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3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098B3-92C9-4471-8957-57C741FA797F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0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7667" y="6323027"/>
            <a:ext cx="12533531" cy="6882048"/>
          </a:xfrm>
          <a:custGeom>
            <a:avLst/>
            <a:gdLst/>
            <a:ahLst/>
            <a:cxnLst/>
            <a:rect l="l" t="t" r="r" b="b"/>
            <a:pathLst>
              <a:path w="12533531" h="6882048">
                <a:moveTo>
                  <a:pt x="0" y="0"/>
                </a:moveTo>
                <a:lnTo>
                  <a:pt x="12533531" y="0"/>
                </a:lnTo>
                <a:lnTo>
                  <a:pt x="12533531" y="6882048"/>
                </a:lnTo>
                <a:lnTo>
                  <a:pt x="0" y="6882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3" name="Group 3"/>
          <p:cNvGrpSpPr/>
          <p:nvPr/>
        </p:nvGrpSpPr>
        <p:grpSpPr>
          <a:xfrm>
            <a:off x="3933761" y="2552701"/>
            <a:ext cx="10420478" cy="4825886"/>
            <a:chOff x="0" y="0"/>
            <a:chExt cx="2236606" cy="9594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36606" cy="959458"/>
            </a:xfrm>
            <a:custGeom>
              <a:avLst/>
              <a:gdLst/>
              <a:ahLst/>
              <a:cxnLst/>
              <a:rect l="l" t="t" r="r" b="b"/>
              <a:pathLst>
                <a:path w="2236606" h="959458">
                  <a:moveTo>
                    <a:pt x="1118303" y="0"/>
                  </a:moveTo>
                  <a:cubicBezTo>
                    <a:pt x="500681" y="0"/>
                    <a:pt x="0" y="214782"/>
                    <a:pt x="0" y="479729"/>
                  </a:cubicBezTo>
                  <a:cubicBezTo>
                    <a:pt x="0" y="744676"/>
                    <a:pt x="500681" y="959458"/>
                    <a:pt x="1118303" y="959458"/>
                  </a:cubicBezTo>
                  <a:cubicBezTo>
                    <a:pt x="1735925" y="959458"/>
                    <a:pt x="2236606" y="744676"/>
                    <a:pt x="2236606" y="479729"/>
                  </a:cubicBezTo>
                  <a:cubicBezTo>
                    <a:pt x="2236606" y="214782"/>
                    <a:pt x="1735925" y="0"/>
                    <a:pt x="1118303" y="0"/>
                  </a:cubicBezTo>
                  <a:close/>
                </a:path>
              </a:pathLst>
            </a:custGeom>
            <a:solidFill>
              <a:srgbClr val="B9CF4F"/>
            </a:solidFill>
            <a:ln w="161925" cap="sq">
              <a:solidFill>
                <a:srgbClr val="13655A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209682" y="32799"/>
              <a:ext cx="1817242" cy="8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710194">
            <a:off x="362636" y="5903031"/>
            <a:ext cx="1952859" cy="3433927"/>
          </a:xfrm>
          <a:custGeom>
            <a:avLst/>
            <a:gdLst/>
            <a:ahLst/>
            <a:cxnLst/>
            <a:rect l="l" t="t" r="r" b="b"/>
            <a:pathLst>
              <a:path w="1952859" h="3433927">
                <a:moveTo>
                  <a:pt x="0" y="0"/>
                </a:moveTo>
                <a:lnTo>
                  <a:pt x="1952859" y="0"/>
                </a:lnTo>
                <a:lnTo>
                  <a:pt x="1952859" y="3433927"/>
                </a:lnTo>
                <a:lnTo>
                  <a:pt x="0" y="34339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26486" y="3124867"/>
            <a:ext cx="829212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9600" spc="961" dirty="0">
                <a:solidFill>
                  <a:srgbClr val="136447"/>
                </a:solidFill>
                <a:latin typeface="Wedges"/>
              </a:rPr>
              <a:t>Ciencias Naturales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3067667" y="-3199044"/>
            <a:ext cx="12533531" cy="6882048"/>
          </a:xfrm>
          <a:custGeom>
            <a:avLst/>
            <a:gdLst/>
            <a:ahLst/>
            <a:cxnLst/>
            <a:rect l="l" t="t" r="r" b="b"/>
            <a:pathLst>
              <a:path w="12533531" h="6882048">
                <a:moveTo>
                  <a:pt x="0" y="6882049"/>
                </a:moveTo>
                <a:lnTo>
                  <a:pt x="12533531" y="6882049"/>
                </a:lnTo>
                <a:lnTo>
                  <a:pt x="12533531" y="0"/>
                </a:lnTo>
                <a:lnTo>
                  <a:pt x="0" y="0"/>
                </a:lnTo>
                <a:lnTo>
                  <a:pt x="0" y="688204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9" name="Freeform 9"/>
          <p:cNvSpPr/>
          <p:nvPr/>
        </p:nvSpPr>
        <p:spPr>
          <a:xfrm rot="1546225">
            <a:off x="15884856" y="892288"/>
            <a:ext cx="1967199" cy="2997117"/>
          </a:xfrm>
          <a:custGeom>
            <a:avLst/>
            <a:gdLst/>
            <a:ahLst/>
            <a:cxnLst/>
            <a:rect l="l" t="t" r="r" b="b"/>
            <a:pathLst>
              <a:path w="1967199" h="2997117">
                <a:moveTo>
                  <a:pt x="0" y="0"/>
                </a:moveTo>
                <a:lnTo>
                  <a:pt x="1967199" y="0"/>
                </a:lnTo>
                <a:lnTo>
                  <a:pt x="1967199" y="2997117"/>
                </a:lnTo>
                <a:lnTo>
                  <a:pt x="0" y="2997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68600" y="5280523"/>
            <a:ext cx="800642" cy="917462"/>
          </a:xfrm>
          <a:custGeom>
            <a:avLst/>
            <a:gdLst/>
            <a:ahLst/>
            <a:cxnLst/>
            <a:rect l="l" t="t" r="r" b="b"/>
            <a:pathLst>
              <a:path w="800642" h="917462">
                <a:moveTo>
                  <a:pt x="0" y="0"/>
                </a:moveTo>
                <a:lnTo>
                  <a:pt x="800642" y="0"/>
                </a:lnTo>
                <a:lnTo>
                  <a:pt x="800642" y="917462"/>
                </a:lnTo>
                <a:lnTo>
                  <a:pt x="0" y="917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91871" y="3727810"/>
            <a:ext cx="768281" cy="880380"/>
          </a:xfrm>
          <a:custGeom>
            <a:avLst/>
            <a:gdLst/>
            <a:ahLst/>
            <a:cxnLst/>
            <a:rect l="l" t="t" r="r" b="b"/>
            <a:pathLst>
              <a:path w="768281" h="880380">
                <a:moveTo>
                  <a:pt x="0" y="0"/>
                </a:moveTo>
                <a:lnTo>
                  <a:pt x="768282" y="0"/>
                </a:lnTo>
                <a:lnTo>
                  <a:pt x="768282" y="880380"/>
                </a:lnTo>
                <a:lnTo>
                  <a:pt x="0" y="880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13098" y="5864409"/>
            <a:ext cx="753212" cy="863112"/>
          </a:xfrm>
          <a:custGeom>
            <a:avLst/>
            <a:gdLst/>
            <a:ahLst/>
            <a:cxnLst/>
            <a:rect l="l" t="t" r="r" b="b"/>
            <a:pathLst>
              <a:path w="753212" h="863112">
                <a:moveTo>
                  <a:pt x="0" y="0"/>
                </a:moveTo>
                <a:lnTo>
                  <a:pt x="753212" y="0"/>
                </a:lnTo>
                <a:lnTo>
                  <a:pt x="753212" y="863112"/>
                </a:lnTo>
                <a:lnTo>
                  <a:pt x="0" y="8631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579147" y="7369795"/>
            <a:ext cx="753212" cy="863112"/>
          </a:xfrm>
          <a:custGeom>
            <a:avLst/>
            <a:gdLst/>
            <a:ahLst/>
            <a:cxnLst/>
            <a:rect l="l" t="t" r="r" b="b"/>
            <a:pathLst>
              <a:path w="753212" h="863112">
                <a:moveTo>
                  <a:pt x="0" y="0"/>
                </a:moveTo>
                <a:lnTo>
                  <a:pt x="753212" y="0"/>
                </a:lnTo>
                <a:lnTo>
                  <a:pt x="753212" y="863112"/>
                </a:lnTo>
                <a:lnTo>
                  <a:pt x="0" y="8631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399096" y="6117015"/>
            <a:ext cx="7125977" cy="60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s-ES" sz="6000" dirty="0">
                <a:solidFill>
                  <a:srgbClr val="136447"/>
                </a:solidFill>
                <a:latin typeface="Poppins Semi-Bold"/>
              </a:rPr>
              <a:t>8° Básico</a:t>
            </a:r>
            <a:endParaRPr lang="es-CL" sz="6000" dirty="0">
              <a:solidFill>
                <a:srgbClr val="136447"/>
              </a:solidFill>
              <a:latin typeface="Poppins Sem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953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La mitocondria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9677400" y="2691740"/>
            <a:ext cx="7939816" cy="505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Las mitocondrias son las encargadas de generar la energía dentro de la célula en el proceso de respiración celular. La energía se genera en forma de ATP.</a:t>
            </a:r>
          </a:p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Este organelo tiene su doble membrana y su propio ADN. ¿Qué explicación tiene que tenga su propio ADN?</a:t>
            </a:r>
          </a:p>
        </p:txBody>
      </p:sp>
      <p:pic>
        <p:nvPicPr>
          <p:cNvPr id="1026" name="Picture 2" descr="La mitocondria: estructura, funciones y ciclo de vida - Biología">
            <a:extLst>
              <a:ext uri="{FF2B5EF4-FFF2-40B4-BE49-F238E27FC236}">
                <a16:creationId xmlns:a16="http://schemas.microsoft.com/office/drawing/2014/main" id="{E4C61975-BEFF-9727-199A-736E49367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16984"/>
          <a:stretch/>
        </p:blipFill>
        <p:spPr bwMode="auto">
          <a:xfrm>
            <a:off x="1193456" y="2705100"/>
            <a:ext cx="8031774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6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953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La mitocondria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1204183" y="3742411"/>
            <a:ext cx="7939816" cy="2802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Para generar energía en la célula, las mitocondrias realizan el proceso de respiración celular, en donde transforma moléculas orgánicas en ATP.</a:t>
            </a:r>
          </a:p>
        </p:txBody>
      </p:sp>
      <p:pic>
        <p:nvPicPr>
          <p:cNvPr id="1026" name="Picture 2" descr="La mitocondria: estructura, funciones y ciclo de vida - Biología">
            <a:extLst>
              <a:ext uri="{FF2B5EF4-FFF2-40B4-BE49-F238E27FC236}">
                <a16:creationId xmlns:a16="http://schemas.microsoft.com/office/drawing/2014/main" id="{E4C61975-BEFF-9727-199A-736E49367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16984"/>
          <a:stretch/>
        </p:blipFill>
        <p:spPr bwMode="auto">
          <a:xfrm>
            <a:off x="9753600" y="2772489"/>
            <a:ext cx="8031774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5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12690"/>
            <a:ext cx="141112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8000" spc="749" dirty="0">
                <a:solidFill>
                  <a:srgbClr val="136447"/>
                </a:solidFill>
                <a:latin typeface="Wedges"/>
              </a:rPr>
              <a:t>Retículo endoplasmático</a:t>
            </a:r>
            <a:endParaRPr lang="es-CL" sz="80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9601200" y="3742411"/>
            <a:ext cx="7939816" cy="3930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El retículo endoplasmático rugoso (RER), es quien se encuentra más cerca del núcleo, rodeado por los ribosomas, es donde se almacena las proteínas sintetizadas, luego, estas son liberadas a través de vesículas.</a:t>
            </a:r>
          </a:p>
        </p:txBody>
      </p:sp>
      <p:pic>
        <p:nvPicPr>
          <p:cNvPr id="2" name="Picture 2" descr="Retículo endoplasmático rugoso: qué es y función - Resumen">
            <a:extLst>
              <a:ext uri="{FF2B5EF4-FFF2-40B4-BE49-F238E27FC236}">
                <a16:creationId xmlns:a16="http://schemas.microsoft.com/office/drawing/2014/main" id="{17DFC70B-6E48-AF15-D1F6-CD487C73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3" y="3490456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3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12690"/>
            <a:ext cx="141112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8000" spc="749" dirty="0">
                <a:solidFill>
                  <a:srgbClr val="136447"/>
                </a:solidFill>
                <a:latin typeface="Wedges"/>
              </a:rPr>
              <a:t>Retículo endoplasmático</a:t>
            </a:r>
            <a:endParaRPr lang="es-CL" sz="80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761999" y="4000500"/>
            <a:ext cx="7939816" cy="3930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El retículo endoplasmático liso (REL), es quien se encuentra después del RER, este no tiene ribosomas asociados y tiene forma más tubular, aquí es donde se sintetizan los lípidos. ¿Por qué no se sintetizan proteínas en el REL?</a:t>
            </a:r>
          </a:p>
        </p:txBody>
      </p:sp>
      <p:pic>
        <p:nvPicPr>
          <p:cNvPr id="2050" name="Picture 2" descr="El retículo endoplasmático en la célula: liso o rugoso - Biología">
            <a:extLst>
              <a:ext uri="{FF2B5EF4-FFF2-40B4-BE49-F238E27FC236}">
                <a16:creationId xmlns:a16="http://schemas.microsoft.com/office/drawing/2014/main" id="{8DF69EBB-4595-F74B-3428-680CC7285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14062"/>
          <a:stretch/>
        </p:blipFill>
        <p:spPr bwMode="auto">
          <a:xfrm>
            <a:off x="9586186" y="3486992"/>
            <a:ext cx="8255527" cy="58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7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6" y="647700"/>
            <a:ext cx="14111288" cy="1596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11500" spc="749" dirty="0">
                <a:solidFill>
                  <a:srgbClr val="136447"/>
                </a:solidFill>
                <a:latin typeface="Wedges"/>
              </a:rPr>
              <a:t>Ribosoma</a:t>
            </a:r>
            <a:endParaRPr lang="es-CL" sz="115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914400" y="3924300"/>
            <a:ext cx="8229600" cy="2802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Estructuras pequeñas dentro de la célula, están conformados por ARN. Tienen la función especifica de sintetizar proteínas. ¿Para que crees que la célula necesita proteínas?</a:t>
            </a:r>
          </a:p>
        </p:txBody>
      </p:sp>
      <p:pic>
        <p:nvPicPr>
          <p:cNvPr id="3074" name="Picture 2" descr="ÉRIKA MODA: RIBOSOMAS">
            <a:extLst>
              <a:ext uri="{FF2B5EF4-FFF2-40B4-BE49-F238E27FC236}">
                <a16:creationId xmlns:a16="http://schemas.microsoft.com/office/drawing/2014/main" id="{1A20AE6E-1AE7-3697-B78E-F8F5BFA4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29" y="3555899"/>
            <a:ext cx="8495819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6" y="6477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Aparato de Golgi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914400" y="3752728"/>
            <a:ext cx="8458200" cy="3930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Conjunto de sacos membranosos aplanados, en este lugar se almacenan las moléculas sintetizadas por los retículos, luego, las modifica y empaqueta en vesículas para secretarlas al medio externo o para llevarlas a otro organelo.</a:t>
            </a:r>
          </a:p>
        </p:txBody>
      </p:sp>
      <p:pic>
        <p:nvPicPr>
          <p:cNvPr id="4098" name="Picture 2" descr="Aparato De Golgi Stock de ilustración - Imagen: 48759542">
            <a:extLst>
              <a:ext uri="{FF2B5EF4-FFF2-40B4-BE49-F238E27FC236}">
                <a16:creationId xmlns:a16="http://schemas.microsoft.com/office/drawing/2014/main" id="{C1892A00-0267-2817-397E-448F254B0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6667" r="3048" b="24074"/>
          <a:stretch/>
        </p:blipFill>
        <p:spPr bwMode="auto">
          <a:xfrm>
            <a:off x="9525000" y="2951822"/>
            <a:ext cx="8229600" cy="55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2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6" y="6477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Centriolos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8382000" y="4024540"/>
            <a:ext cx="8458200" cy="2237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Estructuras cilíndricas exclusivas de las células animales, estas participan en la división celular, ayudando a organizar y distribuir los cromosomas.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069F02-65E6-B87E-AA05-C3CE2A0DBA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37" t="7778" r="5679" b="12963"/>
          <a:stretch/>
        </p:blipFill>
        <p:spPr>
          <a:xfrm>
            <a:off x="1176445" y="2628900"/>
            <a:ext cx="6443520" cy="6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6" y="6477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Lisosomas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8001000" y="3924300"/>
            <a:ext cx="9220200" cy="3366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Los lisosomas son vesículas membranosas que contienen enzimas digestivas en donde al interior se genera la digestión de sustancias provenientes de la misma célula o de sustancias incorporadas del exterior.</a:t>
            </a:r>
          </a:p>
        </p:txBody>
      </p:sp>
      <p:pic>
        <p:nvPicPr>
          <p:cNvPr id="5122" name="Picture 2" descr="Lisosomas - Qué son, funciones, estructura y características">
            <a:extLst>
              <a:ext uri="{FF2B5EF4-FFF2-40B4-BE49-F238E27FC236}">
                <a16:creationId xmlns:a16="http://schemas.microsoft.com/office/drawing/2014/main" id="{17040D81-58F3-FDA8-0ADA-4FA53A923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5999" r="4000" b="6001"/>
          <a:stretch/>
        </p:blipFill>
        <p:spPr bwMode="auto">
          <a:xfrm>
            <a:off x="685800" y="2892526"/>
            <a:ext cx="6324600" cy="61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0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953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El cloroplasto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9067800" y="3034122"/>
            <a:ext cx="8549416" cy="4494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Los cloroplastos exclusivo de las células eucariontes vegetales, cuentan con una doble membrana y cuentan con su propio ADN, son las responsable del proceso de fotosíntesis, generando así sus propios nutrientes, esto gracias a los pigmentos que tiene dentro.</a:t>
            </a:r>
          </a:p>
        </p:txBody>
      </p:sp>
      <p:pic>
        <p:nvPicPr>
          <p:cNvPr id="2050" name="Picture 2" descr="GTAC | The colours of photosynthesis – Online course">
            <a:extLst>
              <a:ext uri="{FF2B5EF4-FFF2-40B4-BE49-F238E27FC236}">
                <a16:creationId xmlns:a16="http://schemas.microsoft.com/office/drawing/2014/main" id="{5C59FC85-B1A3-9921-1C0C-636811B81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0965" r="12305" b="9975"/>
          <a:stretch/>
        </p:blipFill>
        <p:spPr bwMode="auto">
          <a:xfrm>
            <a:off x="1295400" y="2853231"/>
            <a:ext cx="7162800" cy="5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6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953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Vacuola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1219200" y="3238500"/>
            <a:ext cx="9601200" cy="5059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Son encargadas de almacenar agua en la célula, además pueden almacenar otras sustancias como azúcares, proteínas y sales.</a:t>
            </a:r>
          </a:p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En las células vegetales estas ocupan un volumen de 80% y 90% dentro de ella. Gracias al gran volumen que ocupan, estas hacen que mantengan la forma de la célula.</a:t>
            </a:r>
          </a:p>
        </p:txBody>
      </p:sp>
      <p:pic>
        <p:nvPicPr>
          <p:cNvPr id="7170" name="Picture 2" descr="Vacuolas - EcuRed">
            <a:extLst>
              <a:ext uri="{FF2B5EF4-FFF2-40B4-BE49-F238E27FC236}">
                <a16:creationId xmlns:a16="http://schemas.microsoft.com/office/drawing/2014/main" id="{78C7CE83-8CBA-A229-6EA0-4A11EC563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8267" r="13378" b="11537"/>
          <a:stretch/>
        </p:blipFill>
        <p:spPr bwMode="auto">
          <a:xfrm>
            <a:off x="11673616" y="2199286"/>
            <a:ext cx="5471384" cy="71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6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4572000" y="-304800"/>
            <a:ext cx="9144000" cy="10287000"/>
          </a:xfrm>
          <a:prstGeom prst="rect">
            <a:avLst/>
          </a:prstGeom>
          <a:solidFill>
            <a:srgbClr val="F0F5DB"/>
          </a:solidFill>
        </p:spPr>
      </p:sp>
      <p:sp>
        <p:nvSpPr>
          <p:cNvPr id="6" name="TextBox 6"/>
          <p:cNvSpPr txBox="1"/>
          <p:nvPr/>
        </p:nvSpPr>
        <p:spPr>
          <a:xfrm>
            <a:off x="5460637" y="1309614"/>
            <a:ext cx="736672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s-CL" sz="8800" spc="953" dirty="0">
                <a:solidFill>
                  <a:srgbClr val="136447"/>
                </a:solidFill>
                <a:latin typeface="Wedges"/>
              </a:rPr>
              <a:t>contexto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24400" y="2993905"/>
            <a:ext cx="8839200" cy="4430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s-CL" sz="3199" dirty="0">
                <a:solidFill>
                  <a:srgbClr val="136447"/>
                </a:solidFill>
                <a:latin typeface="Poppins"/>
              </a:rPr>
              <a:t>Ahora que sabemos que existen diferentes estructuras en las células, debemos revisar más especifico que hace cada estructura, o sea, su función.</a:t>
            </a:r>
          </a:p>
          <a:p>
            <a:pPr marL="0" lvl="0" indent="0" algn="just"/>
            <a:endParaRPr lang="es-CL" sz="3199" dirty="0">
              <a:solidFill>
                <a:srgbClr val="136447"/>
              </a:solidFill>
              <a:latin typeface="Poppins"/>
            </a:endParaRPr>
          </a:p>
          <a:p>
            <a:pPr marL="0" lvl="0" indent="0" algn="just"/>
            <a:r>
              <a:rPr lang="es-CL" sz="3199" dirty="0">
                <a:solidFill>
                  <a:srgbClr val="136447"/>
                </a:solidFill>
                <a:latin typeface="Poppins"/>
              </a:rPr>
              <a:t>Por ejemplo, ¿Cómo la célula es capaz de generar su energía?, ¿Cómo es que las plantas no necesitan comer?, ¿Cómo la célula elimina sus desechos?</a:t>
            </a:r>
          </a:p>
        </p:txBody>
      </p:sp>
      <p:sp>
        <p:nvSpPr>
          <p:cNvPr id="8" name="Freeform 8"/>
          <p:cNvSpPr/>
          <p:nvPr/>
        </p:nvSpPr>
        <p:spPr>
          <a:xfrm>
            <a:off x="5291374" y="2566031"/>
            <a:ext cx="7705252" cy="229698"/>
          </a:xfrm>
          <a:custGeom>
            <a:avLst/>
            <a:gdLst/>
            <a:ahLst/>
            <a:cxnLst/>
            <a:rect l="l" t="t" r="r" b="b"/>
            <a:pathLst>
              <a:path w="8151296" h="459396">
                <a:moveTo>
                  <a:pt x="0" y="0"/>
                </a:moveTo>
                <a:lnTo>
                  <a:pt x="8151296" y="0"/>
                </a:lnTo>
                <a:lnTo>
                  <a:pt x="8151296" y="459396"/>
                </a:lnTo>
                <a:lnTo>
                  <a:pt x="0" y="459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85522" b="-385522"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5" y="495300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spc="749" dirty="0">
                <a:solidFill>
                  <a:srgbClr val="136447"/>
                </a:solidFill>
                <a:latin typeface="Wedges"/>
              </a:rPr>
              <a:t>Pared Celular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8A6A30-F4AE-1282-5AFE-A55BCFDF3FA9}"/>
              </a:ext>
            </a:extLst>
          </p:cNvPr>
          <p:cNvSpPr txBox="1"/>
          <p:nvPr/>
        </p:nvSpPr>
        <p:spPr>
          <a:xfrm>
            <a:off x="1219200" y="3619500"/>
            <a:ext cx="9601200" cy="3366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La pared celular es la estructura más externa de las células vegetales, esta le otorga rigidez, soporte y protección a la célula. Presenta poros que le permite intercambiar moléculas y sustancias con el medio exterior.</a:t>
            </a:r>
          </a:p>
        </p:txBody>
      </p:sp>
      <p:pic>
        <p:nvPicPr>
          <p:cNvPr id="8194" name="Picture 2" descr="Pared celular: qué es, función y estructura - Resumen">
            <a:extLst>
              <a:ext uri="{FF2B5EF4-FFF2-40B4-BE49-F238E27FC236}">
                <a16:creationId xmlns:a16="http://schemas.microsoft.com/office/drawing/2014/main" id="{3A413749-653F-549A-D216-0B18314B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/>
          <a:stretch/>
        </p:blipFill>
        <p:spPr bwMode="auto">
          <a:xfrm>
            <a:off x="11125200" y="3086100"/>
            <a:ext cx="6776887" cy="49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9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8356" y="355383"/>
            <a:ext cx="1411128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ES" sz="9600" u="none" strike="noStrike" spc="749" dirty="0">
                <a:solidFill>
                  <a:srgbClr val="136447"/>
                </a:solidFill>
                <a:latin typeface="Wedges"/>
              </a:rPr>
              <a:t>RESUMEN</a:t>
            </a:r>
            <a:endParaRPr lang="es-CL" sz="96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pic>
        <p:nvPicPr>
          <p:cNvPr id="6146" name="Picture 2" descr="membrana plasmatica y pared celular - Hay Diferencia">
            <a:extLst>
              <a:ext uri="{FF2B5EF4-FFF2-40B4-BE49-F238E27FC236}">
                <a16:creationId xmlns:a16="http://schemas.microsoft.com/office/drawing/2014/main" id="{736C7318-6B74-7111-45E7-BD573A3A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16737"/>
            <a:ext cx="13182600" cy="82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6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DAB459A-F187-AF37-6FAB-84E6ED7E125C}"/>
              </a:ext>
            </a:extLst>
          </p:cNvPr>
          <p:cNvSpPr txBox="1"/>
          <p:nvPr/>
        </p:nvSpPr>
        <p:spPr>
          <a:xfrm>
            <a:off x="-76200" y="1790700"/>
            <a:ext cx="18440400" cy="1492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ES" sz="8800" u="none" strike="noStrike" spc="749" dirty="0">
                <a:solidFill>
                  <a:srgbClr val="136447"/>
                </a:solidFill>
                <a:latin typeface="Wedges"/>
              </a:rPr>
              <a:t>Secreción de sustancias</a:t>
            </a:r>
            <a:endParaRPr lang="es-CL" sz="8800" u="none" strike="noStrike" spc="749" dirty="0">
              <a:solidFill>
                <a:srgbClr val="136447"/>
              </a:solidFill>
              <a:latin typeface="Wedge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859F0-BB4C-37EA-FB29-B2A4F5F02339}"/>
              </a:ext>
            </a:extLst>
          </p:cNvPr>
          <p:cNvSpPr txBox="1"/>
          <p:nvPr/>
        </p:nvSpPr>
        <p:spPr>
          <a:xfrm>
            <a:off x="1600200" y="5718074"/>
            <a:ext cx="15087600" cy="1673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Las células muchas veces crean sustancias para comunicarse con otras células o para eliminarlo, o en caso contrario, tienen que incorporar sustancias del medio externo al interior.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1077210-56B4-9D31-B497-EFD8B24FD881}"/>
              </a:ext>
            </a:extLst>
          </p:cNvPr>
          <p:cNvSpPr txBox="1"/>
          <p:nvPr/>
        </p:nvSpPr>
        <p:spPr>
          <a:xfrm>
            <a:off x="1600200" y="3732094"/>
            <a:ext cx="15087600" cy="1109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¿Cómo crees tu que la célula elimina los desechos que produce?, ¿Cómo permite ingresar sustancias del exterior dentro de la </a:t>
            </a:r>
            <a:r>
              <a:rPr lang="es-ES" sz="3396">
                <a:solidFill>
                  <a:srgbClr val="2D2F3B"/>
                </a:solidFill>
                <a:latin typeface="Poppins Medium"/>
              </a:rPr>
              <a:t>célula?</a:t>
            </a:r>
            <a:endParaRPr lang="es-ES" sz="3396" dirty="0">
              <a:solidFill>
                <a:srgbClr val="2D2F3B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1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4714F7-AA5F-CC03-65F5-7D0F1595AF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7"/>
          <a:stretch/>
        </p:blipFill>
        <p:spPr>
          <a:xfrm>
            <a:off x="1371600" y="0"/>
            <a:ext cx="15544800" cy="157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4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4714F7-AA5F-CC03-65F5-7D0F1595AF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7"/>
          <a:stretch/>
        </p:blipFill>
        <p:spPr>
          <a:xfrm>
            <a:off x="1371600" y="-5414524"/>
            <a:ext cx="15544800" cy="1570152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F459D1-2BB2-B529-9817-6E60CAD5B109}"/>
              </a:ext>
            </a:extLst>
          </p:cNvPr>
          <p:cNvSpPr/>
          <p:nvPr/>
        </p:nvSpPr>
        <p:spPr>
          <a:xfrm>
            <a:off x="1905000" y="7810500"/>
            <a:ext cx="7010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74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23E1D35-FD12-1BEC-C85B-4449DBF98037}"/>
              </a:ext>
            </a:extLst>
          </p:cNvPr>
          <p:cNvSpPr txBox="1"/>
          <p:nvPr/>
        </p:nvSpPr>
        <p:spPr>
          <a:xfrm>
            <a:off x="1599837" y="1943100"/>
            <a:ext cx="15088326" cy="167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Cuando observamos a las células eucariontes, la diferencia principal es que presentan núcleo. ¿Qué función cumple el núcleo?, ¿Cómo regula a la célula?, ¿Qué ocurre si una célula no tiene núcleo?</a:t>
            </a:r>
            <a:endParaRPr lang="es-CL" sz="3396" u="none" strike="noStrike" dirty="0">
              <a:solidFill>
                <a:srgbClr val="2D2F3B"/>
              </a:solidFill>
              <a:latin typeface="Poppi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C470A-2A5D-B8AD-D263-DE20F7CA120F}"/>
              </a:ext>
            </a:extLst>
          </p:cNvPr>
          <p:cNvSpPr txBox="1"/>
          <p:nvPr/>
        </p:nvSpPr>
        <p:spPr>
          <a:xfrm>
            <a:off x="9517492" y="4024540"/>
            <a:ext cx="7391763" cy="2237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Al observar la imagen, vemos que cuenta con su propia membrana ¿Por qué crees que tiene tanta protección?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123EF8E-B005-6F21-0432-8A46F5FD9DCB}"/>
              </a:ext>
            </a:extLst>
          </p:cNvPr>
          <p:cNvGrpSpPr/>
          <p:nvPr/>
        </p:nvGrpSpPr>
        <p:grpSpPr>
          <a:xfrm>
            <a:off x="663039" y="3778312"/>
            <a:ext cx="8458200" cy="5908159"/>
            <a:chOff x="457200" y="3694423"/>
            <a:chExt cx="8534402" cy="6214236"/>
          </a:xfrm>
        </p:grpSpPr>
        <p:pic>
          <p:nvPicPr>
            <p:cNvPr id="1026" name="Picture 2" descr="Núcleo celular - Nicolas Arcos">
              <a:extLst>
                <a:ext uri="{FF2B5EF4-FFF2-40B4-BE49-F238E27FC236}">
                  <a16:creationId xmlns:a16="http://schemas.microsoft.com/office/drawing/2014/main" id="{5D5F12CA-E8E4-04E9-3A88-52CE0EA92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694423"/>
              <a:ext cx="8001002" cy="613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4D21521-1DA8-0FE4-1E1E-20E1A0429137}"/>
                </a:ext>
              </a:extLst>
            </p:cNvPr>
            <p:cNvSpPr txBox="1"/>
            <p:nvPr/>
          </p:nvSpPr>
          <p:spPr>
            <a:xfrm>
              <a:off x="457200" y="8954552"/>
              <a:ext cx="251162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2800" dirty="0"/>
                <a:t>Retículo endoplasmático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C470A-2A5D-B8AD-D263-DE20F7CA120F}"/>
              </a:ext>
            </a:extLst>
          </p:cNvPr>
          <p:cNvSpPr txBox="1"/>
          <p:nvPr/>
        </p:nvSpPr>
        <p:spPr>
          <a:xfrm>
            <a:off x="9521633" y="2076241"/>
            <a:ext cx="7391763" cy="731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b="1" dirty="0">
                <a:solidFill>
                  <a:srgbClr val="2D2F3B"/>
                </a:solidFill>
                <a:latin typeface="Poppins Medium"/>
              </a:rPr>
              <a:t>Membrana nuclear</a:t>
            </a:r>
            <a:r>
              <a:rPr lang="es-ES" sz="3396" dirty="0">
                <a:solidFill>
                  <a:srgbClr val="2D2F3B"/>
                </a:solidFill>
                <a:latin typeface="Poppins Medium"/>
              </a:rPr>
              <a:t>: separa el núcleo del citoplasma.</a:t>
            </a:r>
          </a:p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b="1" u="none" strike="noStrike" dirty="0">
                <a:solidFill>
                  <a:srgbClr val="2D2F3B"/>
                </a:solidFill>
                <a:latin typeface="Poppins Medium"/>
              </a:rPr>
              <a:t>Poros nucleares</a:t>
            </a: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: permiten la interacción con el medio externo.</a:t>
            </a:r>
          </a:p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b="1" dirty="0">
                <a:solidFill>
                  <a:srgbClr val="2D2F3B"/>
                </a:solidFill>
                <a:latin typeface="Poppins Medium"/>
              </a:rPr>
              <a:t>Nucleolo</a:t>
            </a:r>
            <a:r>
              <a:rPr lang="es-ES" sz="3396" dirty="0">
                <a:solidFill>
                  <a:srgbClr val="2D2F3B"/>
                </a:solidFill>
                <a:latin typeface="Poppins Medium"/>
              </a:rPr>
              <a:t>: donde se encuentra el material genético en forma de ARN, responsable de formar los ribosomas.</a:t>
            </a:r>
          </a:p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b="1" u="none" strike="noStrike" dirty="0">
                <a:solidFill>
                  <a:srgbClr val="2D2F3B"/>
                </a:solidFill>
                <a:latin typeface="Poppins Medium"/>
              </a:rPr>
              <a:t>Cromatina</a:t>
            </a: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: compactación de ADN.</a:t>
            </a:r>
          </a:p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b="1" u="none" strike="noStrike" dirty="0">
                <a:solidFill>
                  <a:srgbClr val="2D2F3B"/>
                </a:solidFill>
                <a:latin typeface="Poppins Medium"/>
              </a:rPr>
              <a:t>Retículo endoplasmático</a:t>
            </a: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: almacenamiento de proteínas sintetizadas.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123EF8E-B005-6F21-0432-8A46F5FD9DCB}"/>
              </a:ext>
            </a:extLst>
          </p:cNvPr>
          <p:cNvGrpSpPr/>
          <p:nvPr/>
        </p:nvGrpSpPr>
        <p:grpSpPr>
          <a:xfrm>
            <a:off x="664029" y="2476500"/>
            <a:ext cx="8458200" cy="5908159"/>
            <a:chOff x="457200" y="3694423"/>
            <a:chExt cx="8534402" cy="6214236"/>
          </a:xfrm>
        </p:grpSpPr>
        <p:pic>
          <p:nvPicPr>
            <p:cNvPr id="1026" name="Picture 2" descr="Núcleo celular - Nicolas Arcos">
              <a:extLst>
                <a:ext uri="{FF2B5EF4-FFF2-40B4-BE49-F238E27FC236}">
                  <a16:creationId xmlns:a16="http://schemas.microsoft.com/office/drawing/2014/main" id="{5D5F12CA-E8E4-04E9-3A88-52CE0EA92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694423"/>
              <a:ext cx="8001002" cy="613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4D21521-1DA8-0FE4-1E1E-20E1A0429137}"/>
                </a:ext>
              </a:extLst>
            </p:cNvPr>
            <p:cNvSpPr txBox="1"/>
            <p:nvPr/>
          </p:nvSpPr>
          <p:spPr>
            <a:xfrm>
              <a:off x="457200" y="8954552"/>
              <a:ext cx="251162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2800" dirty="0"/>
                <a:t>Retículo endoplasmático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3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C470A-2A5D-B8AD-D263-DE20F7CA120F}"/>
              </a:ext>
            </a:extLst>
          </p:cNvPr>
          <p:cNvSpPr txBox="1"/>
          <p:nvPr/>
        </p:nvSpPr>
        <p:spPr>
          <a:xfrm>
            <a:off x="457201" y="2076241"/>
            <a:ext cx="16456196" cy="1673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¿Cómo se dieron cuenta de la localización de la información genética?</a:t>
            </a:r>
          </a:p>
          <a:p>
            <a:pPr lvl="0" algn="just">
              <a:lnSpc>
                <a:spcPts val="4415"/>
              </a:lnSpc>
              <a:spcBef>
                <a:spcPct val="0"/>
              </a:spcBef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El </a:t>
            </a:r>
            <a:r>
              <a:rPr lang="es-ES" sz="3396" dirty="0">
                <a:solidFill>
                  <a:srgbClr val="2D2F3B"/>
                </a:solidFill>
                <a:latin typeface="Poppins Medium"/>
              </a:rPr>
              <a:t>científico Hämmerling investigó esto en la alga unicelular Acetabularia, la cual cuenta con un pie, un pedúnculo y su corola.</a:t>
            </a:r>
            <a:endParaRPr lang="es-ES" sz="3396" u="none" strike="noStrike" dirty="0">
              <a:solidFill>
                <a:srgbClr val="2D2F3B"/>
              </a:solidFill>
              <a:latin typeface="Poppins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0B1FC9-BEAD-2F48-A1E2-54079FCAD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609545"/>
            <a:ext cx="11127939" cy="40338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139B1648-A3EB-9651-DEE0-A45856760EC5}"/>
              </a:ext>
            </a:extLst>
          </p:cNvPr>
          <p:cNvSpPr txBox="1"/>
          <p:nvPr/>
        </p:nvSpPr>
        <p:spPr>
          <a:xfrm>
            <a:off x="11657017" y="3791962"/>
            <a:ext cx="6173782" cy="562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Experimento 1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Procedimiento: cortó la corola de ambas algas.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Hipótesis: “Transcurrido un tiempo, las algas regenerarán la corola correspondiente”.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Resultado: se regeneraron las corolas 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17204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39B1648-A3EB-9651-DEE0-A45856760EC5}"/>
              </a:ext>
            </a:extLst>
          </p:cNvPr>
          <p:cNvSpPr txBox="1"/>
          <p:nvPr/>
        </p:nvSpPr>
        <p:spPr>
          <a:xfrm>
            <a:off x="609600" y="1841987"/>
            <a:ext cx="17068799" cy="2237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Experimento 2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Procedimiento: extrajo el núcleo y cortó las corolas de ambas algas.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Hipótesis: “Si el organismo no tiene núcleo, no se regenerará las corolas”.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Resultado: no se regeneraron las corolas y los organismos murieron.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3FCCCD-D508-7315-2583-452281D1A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561" y="4686300"/>
            <a:ext cx="7486876" cy="48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39B1648-A3EB-9651-DEE0-A45856760EC5}"/>
              </a:ext>
            </a:extLst>
          </p:cNvPr>
          <p:cNvSpPr txBox="1"/>
          <p:nvPr/>
        </p:nvSpPr>
        <p:spPr>
          <a:xfrm>
            <a:off x="609601" y="1841987"/>
            <a:ext cx="6477000" cy="6751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Experimento 3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Procedimiento:</a:t>
            </a:r>
            <a:r>
              <a:rPr lang="es-ES" sz="3396" dirty="0">
                <a:solidFill>
                  <a:srgbClr val="2D2F3B"/>
                </a:solidFill>
                <a:latin typeface="Poppins Medium"/>
              </a:rPr>
              <a:t> se cortó las algas a nivel del pie y de la corola e intercambio los pedúnculos</a:t>
            </a: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Hipótesis: “Las corolas se regeneran según el pie del alga, ya que, ahí se encuentra el núcleo”.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Resultado: Las corolas se regeneraron según el pedúnculo original.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D11824-5DBA-F2CB-C020-8D4C0A18E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332304"/>
            <a:ext cx="11049511" cy="56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39B1648-A3EB-9651-DEE0-A45856760EC5}"/>
              </a:ext>
            </a:extLst>
          </p:cNvPr>
          <p:cNvSpPr txBox="1"/>
          <p:nvPr/>
        </p:nvSpPr>
        <p:spPr>
          <a:xfrm>
            <a:off x="609601" y="2732462"/>
            <a:ext cx="7379631" cy="562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Experimento 4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Procedimiento:</a:t>
            </a:r>
            <a:r>
              <a:rPr lang="es-ES" sz="3396" dirty="0">
                <a:solidFill>
                  <a:srgbClr val="2D2F3B"/>
                </a:solidFill>
                <a:latin typeface="Poppins Medium"/>
              </a:rPr>
              <a:t> le cortó las corolas del experimento anterior</a:t>
            </a:r>
            <a:r>
              <a:rPr lang="es-ES" sz="3396" u="none" strike="noStrike" dirty="0">
                <a:solidFill>
                  <a:srgbClr val="2D2F3B"/>
                </a:solidFill>
                <a:latin typeface="Poppins Medium"/>
              </a:rPr>
              <a:t>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Hipótesis: “Las corolas se regeneran según el pie del alga”.</a:t>
            </a:r>
          </a:p>
          <a:p>
            <a:pPr marL="457200" lvl="0" indent="-457200" algn="just">
              <a:lnSpc>
                <a:spcPts val="4415"/>
              </a:lnSpc>
              <a:spcBef>
                <a:spcPct val="0"/>
              </a:spcBef>
              <a:buFontTx/>
              <a:buChar char="-"/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Resultado: Las corolas se regeneraron según el pie del alga.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3C70D-53CD-2146-2B63-55F74B090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232" y="2933700"/>
            <a:ext cx="9700935" cy="52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7549458">
            <a:off x="14024911" y="-1336598"/>
            <a:ext cx="5326505" cy="4726063"/>
          </a:xfrm>
          <a:custGeom>
            <a:avLst/>
            <a:gdLst/>
            <a:ahLst/>
            <a:cxnLst/>
            <a:rect l="l" t="t" r="r" b="b"/>
            <a:pathLst>
              <a:path w="5326505" h="4726063">
                <a:moveTo>
                  <a:pt x="0" y="0"/>
                </a:moveTo>
                <a:lnTo>
                  <a:pt x="5326504" y="0"/>
                </a:lnTo>
                <a:lnTo>
                  <a:pt x="5326504" y="4726062"/>
                </a:lnTo>
                <a:lnTo>
                  <a:pt x="0" y="4726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48300" y="4953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s-CL" sz="9600" u="none" strike="noStrike" spc="749" dirty="0">
                <a:solidFill>
                  <a:srgbClr val="136447"/>
                </a:solidFill>
                <a:latin typeface="Wedges"/>
              </a:rPr>
              <a:t>El núcleo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39B1648-A3EB-9651-DEE0-A45856760EC5}"/>
              </a:ext>
            </a:extLst>
          </p:cNvPr>
          <p:cNvSpPr txBox="1"/>
          <p:nvPr/>
        </p:nvSpPr>
        <p:spPr>
          <a:xfrm>
            <a:off x="1581150" y="2034183"/>
            <a:ext cx="15125699" cy="1109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¿Existen células de nuestro cuerpo que no tengan núcleo?, si fuera así ¿Cómo estas células viven en el tiempo?</a:t>
            </a:r>
          </a:p>
        </p:txBody>
      </p:sp>
      <p:pic>
        <p:nvPicPr>
          <p:cNvPr id="2052" name="Picture 4" descr="Función de los eritrocitos (glóbulos rojos)">
            <a:extLst>
              <a:ext uri="{FF2B5EF4-FFF2-40B4-BE49-F238E27FC236}">
                <a16:creationId xmlns:a16="http://schemas.microsoft.com/office/drawing/2014/main" id="{18F32BC6-AEB1-393D-DFA4-D81540EF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548821"/>
            <a:ext cx="7862888" cy="56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2C966C05-D72F-BB10-6610-CB61069E67B9}"/>
              </a:ext>
            </a:extLst>
          </p:cNvPr>
          <p:cNvSpPr txBox="1"/>
          <p:nvPr/>
        </p:nvSpPr>
        <p:spPr>
          <a:xfrm>
            <a:off x="1447800" y="4369439"/>
            <a:ext cx="7315200" cy="2802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415"/>
              </a:lnSpc>
              <a:spcBef>
                <a:spcPct val="0"/>
              </a:spcBef>
            </a:pPr>
            <a:r>
              <a:rPr lang="es-ES" sz="3396" dirty="0">
                <a:solidFill>
                  <a:srgbClr val="2D2F3B"/>
                </a:solidFill>
                <a:latin typeface="Poppins Medium"/>
              </a:rPr>
              <a:t>Las células sanguíneas no tienen núcleo ni mitocondrias, esto es debido a su función, la cual, es el transporte de oxigeno a través del cuerpo.</a:t>
            </a:r>
          </a:p>
        </p:txBody>
      </p:sp>
    </p:spTree>
    <p:extLst>
      <p:ext uri="{BB962C8B-B14F-4D97-AF65-F5344CB8AC3E}">
        <p14:creationId xmlns:p14="http://schemas.microsoft.com/office/powerpoint/2010/main" val="39047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949</Words>
  <Application>Microsoft Office PowerPoint</Application>
  <PresentationFormat>Personalizado</PresentationFormat>
  <Paragraphs>71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Poppins Semi-Bold</vt:lpstr>
      <vt:lpstr>Poppins Medium</vt:lpstr>
      <vt:lpstr>Poppins</vt:lpstr>
      <vt:lpstr>Arial</vt:lpstr>
      <vt:lpstr>Calibri</vt:lpstr>
      <vt:lpstr>Wedges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Colegio Sao Paulo</dc:creator>
  <cp:lastModifiedBy>pablo espinosa perez</cp:lastModifiedBy>
  <cp:revision>21</cp:revision>
  <dcterms:created xsi:type="dcterms:W3CDTF">2006-08-16T00:00:00Z</dcterms:created>
  <dcterms:modified xsi:type="dcterms:W3CDTF">2025-03-24T13:31:40Z</dcterms:modified>
  <dc:identifier>DAGCy9MpuAk</dc:identifier>
</cp:coreProperties>
</file>