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66" r:id="rId5"/>
    <p:sldId id="270" r:id="rId6"/>
    <p:sldId id="271" r:id="rId7"/>
    <p:sldId id="272" r:id="rId8"/>
    <p:sldId id="275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18288000" cy="10287000"/>
  <p:notesSz cx="6858000" cy="9144000"/>
  <p:embeddedFontLst>
    <p:embeddedFont>
      <p:font typeface="Bahnschrift SemiBold" panose="020B0502040204020203" pitchFamily="34" charset="0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806030504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22" autoAdjust="0"/>
  </p:normalViewPr>
  <p:slideViewPr>
    <p:cSldViewPr>
      <p:cViewPr varScale="1">
        <p:scale>
          <a:sx n="52" d="100"/>
          <a:sy n="52" d="100"/>
        </p:scale>
        <p:origin x="76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46">
            <a:extLst>
              <a:ext uri="{FF2B5EF4-FFF2-40B4-BE49-F238E27FC236}">
                <a16:creationId xmlns:a16="http://schemas.microsoft.com/office/drawing/2014/main" id="{40807809-2682-B741-5A7B-099ED1FA69A4}"/>
              </a:ext>
            </a:extLst>
          </p:cNvPr>
          <p:cNvGrpSpPr/>
          <p:nvPr/>
        </p:nvGrpSpPr>
        <p:grpSpPr>
          <a:xfrm>
            <a:off x="996616" y="1819764"/>
            <a:ext cx="16262684" cy="3857136"/>
            <a:chOff x="-42779" y="1381494"/>
            <a:chExt cx="21683579" cy="5142849"/>
          </a:xfrm>
        </p:grpSpPr>
        <p:sp>
          <p:nvSpPr>
            <p:cNvPr id="65" name="TextBox 47">
              <a:extLst>
                <a:ext uri="{FF2B5EF4-FFF2-40B4-BE49-F238E27FC236}">
                  <a16:creationId xmlns:a16="http://schemas.microsoft.com/office/drawing/2014/main" id="{F6FFDFC9-03BB-7131-B83F-8B65948ADBFA}"/>
                </a:ext>
              </a:extLst>
            </p:cNvPr>
            <p:cNvSpPr txBox="1"/>
            <p:nvPr/>
          </p:nvSpPr>
          <p:spPr>
            <a:xfrm>
              <a:off x="-42779" y="4011945"/>
              <a:ext cx="21640800" cy="2512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59"/>
                </a:lnSpc>
                <a:spcBef>
                  <a:spcPct val="0"/>
                </a:spcBef>
              </a:pPr>
              <a:r>
                <a:rPr lang="en-US" sz="5399" u="none" strike="noStrike" dirty="0">
                  <a:solidFill>
                    <a:srgbClr val="000000"/>
                  </a:solidFill>
                  <a:latin typeface="Open Sans Bold"/>
                </a:rPr>
                <a:t>CIENCIAS NATURALES</a:t>
              </a:r>
            </a:p>
            <a:p>
              <a:pPr marL="0" lvl="0" indent="0" algn="ctr">
                <a:lnSpc>
                  <a:spcPts val="7559"/>
                </a:lnSpc>
                <a:spcBef>
                  <a:spcPct val="0"/>
                </a:spcBef>
              </a:pPr>
              <a:r>
                <a:rPr lang="en-US" sz="5399" dirty="0">
                  <a:solidFill>
                    <a:srgbClr val="000000"/>
                  </a:solidFill>
                  <a:latin typeface="Open Sans Bold"/>
                </a:rPr>
                <a:t>2° MEDIO</a:t>
              </a:r>
              <a:endParaRPr lang="en-US" sz="5399" u="none" strike="noStrike" dirty="0">
                <a:solidFill>
                  <a:srgbClr val="000000"/>
                </a:solidFill>
                <a:latin typeface="Open Sans Bold"/>
              </a:endParaRPr>
            </a:p>
          </p:txBody>
        </p:sp>
        <p:sp>
          <p:nvSpPr>
            <p:cNvPr id="66" name="TextBox 48">
              <a:extLst>
                <a:ext uri="{FF2B5EF4-FFF2-40B4-BE49-F238E27FC236}">
                  <a16:creationId xmlns:a16="http://schemas.microsoft.com/office/drawing/2014/main" id="{8A529355-7B74-F622-BC81-7B4ACDDDCA21}"/>
                </a:ext>
              </a:extLst>
            </p:cNvPr>
            <p:cNvSpPr txBox="1"/>
            <p:nvPr/>
          </p:nvSpPr>
          <p:spPr>
            <a:xfrm>
              <a:off x="0" y="1381494"/>
              <a:ext cx="21640800" cy="624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5"/>
                </a:lnSpc>
                <a:spcBef>
                  <a:spcPct val="0"/>
                </a:spcBef>
              </a:pPr>
              <a:endParaRPr lang="en-US" sz="2796" u="none" strike="noStrike" dirty="0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67" name="Freeform 6">
            <a:extLst>
              <a:ext uri="{FF2B5EF4-FFF2-40B4-BE49-F238E27FC236}">
                <a16:creationId xmlns:a16="http://schemas.microsoft.com/office/drawing/2014/main" id="{0F3AB690-3C32-83D3-B7F9-7EC1CF365416}"/>
              </a:ext>
            </a:extLst>
          </p:cNvPr>
          <p:cNvSpPr/>
          <p:nvPr/>
        </p:nvSpPr>
        <p:spPr>
          <a:xfrm>
            <a:off x="-20053" y="5676900"/>
            <a:ext cx="4508337" cy="4648200"/>
          </a:xfrm>
          <a:custGeom>
            <a:avLst/>
            <a:gdLst/>
            <a:ahLst/>
            <a:cxnLst/>
            <a:rect l="l" t="t" r="r" b="b"/>
            <a:pathLst>
              <a:path w="2107555" h="2155740">
                <a:moveTo>
                  <a:pt x="0" y="0"/>
                </a:moveTo>
                <a:lnTo>
                  <a:pt x="2107555" y="0"/>
                </a:lnTo>
                <a:lnTo>
                  <a:pt x="2107555" y="2155740"/>
                </a:lnTo>
                <a:lnTo>
                  <a:pt x="0" y="2155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1" y="4953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B86699B-A5C3-55A7-4EC2-E1E163783D2E}"/>
              </a:ext>
            </a:extLst>
          </p:cNvPr>
          <p:cNvSpPr txBox="1"/>
          <p:nvPr/>
        </p:nvSpPr>
        <p:spPr>
          <a:xfrm>
            <a:off x="10744200" y="1866900"/>
            <a:ext cx="66078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 mayoría de la actividad endocrina esta regulada de forma directa o indirectamente por el hipotálamo. El vincula el sistema endocrino con el sistema nervioso.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 glándula pituitaria está conectada con el hipotálamo, esta glándula controla la actividad de varias otras.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 glándula pituitaria consta de dos partes: lóbulo anterior y lóbulo posterior.</a:t>
            </a:r>
          </a:p>
        </p:txBody>
      </p:sp>
      <p:pic>
        <p:nvPicPr>
          <p:cNvPr id="1028" name="Picture 4" descr="Biblioteca Escolar y Digital &quot;FRIDA KAHLO&quot; BACHILLERATO CEGDO: Las ...">
            <a:extLst>
              <a:ext uri="{FF2B5EF4-FFF2-40B4-BE49-F238E27FC236}">
                <a16:creationId xmlns:a16="http://schemas.microsoft.com/office/drawing/2014/main" id="{FC61A42F-B5D9-4BDF-8CDC-F2ED09E3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714"/>
            <a:ext cx="10058400" cy="77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6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1" y="4953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B86699B-A5C3-55A7-4EC2-E1E163783D2E}"/>
              </a:ext>
            </a:extLst>
          </p:cNvPr>
          <p:cNvSpPr txBox="1"/>
          <p:nvPr/>
        </p:nvSpPr>
        <p:spPr>
          <a:xfrm>
            <a:off x="10063348" y="3620006"/>
            <a:ext cx="7217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lóbulo posterior libera hormonas producidas por el hipotálamo.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lóbulo anterior regula el crecimiento y a otras glándulas endocrinas.</a:t>
            </a:r>
          </a:p>
        </p:txBody>
      </p:sp>
      <p:pic>
        <p:nvPicPr>
          <p:cNvPr id="2052" name="Picture 4" descr="Hipófisis o glándula Pituitaria | Glandula pituitaria, Anatomia y ...">
            <a:extLst>
              <a:ext uri="{FF2B5EF4-FFF2-40B4-BE49-F238E27FC236}">
                <a16:creationId xmlns:a16="http://schemas.microsoft.com/office/drawing/2014/main" id="{E3F1DB70-CD61-8D63-57E9-7D6202C7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6" y="1455247"/>
            <a:ext cx="8741426" cy="79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6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1" y="4953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22E3877-2F83-AD02-D380-30409034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6" y="1638300"/>
            <a:ext cx="17493668" cy="78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9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1" y="4953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3074" name="Picture 2" descr="LA FUNCIÓN DE RELACIÓN: EL SISTEMA ENDOCRINO - Pictoeduca">
            <a:extLst>
              <a:ext uri="{FF2B5EF4-FFF2-40B4-BE49-F238E27FC236}">
                <a16:creationId xmlns:a16="http://schemas.microsoft.com/office/drawing/2014/main" id="{8F73D834-D0A5-4B43-4E61-95ECA4B5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714500"/>
            <a:ext cx="7680243" cy="76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F57A62-1116-D4C2-39B4-3433B0095CD4}"/>
              </a:ext>
            </a:extLst>
          </p:cNvPr>
          <p:cNvSpPr txBox="1"/>
          <p:nvPr/>
        </p:nvSpPr>
        <p:spPr>
          <a:xfrm>
            <a:off x="953982" y="2857500"/>
            <a:ext cx="8185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Las hormonas que liberan la tiroides incrementan la tasa metabólica del cuerpo. Estas hormonas son necesarias para el crecimiento y desarrollo normal de los vertebrados.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Las glándulas paratiroides ayudan a regular los niveles de calcio en el cuerpo.</a:t>
            </a:r>
          </a:p>
        </p:txBody>
      </p:sp>
    </p:spTree>
    <p:extLst>
      <p:ext uri="{BB962C8B-B14F-4D97-AF65-F5344CB8AC3E}">
        <p14:creationId xmlns:p14="http://schemas.microsoft.com/office/powerpoint/2010/main" val="65434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8665225" y="53241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EF57A62-1116-D4C2-39B4-3433B0095CD4}"/>
              </a:ext>
            </a:extLst>
          </p:cNvPr>
          <p:cNvSpPr txBox="1"/>
          <p:nvPr/>
        </p:nvSpPr>
        <p:spPr>
          <a:xfrm>
            <a:off x="8774478" y="3591158"/>
            <a:ext cx="8185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Ejemplo de regulación de la secreción de hormonas de la tiroides por retroalimentación negativa.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ECF050-A80D-342F-C52B-6672508D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32" y="126807"/>
            <a:ext cx="4651169" cy="100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C480268-7551-CABD-A25F-1C106E14CA17}"/>
              </a:ext>
            </a:extLst>
          </p:cNvPr>
          <p:cNvGrpSpPr/>
          <p:nvPr/>
        </p:nvGrpSpPr>
        <p:grpSpPr>
          <a:xfrm>
            <a:off x="394324" y="3668251"/>
            <a:ext cx="17499352" cy="2966035"/>
            <a:chOff x="394324" y="3668251"/>
            <a:chExt cx="17499352" cy="296603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6CC97F9-786C-E0C0-0943-14897D7B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324" y="4229100"/>
              <a:ext cx="17499352" cy="240518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02610F7-D796-5136-A187-6FF9AF1E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903" y="3668251"/>
              <a:ext cx="17421345" cy="637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47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4098" name="Picture 2" descr="Páncreas - Mejor con Salud">
            <a:extLst>
              <a:ext uri="{FF2B5EF4-FFF2-40B4-BE49-F238E27FC236}">
                <a16:creationId xmlns:a16="http://schemas.microsoft.com/office/drawing/2014/main" id="{67C27AF2-94E0-994C-CF5C-8ED907E37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7333" r="8400" b="8400"/>
          <a:stretch/>
        </p:blipFill>
        <p:spPr bwMode="auto">
          <a:xfrm>
            <a:off x="609600" y="1866900"/>
            <a:ext cx="9450454" cy="71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46CE68-D628-471A-DAA4-C7F377245615}"/>
              </a:ext>
            </a:extLst>
          </p:cNvPr>
          <p:cNvSpPr txBox="1"/>
          <p:nvPr/>
        </p:nvSpPr>
        <p:spPr>
          <a:xfrm>
            <a:off x="10515600" y="2857500"/>
            <a:ext cx="70420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páncreas regula los niveles de azúcar en sangre, ya sea, disminuyendo o aumentando la concentración.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¿Qué trastorno del páncreas afecta a la regulación de azúcar?</a:t>
            </a:r>
          </a:p>
        </p:txBody>
      </p:sp>
    </p:spTree>
    <p:extLst>
      <p:ext uri="{BB962C8B-B14F-4D97-AF65-F5344CB8AC3E}">
        <p14:creationId xmlns:p14="http://schemas.microsoft.com/office/powerpoint/2010/main" val="163316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0969D0D-483D-6B10-7B3B-2F27D388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2" r="636"/>
          <a:stretch/>
        </p:blipFill>
        <p:spPr>
          <a:xfrm>
            <a:off x="443752" y="4152900"/>
            <a:ext cx="17421345" cy="12066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DFAEFA-0A15-CAEB-90C8-742B1DCE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3" y="3668251"/>
            <a:ext cx="17421345" cy="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1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646CE68-D628-471A-DAA4-C7F377245615}"/>
              </a:ext>
            </a:extLst>
          </p:cNvPr>
          <p:cNvSpPr txBox="1"/>
          <p:nvPr/>
        </p:nvSpPr>
        <p:spPr>
          <a:xfrm>
            <a:off x="1219200" y="3373785"/>
            <a:ext cx="704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Las glándulas suprarrenales ayudan al cuerpo cuando tiene que responder frente al estrés.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065B1E-574B-A654-9A0F-E81301F0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312908"/>
            <a:ext cx="7696200" cy="85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DF9EE9E-EEBB-0E77-A74A-73A6F3A8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44" y="4152900"/>
            <a:ext cx="17356056" cy="304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FD0324-47DE-C820-61A9-5FFB847B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3" y="3668251"/>
            <a:ext cx="17421345" cy="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1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927756" y="3277481"/>
            <a:ext cx="16432487" cy="1037845"/>
            <a:chOff x="-3324158" y="-38100"/>
            <a:chExt cx="4327900" cy="273342"/>
          </a:xfrm>
        </p:grpSpPr>
        <p:sp>
          <p:nvSpPr>
            <p:cNvPr id="21" name="Freeform 21"/>
            <p:cNvSpPr/>
            <p:nvPr/>
          </p:nvSpPr>
          <p:spPr>
            <a:xfrm>
              <a:off x="-3324158" y="1441"/>
              <a:ext cx="762628" cy="154015"/>
            </a:xfrm>
            <a:custGeom>
              <a:avLst/>
              <a:gdLst/>
              <a:ahLst/>
              <a:cxnLst/>
              <a:rect l="l" t="t" r="r" b="b"/>
              <a:pathLst>
                <a:path w="1003742" h="235242">
                  <a:moveTo>
                    <a:pt x="103603" y="0"/>
                  </a:moveTo>
                  <a:lnTo>
                    <a:pt x="900139" y="0"/>
                  </a:lnTo>
                  <a:cubicBezTo>
                    <a:pt x="957357" y="0"/>
                    <a:pt x="1003742" y="46384"/>
                    <a:pt x="1003742" y="103603"/>
                  </a:cubicBezTo>
                  <a:lnTo>
                    <a:pt x="1003742" y="131639"/>
                  </a:lnTo>
                  <a:cubicBezTo>
                    <a:pt x="1003742" y="159116"/>
                    <a:pt x="992826" y="185468"/>
                    <a:pt x="973397" y="204897"/>
                  </a:cubicBezTo>
                  <a:cubicBezTo>
                    <a:pt x="953968" y="224327"/>
                    <a:pt x="927616" y="235242"/>
                    <a:pt x="900139" y="235242"/>
                  </a:cubicBezTo>
                  <a:lnTo>
                    <a:pt x="103603" y="235242"/>
                  </a:lnTo>
                  <a:cubicBezTo>
                    <a:pt x="46384" y="235242"/>
                    <a:pt x="0" y="188857"/>
                    <a:pt x="0" y="131639"/>
                  </a:cubicBezTo>
                  <a:lnTo>
                    <a:pt x="0" y="103603"/>
                  </a:lnTo>
                  <a:cubicBezTo>
                    <a:pt x="0" y="46384"/>
                    <a:pt x="46384" y="0"/>
                    <a:pt x="10360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3600" b="1" dirty="0">
                  <a:latin typeface="Bahnschrift SemiBold" panose="020B0502040204020203" pitchFamily="34" charset="0"/>
                </a:rPr>
                <a:t>ACTIVIDAD 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03742" cy="273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 lang="en-US" sz="2199" u="none" strike="noStrike" dirty="0">
                <a:solidFill>
                  <a:srgbClr val="000000"/>
                </a:solidFill>
                <a:latin typeface="Open Sans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53" name="Freeform 53"/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REGULACIÓN ENDOCRINA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38200" y="1866900"/>
            <a:ext cx="167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¿Por qué crees tu que sientes vergüenza cuando ves a alguien que te gusta?, o ¿Cómo tu cuerpo sabe que tiene que ir a dormir?</a:t>
            </a:r>
            <a:endParaRPr lang="es-CL" sz="3200" dirty="0">
              <a:latin typeface="Bahnschrift SemiBold" panose="020B0502040204020203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BBDECAB-03F1-6DDE-29FD-00FF898A15AB}"/>
              </a:ext>
            </a:extLst>
          </p:cNvPr>
          <p:cNvSpPr txBox="1"/>
          <p:nvPr/>
        </p:nvSpPr>
        <p:spPr>
          <a:xfrm>
            <a:off x="854242" y="4305300"/>
            <a:ext cx="16383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Piensa en estas situaciones y describe como piensas tu que el cuerpo reacciona a estos casos.</a:t>
            </a:r>
          </a:p>
        </p:txBody>
      </p:sp>
    </p:spTree>
    <p:extLst>
      <p:ext uri="{BB962C8B-B14F-4D97-AF65-F5344CB8AC3E}">
        <p14:creationId xmlns:p14="http://schemas.microsoft.com/office/powerpoint/2010/main" val="287574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646CE68-D628-471A-DAA4-C7F377245615}"/>
              </a:ext>
            </a:extLst>
          </p:cNvPr>
          <p:cNvSpPr txBox="1"/>
          <p:nvPr/>
        </p:nvSpPr>
        <p:spPr>
          <a:xfrm>
            <a:off x="10210800" y="4113101"/>
            <a:ext cx="704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 glándula pituitaria es la encargada de producir melatonina, la cual, en humanos favorece el inicio del sueño.</a:t>
            </a:r>
          </a:p>
        </p:txBody>
      </p:sp>
      <p:pic>
        <p:nvPicPr>
          <p:cNvPr id="1026" name="Picture 2" descr="la glándula pineal, el conario o la epífisis cerebral. 10810344 Vector ...">
            <a:extLst>
              <a:ext uri="{FF2B5EF4-FFF2-40B4-BE49-F238E27FC236}">
                <a16:creationId xmlns:a16="http://schemas.microsoft.com/office/drawing/2014/main" id="{44C24782-1125-E66F-582C-1281D13AD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36666" r="17950" b="8518"/>
          <a:stretch/>
        </p:blipFill>
        <p:spPr bwMode="auto">
          <a:xfrm>
            <a:off x="914400" y="2107223"/>
            <a:ext cx="8793892" cy="71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FB338A-9B12-077A-4BBF-BFEDC06A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5"/>
          <a:stretch/>
        </p:blipFill>
        <p:spPr>
          <a:xfrm>
            <a:off x="431800" y="4229100"/>
            <a:ext cx="17387048" cy="767424"/>
          </a:xfrm>
          <a:prstGeom prst="rect">
            <a:avLst/>
          </a:prstGeom>
        </p:spPr>
      </p:pic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BFD0324-47DE-C820-61A9-5FFB847B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3" y="3668251"/>
            <a:ext cx="17421345" cy="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646CE68-D628-471A-DAA4-C7F377245615}"/>
              </a:ext>
            </a:extLst>
          </p:cNvPr>
          <p:cNvSpPr txBox="1"/>
          <p:nvPr/>
        </p:nvSpPr>
        <p:spPr>
          <a:xfrm>
            <a:off x="457200" y="35738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Los órganos reproductores ayudan también en el proceso de liberación de hormonas.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3F3B72-D6EE-61F7-4598-2C05C2A7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33"/>
          <a:stretch/>
        </p:blipFill>
        <p:spPr>
          <a:xfrm>
            <a:off x="7073259" y="2366575"/>
            <a:ext cx="10833741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3429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E019F326-0245-46FC-A526-5B94619E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903"/>
          <a:stretch/>
        </p:blipFill>
        <p:spPr>
          <a:xfrm>
            <a:off x="457200" y="1288003"/>
            <a:ext cx="8158084" cy="65131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C65CA5-F24A-5579-5C18-64A34908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991"/>
          <a:stretch/>
        </p:blipFill>
        <p:spPr>
          <a:xfrm>
            <a:off x="9143999" y="2231430"/>
            <a:ext cx="8187895" cy="78007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517DE9-6A2A-EF6C-B89A-6B101A3C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910"/>
          <a:stretch/>
        </p:blipFill>
        <p:spPr>
          <a:xfrm>
            <a:off x="9154886" y="1286024"/>
            <a:ext cx="815808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5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4953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1528A2E-470D-10D7-61D6-4D7D9A42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8" y="2095500"/>
            <a:ext cx="16670204" cy="6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3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53" name="Freeform 53"/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REGULACIÓN ENDOCRINA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71253" y="1638300"/>
            <a:ext cx="1676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Muchos procesos en términos de regulación son producido por diferentes partes de nuestro cuerpo, mejor conocido como sistema endocrino.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sistema endocrino es una colección de diversas células, tejidos y órganos, incluyendo glándulas endocrinas especializadas en producir y secretar hormonas.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Las hormonas son mensajeros químicos que regulan estos procesos fisiológicos.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Existen alrededor de 10 glándulas endocrinas, las cuales, muchas secretan hormonas a la sangre para su transporte.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Las hormonas producen respuestas especificas cuando se unen a los receptores específicos de células diana o blanco.</a:t>
            </a:r>
          </a:p>
        </p:txBody>
      </p:sp>
    </p:spTree>
    <p:extLst>
      <p:ext uri="{BB962C8B-B14F-4D97-AF65-F5344CB8AC3E}">
        <p14:creationId xmlns:p14="http://schemas.microsoft.com/office/powerpoint/2010/main" val="21617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927756" y="1430904"/>
            <a:ext cx="16432487" cy="1037845"/>
            <a:chOff x="-3324158" y="-38100"/>
            <a:chExt cx="4327900" cy="273342"/>
          </a:xfrm>
        </p:grpSpPr>
        <p:sp>
          <p:nvSpPr>
            <p:cNvPr id="21" name="Freeform 21"/>
            <p:cNvSpPr/>
            <p:nvPr/>
          </p:nvSpPr>
          <p:spPr>
            <a:xfrm>
              <a:off x="-3324158" y="1441"/>
              <a:ext cx="762628" cy="154015"/>
            </a:xfrm>
            <a:custGeom>
              <a:avLst/>
              <a:gdLst/>
              <a:ahLst/>
              <a:cxnLst/>
              <a:rect l="l" t="t" r="r" b="b"/>
              <a:pathLst>
                <a:path w="1003742" h="235242">
                  <a:moveTo>
                    <a:pt x="103603" y="0"/>
                  </a:moveTo>
                  <a:lnTo>
                    <a:pt x="900139" y="0"/>
                  </a:lnTo>
                  <a:cubicBezTo>
                    <a:pt x="957357" y="0"/>
                    <a:pt x="1003742" y="46384"/>
                    <a:pt x="1003742" y="103603"/>
                  </a:cubicBezTo>
                  <a:lnTo>
                    <a:pt x="1003742" y="131639"/>
                  </a:lnTo>
                  <a:cubicBezTo>
                    <a:pt x="1003742" y="159116"/>
                    <a:pt x="992826" y="185468"/>
                    <a:pt x="973397" y="204897"/>
                  </a:cubicBezTo>
                  <a:cubicBezTo>
                    <a:pt x="953968" y="224327"/>
                    <a:pt x="927616" y="235242"/>
                    <a:pt x="900139" y="235242"/>
                  </a:cubicBezTo>
                  <a:lnTo>
                    <a:pt x="103603" y="235242"/>
                  </a:lnTo>
                  <a:cubicBezTo>
                    <a:pt x="46384" y="235242"/>
                    <a:pt x="0" y="188857"/>
                    <a:pt x="0" y="131639"/>
                  </a:cubicBezTo>
                  <a:lnTo>
                    <a:pt x="0" y="103603"/>
                  </a:lnTo>
                  <a:cubicBezTo>
                    <a:pt x="0" y="46384"/>
                    <a:pt x="46384" y="0"/>
                    <a:pt x="10360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3600" b="1" dirty="0">
                  <a:latin typeface="Bahnschrift SemiBold" panose="020B0502040204020203" pitchFamily="34" charset="0"/>
                </a:rPr>
                <a:t>ACTIVIDAD 2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03742" cy="273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 lang="en-US" sz="2199" u="none" strike="noStrike" dirty="0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BBDECAB-03F1-6DDE-29FD-00FF898A15AB}"/>
              </a:ext>
            </a:extLst>
          </p:cNvPr>
          <p:cNvSpPr txBox="1"/>
          <p:nvPr/>
        </p:nvSpPr>
        <p:spPr>
          <a:xfrm>
            <a:off x="927756" y="2468749"/>
            <a:ext cx="16383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Sabemos que las hormonas regulan procesos y que afectan a otras células del cuerpo, pero ¿Quién activa a las glándulas endocrinas?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Piensa en la respuesta y describe el mecanismos de trabajo de como se activan las células endocrinas.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REGULACIÓN ENDOCRINA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13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REGULACIÓN ENDOCRINA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A81AEAE-4D3A-0A7B-F31F-AD8B401A4316}"/>
              </a:ext>
            </a:extLst>
          </p:cNvPr>
          <p:cNvSpPr txBox="1"/>
          <p:nvPr/>
        </p:nvSpPr>
        <p:spPr>
          <a:xfrm>
            <a:off x="871253" y="1638300"/>
            <a:ext cx="1676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sistema endocrino trabaja estrechamente con el sistema nervioso.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sistema nervioso responde a los estímulos, enviando señales a diferentes células, siendo las células endocrinas una de estas.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sistema endocrino tiene una gama más grande de células en las cuales afecta que el sistema nervioso.</a:t>
            </a:r>
          </a:p>
        </p:txBody>
      </p:sp>
    </p:spTree>
    <p:extLst>
      <p:ext uri="{BB962C8B-B14F-4D97-AF65-F5344CB8AC3E}">
        <p14:creationId xmlns:p14="http://schemas.microsoft.com/office/powerpoint/2010/main" val="390718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757106" y="419100"/>
            <a:ext cx="8773787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RETROALIMENTACIÓN NEGATIVA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A81AEAE-4D3A-0A7B-F31F-AD8B401A4316}"/>
              </a:ext>
            </a:extLst>
          </p:cNvPr>
          <p:cNvSpPr txBox="1"/>
          <p:nvPr/>
        </p:nvSpPr>
        <p:spPr>
          <a:xfrm>
            <a:off x="876066" y="2552700"/>
            <a:ext cx="1676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Una ves que el sistema endocrino empieza a trabajar y secretar hormonas este debe tener un limite, ya que, una constante secreción de hormonas va a alterar el equilibrio de nuestro cuerpo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¿Cómo crees tu que se regula la secreción de hormonas?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Describe como crees que será el mecanismo de acción de este proceso.</a:t>
            </a:r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A77738D1-FC9D-7A1E-8ED9-A541CEB80048}"/>
              </a:ext>
            </a:extLst>
          </p:cNvPr>
          <p:cNvSpPr/>
          <p:nvPr/>
        </p:nvSpPr>
        <p:spPr>
          <a:xfrm>
            <a:off x="990600" y="1697357"/>
            <a:ext cx="2895602" cy="584775"/>
          </a:xfrm>
          <a:custGeom>
            <a:avLst/>
            <a:gdLst/>
            <a:ahLst/>
            <a:cxnLst/>
            <a:rect l="l" t="t" r="r" b="b"/>
            <a:pathLst>
              <a:path w="1003742" h="235242">
                <a:moveTo>
                  <a:pt x="103603" y="0"/>
                </a:moveTo>
                <a:lnTo>
                  <a:pt x="900139" y="0"/>
                </a:lnTo>
                <a:cubicBezTo>
                  <a:pt x="957357" y="0"/>
                  <a:pt x="1003742" y="46384"/>
                  <a:pt x="1003742" y="103603"/>
                </a:cubicBezTo>
                <a:lnTo>
                  <a:pt x="1003742" y="131639"/>
                </a:lnTo>
                <a:cubicBezTo>
                  <a:pt x="1003742" y="159116"/>
                  <a:pt x="992826" y="185468"/>
                  <a:pt x="973397" y="204897"/>
                </a:cubicBezTo>
                <a:cubicBezTo>
                  <a:pt x="953968" y="224327"/>
                  <a:pt x="927616" y="235242"/>
                  <a:pt x="900139" y="235242"/>
                </a:cubicBezTo>
                <a:lnTo>
                  <a:pt x="103603" y="235242"/>
                </a:lnTo>
                <a:cubicBezTo>
                  <a:pt x="46384" y="235242"/>
                  <a:pt x="0" y="188857"/>
                  <a:pt x="0" y="131639"/>
                </a:cubicBezTo>
                <a:lnTo>
                  <a:pt x="0" y="103603"/>
                </a:lnTo>
                <a:cubicBezTo>
                  <a:pt x="0" y="46384"/>
                  <a:pt x="46384" y="0"/>
                  <a:pt x="103603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algn="ctr"/>
            <a:r>
              <a:rPr lang="es-CL" sz="3600" b="1" dirty="0">
                <a:latin typeface="Bahnschrift SemiBold" panose="020B0502040204020203" pitchFamily="34" charset="0"/>
              </a:rPr>
              <a:t>ACTIVIDAD 3</a:t>
            </a:r>
          </a:p>
        </p:txBody>
      </p:sp>
    </p:spTree>
    <p:extLst>
      <p:ext uri="{BB962C8B-B14F-4D97-AF65-F5344CB8AC3E}">
        <p14:creationId xmlns:p14="http://schemas.microsoft.com/office/powerpoint/2010/main" val="110738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81AEAE-4D3A-0A7B-F31F-AD8B401A4316}"/>
              </a:ext>
            </a:extLst>
          </p:cNvPr>
          <p:cNvSpPr txBox="1"/>
          <p:nvPr/>
        </p:nvSpPr>
        <p:spPr>
          <a:xfrm>
            <a:off x="871253" y="1638300"/>
            <a:ext cx="1676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Cuando se produce el cambio debido a la acción de una hormona en una célula diana este es reconocido por el cuerpo, aumenta la concentración y/o actividad de una hormona hasta un punto que llega a ser sobre el normal y se activa lo que se conoce como retroalimentación negativa.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Un ejemplo de esto a nivel endocrino es la regulación del azúcar, cuando la concentración de azúcar disminuya de los niveles normales, el sistema de retroalimentación negativa la aumenta.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66992C06-C3D3-5A35-06E8-4D1AEAB36C57}"/>
              </a:ext>
            </a:extLst>
          </p:cNvPr>
          <p:cNvGrpSpPr/>
          <p:nvPr/>
        </p:nvGrpSpPr>
        <p:grpSpPr>
          <a:xfrm>
            <a:off x="4757106" y="419100"/>
            <a:ext cx="8773787" cy="775626"/>
            <a:chOff x="-78588" y="0"/>
            <a:chExt cx="3022420" cy="262318"/>
          </a:xfrm>
        </p:grpSpPr>
        <p:sp>
          <p:nvSpPr>
            <p:cNvPr id="4" name="Freeform 53">
              <a:extLst>
                <a:ext uri="{FF2B5EF4-FFF2-40B4-BE49-F238E27FC236}">
                  <a16:creationId xmlns:a16="http://schemas.microsoft.com/office/drawing/2014/main" id="{6264AD92-3B62-941F-B879-95EBB96430EA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RETROALIMENTACIÓN NEGATIVA</a:t>
              </a:r>
            </a:p>
          </p:txBody>
        </p:sp>
        <p:sp>
          <p:nvSpPr>
            <p:cNvPr id="8" name="TextBox 54">
              <a:extLst>
                <a:ext uri="{FF2B5EF4-FFF2-40B4-BE49-F238E27FC236}">
                  <a16:creationId xmlns:a16="http://schemas.microsoft.com/office/drawing/2014/main" id="{39908765-F882-8F0A-065D-F715090EB572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00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4942211" y="495300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TIPOS DE SEÑALIZACION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5A3C95F-7A7F-90CD-433F-1DE9E323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40" y="1333500"/>
            <a:ext cx="16297519" cy="88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>
            <a:extLst>
              <a:ext uri="{FF2B5EF4-FFF2-40B4-BE49-F238E27FC236}">
                <a16:creationId xmlns:a16="http://schemas.microsoft.com/office/drawing/2014/main" id="{04E5B099-F6A1-5847-8F09-7F8C479B8555}"/>
              </a:ext>
            </a:extLst>
          </p:cNvPr>
          <p:cNvGrpSpPr/>
          <p:nvPr/>
        </p:nvGrpSpPr>
        <p:grpSpPr>
          <a:xfrm>
            <a:off x="9250085" y="274891"/>
            <a:ext cx="8403575" cy="775626"/>
            <a:chOff x="-78588" y="0"/>
            <a:chExt cx="3022420" cy="262318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FA1AC0-4963-28BC-AC7B-6FF21CB7E1DD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4400" b="1" dirty="0">
                  <a:latin typeface="Bahnschrift SemiBold" panose="020B0502040204020203" pitchFamily="34" charset="0"/>
                </a:rPr>
                <a:t>SISTEMA ENDOCRINO</a:t>
              </a:r>
            </a:p>
          </p:txBody>
        </p:sp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CF8C7CE3-172D-0260-7157-D0C7EF66C5AB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23DF796-2FFF-E68C-356B-4DCA41BD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31" y="0"/>
            <a:ext cx="8640485" cy="110418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86699B-A5C3-55A7-4EC2-E1E163783D2E}"/>
              </a:ext>
            </a:extLst>
          </p:cNvPr>
          <p:cNvSpPr txBox="1"/>
          <p:nvPr/>
        </p:nvSpPr>
        <p:spPr>
          <a:xfrm>
            <a:off x="9274827" y="1638300"/>
            <a:ext cx="8360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El sistema endocrino, como cualquier otro sistema, cuenta con diferentes células, órganos y tejidos.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Muchas de estas glándulas secretan hormonas y/o son afectadas por hormonas.</a:t>
            </a:r>
          </a:p>
          <a:p>
            <a:pPr algn="just"/>
            <a:endParaRPr lang="es-ES" sz="32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200" dirty="0">
                <a:latin typeface="Bahnschrift SemiBold" panose="020B0502040204020203" pitchFamily="34" charset="0"/>
              </a:rPr>
              <a:t>Estas glándulas trabajan en conjunto para mantener el equilibrio en el cuerpo.</a:t>
            </a:r>
          </a:p>
        </p:txBody>
      </p:sp>
    </p:spTree>
    <p:extLst>
      <p:ext uri="{BB962C8B-B14F-4D97-AF65-F5344CB8AC3E}">
        <p14:creationId xmlns:p14="http://schemas.microsoft.com/office/powerpoint/2010/main" val="3108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697</Words>
  <Application>Microsoft Office PowerPoint</Application>
  <PresentationFormat>Personalizado</PresentationFormat>
  <Paragraphs>78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Open Sans Bold</vt:lpstr>
      <vt:lpstr>Arial</vt:lpstr>
      <vt:lpstr>Bahnschrift SemiBold</vt:lpstr>
      <vt:lpstr>Calibri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Colegio Sao Paulo</dc:creator>
  <cp:lastModifiedBy>pablo espinosa perez</cp:lastModifiedBy>
  <cp:revision>15</cp:revision>
  <dcterms:created xsi:type="dcterms:W3CDTF">2006-08-16T00:00:00Z</dcterms:created>
  <dcterms:modified xsi:type="dcterms:W3CDTF">2025-03-24T13:27:59Z</dcterms:modified>
  <dc:identifier>DAGCy9MpuAk</dc:identifier>
</cp:coreProperties>
</file>