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8" r:id="rId3"/>
    <p:sldId id="259" r:id="rId4"/>
    <p:sldId id="277" r:id="rId5"/>
    <p:sldId id="278" r:id="rId6"/>
    <p:sldId id="279" r:id="rId7"/>
    <p:sldId id="280" r:id="rId8"/>
    <p:sldId id="286" r:id="rId9"/>
    <p:sldId id="287" r:id="rId10"/>
    <p:sldId id="282" r:id="rId11"/>
    <p:sldId id="281" r:id="rId12"/>
    <p:sldId id="284" r:id="rId13"/>
    <p:sldId id="283" r:id="rId14"/>
    <p:sldId id="285" r:id="rId15"/>
  </p:sldIdLst>
  <p:sldSz cx="18288000" cy="10287000"/>
  <p:notesSz cx="6858000" cy="9144000"/>
  <p:embeddedFontLst>
    <p:embeddedFont>
      <p:font typeface="Segoe UI Black" panose="020B0A02040204020203" pitchFamily="34" charset="0"/>
      <p:bold r:id="rId17"/>
      <p:boldItalic r:id="rId18"/>
    </p:embeddedFont>
    <p:embeddedFont>
      <p:font typeface="Sniglet"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77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2564B7-A844-44D7-87A1-985373E82C88}" type="datetimeFigureOut">
              <a:rPr lang="es-CL" smtClean="0"/>
              <a:t>17-03-2025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D2B88-7AE8-44CF-9F56-6AF5A12EA33B}" type="slidenum">
              <a:rPr lang="es-CL" smtClean="0"/>
              <a:t>‹Nº›</a:t>
            </a:fld>
            <a:endParaRPr lang="es-CL"/>
          </a:p>
        </p:txBody>
      </p:sp>
    </p:spTree>
    <p:extLst>
      <p:ext uri="{BB962C8B-B14F-4D97-AF65-F5344CB8AC3E}">
        <p14:creationId xmlns:p14="http://schemas.microsoft.com/office/powerpoint/2010/main" val="1543114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1</a:t>
            </a:fld>
            <a:endParaRPr lang="es-CL"/>
          </a:p>
        </p:txBody>
      </p:sp>
    </p:spTree>
    <p:extLst>
      <p:ext uri="{BB962C8B-B14F-4D97-AF65-F5344CB8AC3E}">
        <p14:creationId xmlns:p14="http://schemas.microsoft.com/office/powerpoint/2010/main" val="1652510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11</a:t>
            </a:fld>
            <a:endParaRPr lang="es-CL"/>
          </a:p>
        </p:txBody>
      </p:sp>
    </p:spTree>
    <p:extLst>
      <p:ext uri="{BB962C8B-B14F-4D97-AF65-F5344CB8AC3E}">
        <p14:creationId xmlns:p14="http://schemas.microsoft.com/office/powerpoint/2010/main" val="3241454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12</a:t>
            </a:fld>
            <a:endParaRPr lang="es-CL"/>
          </a:p>
        </p:txBody>
      </p:sp>
    </p:spTree>
    <p:extLst>
      <p:ext uri="{BB962C8B-B14F-4D97-AF65-F5344CB8AC3E}">
        <p14:creationId xmlns:p14="http://schemas.microsoft.com/office/powerpoint/2010/main" val="4083321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13</a:t>
            </a:fld>
            <a:endParaRPr lang="es-CL"/>
          </a:p>
        </p:txBody>
      </p:sp>
    </p:spTree>
    <p:extLst>
      <p:ext uri="{BB962C8B-B14F-4D97-AF65-F5344CB8AC3E}">
        <p14:creationId xmlns:p14="http://schemas.microsoft.com/office/powerpoint/2010/main" val="2330124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14</a:t>
            </a:fld>
            <a:endParaRPr lang="es-CL"/>
          </a:p>
        </p:txBody>
      </p:sp>
    </p:spTree>
    <p:extLst>
      <p:ext uri="{BB962C8B-B14F-4D97-AF65-F5344CB8AC3E}">
        <p14:creationId xmlns:p14="http://schemas.microsoft.com/office/powerpoint/2010/main" val="4090121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3</a:t>
            </a:fld>
            <a:endParaRPr lang="es-CL"/>
          </a:p>
        </p:txBody>
      </p:sp>
    </p:spTree>
    <p:extLst>
      <p:ext uri="{BB962C8B-B14F-4D97-AF65-F5344CB8AC3E}">
        <p14:creationId xmlns:p14="http://schemas.microsoft.com/office/powerpoint/2010/main" val="2054710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4</a:t>
            </a:fld>
            <a:endParaRPr lang="es-CL"/>
          </a:p>
        </p:txBody>
      </p:sp>
    </p:spTree>
    <p:extLst>
      <p:ext uri="{BB962C8B-B14F-4D97-AF65-F5344CB8AC3E}">
        <p14:creationId xmlns:p14="http://schemas.microsoft.com/office/powerpoint/2010/main" val="139807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5</a:t>
            </a:fld>
            <a:endParaRPr lang="es-CL"/>
          </a:p>
        </p:txBody>
      </p:sp>
    </p:spTree>
    <p:extLst>
      <p:ext uri="{BB962C8B-B14F-4D97-AF65-F5344CB8AC3E}">
        <p14:creationId xmlns:p14="http://schemas.microsoft.com/office/powerpoint/2010/main" val="3400446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6</a:t>
            </a:fld>
            <a:endParaRPr lang="es-CL"/>
          </a:p>
        </p:txBody>
      </p:sp>
    </p:spTree>
    <p:extLst>
      <p:ext uri="{BB962C8B-B14F-4D97-AF65-F5344CB8AC3E}">
        <p14:creationId xmlns:p14="http://schemas.microsoft.com/office/powerpoint/2010/main" val="3962210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7</a:t>
            </a:fld>
            <a:endParaRPr lang="es-CL"/>
          </a:p>
        </p:txBody>
      </p:sp>
    </p:spTree>
    <p:extLst>
      <p:ext uri="{BB962C8B-B14F-4D97-AF65-F5344CB8AC3E}">
        <p14:creationId xmlns:p14="http://schemas.microsoft.com/office/powerpoint/2010/main" val="646352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8</a:t>
            </a:fld>
            <a:endParaRPr lang="es-CL"/>
          </a:p>
        </p:txBody>
      </p:sp>
    </p:spTree>
    <p:extLst>
      <p:ext uri="{BB962C8B-B14F-4D97-AF65-F5344CB8AC3E}">
        <p14:creationId xmlns:p14="http://schemas.microsoft.com/office/powerpoint/2010/main" val="2563098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9</a:t>
            </a:fld>
            <a:endParaRPr lang="es-CL"/>
          </a:p>
        </p:txBody>
      </p:sp>
    </p:spTree>
    <p:extLst>
      <p:ext uri="{BB962C8B-B14F-4D97-AF65-F5344CB8AC3E}">
        <p14:creationId xmlns:p14="http://schemas.microsoft.com/office/powerpoint/2010/main" val="2869938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10</a:t>
            </a:fld>
            <a:endParaRPr lang="es-CL"/>
          </a:p>
        </p:txBody>
      </p:sp>
    </p:spTree>
    <p:extLst>
      <p:ext uri="{BB962C8B-B14F-4D97-AF65-F5344CB8AC3E}">
        <p14:creationId xmlns:p14="http://schemas.microsoft.com/office/powerpoint/2010/main" val="2652876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37.png"/><Relationship Id="rId21" Type="http://schemas.openxmlformats.org/officeDocument/2006/relationships/image" Target="../media/image19.png"/><Relationship Id="rId34" Type="http://schemas.openxmlformats.org/officeDocument/2006/relationships/image" Target="../media/image32.sv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5.png"/><Relationship Id="rId40" Type="http://schemas.openxmlformats.org/officeDocument/2006/relationships/image" Target="../media/image38.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36" Type="http://schemas.openxmlformats.org/officeDocument/2006/relationships/image" Target="../media/image34.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 Id="rId35" Type="http://schemas.openxmlformats.org/officeDocument/2006/relationships/image" Target="../media/image33.png"/><Relationship Id="rId8" Type="http://schemas.openxmlformats.org/officeDocument/2006/relationships/image" Target="../media/image6.svg"/><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13" Type="http://schemas.openxmlformats.org/officeDocument/2006/relationships/image" Target="../media/image44.svg"/><Relationship Id="rId18" Type="http://schemas.openxmlformats.org/officeDocument/2006/relationships/image" Target="../media/image49.png"/><Relationship Id="rId26" Type="http://schemas.openxmlformats.org/officeDocument/2006/relationships/image" Target="../media/image53.png"/><Relationship Id="rId3" Type="http://schemas.openxmlformats.org/officeDocument/2006/relationships/image" Target="../media/image38.svg"/><Relationship Id="rId21" Type="http://schemas.openxmlformats.org/officeDocument/2006/relationships/image" Target="../media/image34.svg"/><Relationship Id="rId7" Type="http://schemas.openxmlformats.org/officeDocument/2006/relationships/image" Target="../media/image10.svg"/><Relationship Id="rId12" Type="http://schemas.openxmlformats.org/officeDocument/2006/relationships/image" Target="../media/image43.png"/><Relationship Id="rId17" Type="http://schemas.openxmlformats.org/officeDocument/2006/relationships/image" Target="../media/image48.svg"/><Relationship Id="rId25" Type="http://schemas.openxmlformats.org/officeDocument/2006/relationships/image" Target="../media/image52.svg"/><Relationship Id="rId33" Type="http://schemas.openxmlformats.org/officeDocument/2006/relationships/image" Target="../media/image12.svg"/><Relationship Id="rId2" Type="http://schemas.openxmlformats.org/officeDocument/2006/relationships/image" Target="../media/image37.png"/><Relationship Id="rId16" Type="http://schemas.openxmlformats.org/officeDocument/2006/relationships/image" Target="../media/image47.png"/><Relationship Id="rId20" Type="http://schemas.openxmlformats.org/officeDocument/2006/relationships/image" Target="../media/image33.png"/><Relationship Id="rId29"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2.svg"/><Relationship Id="rId24" Type="http://schemas.openxmlformats.org/officeDocument/2006/relationships/image" Target="../media/image51.png"/><Relationship Id="rId32" Type="http://schemas.openxmlformats.org/officeDocument/2006/relationships/image" Target="../media/image11.png"/><Relationship Id="rId5" Type="http://schemas.openxmlformats.org/officeDocument/2006/relationships/image" Target="../media/image8.svg"/><Relationship Id="rId15" Type="http://schemas.openxmlformats.org/officeDocument/2006/relationships/image" Target="../media/image46.svg"/><Relationship Id="rId23" Type="http://schemas.openxmlformats.org/officeDocument/2006/relationships/image" Target="../media/image36.svg"/><Relationship Id="rId28" Type="http://schemas.openxmlformats.org/officeDocument/2006/relationships/image" Target="../media/image25.png"/><Relationship Id="rId10" Type="http://schemas.openxmlformats.org/officeDocument/2006/relationships/image" Target="../media/image41.png"/><Relationship Id="rId19" Type="http://schemas.openxmlformats.org/officeDocument/2006/relationships/image" Target="../media/image50.svg"/><Relationship Id="rId31" Type="http://schemas.openxmlformats.org/officeDocument/2006/relationships/image" Target="../media/image56.svg"/><Relationship Id="rId4" Type="http://schemas.openxmlformats.org/officeDocument/2006/relationships/image" Target="../media/image7.png"/><Relationship Id="rId9" Type="http://schemas.openxmlformats.org/officeDocument/2006/relationships/image" Target="../media/image40.svg"/><Relationship Id="rId14" Type="http://schemas.openxmlformats.org/officeDocument/2006/relationships/image" Target="../media/image45.png"/><Relationship Id="rId22" Type="http://schemas.openxmlformats.org/officeDocument/2006/relationships/image" Target="../media/image35.png"/><Relationship Id="rId27" Type="http://schemas.openxmlformats.org/officeDocument/2006/relationships/image" Target="../media/image54.svg"/><Relationship Id="rId30" Type="http://schemas.openxmlformats.org/officeDocument/2006/relationships/image" Target="../media/image55.png"/><Relationship Id="rId8"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33.png"/><Relationship Id="rId18" Type="http://schemas.openxmlformats.org/officeDocument/2006/relationships/image" Target="../media/image36.svg"/><Relationship Id="rId3" Type="http://schemas.openxmlformats.org/officeDocument/2006/relationships/image" Target="../media/image37.png"/><Relationship Id="rId7" Type="http://schemas.openxmlformats.org/officeDocument/2006/relationships/image" Target="../media/image9.png"/><Relationship Id="rId12" Type="http://schemas.openxmlformats.org/officeDocument/2006/relationships/image" Target="../media/image42.svg"/><Relationship Id="rId17"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1.png"/><Relationship Id="rId5" Type="http://schemas.openxmlformats.org/officeDocument/2006/relationships/image" Target="../media/image7.png"/><Relationship Id="rId15" Type="http://schemas.openxmlformats.org/officeDocument/2006/relationships/image" Target="../media/image49.png"/><Relationship Id="rId10" Type="http://schemas.openxmlformats.org/officeDocument/2006/relationships/image" Target="../media/image12.svg"/><Relationship Id="rId4" Type="http://schemas.openxmlformats.org/officeDocument/2006/relationships/image" Target="../media/image38.svg"/><Relationship Id="rId9" Type="http://schemas.openxmlformats.org/officeDocument/2006/relationships/image" Target="../media/image11.png"/><Relationship Id="rId14"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609159" y="-89018"/>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5218319"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7827478" y="-89018"/>
            <a:ext cx="2633044" cy="2618682"/>
          </a:xfrm>
          <a:custGeom>
            <a:avLst/>
            <a:gdLst/>
            <a:ahLst/>
            <a:cxnLst/>
            <a:rect l="l" t="t" r="r" b="b"/>
            <a:pathLst>
              <a:path w="2633044" h="2618682">
                <a:moveTo>
                  <a:pt x="0" y="0"/>
                </a:moveTo>
                <a:lnTo>
                  <a:pt x="2633044" y="0"/>
                </a:lnTo>
                <a:lnTo>
                  <a:pt x="2633044" y="2618682"/>
                </a:lnTo>
                <a:lnTo>
                  <a:pt x="0" y="26186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10460522"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13069681" y="-89018"/>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a:off x="15678841"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a:off x="0" y="2526433"/>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a:off x="15678841" y="2526433"/>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1" name="Freeform 11"/>
          <p:cNvSpPr/>
          <p:nvPr/>
        </p:nvSpPr>
        <p:spPr>
          <a:xfrm>
            <a:off x="0" y="5141885"/>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a:off x="15678841" y="5141885"/>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3" name="Freeform 13"/>
          <p:cNvSpPr/>
          <p:nvPr/>
        </p:nvSpPr>
        <p:spPr>
          <a:xfrm>
            <a:off x="0" y="7757336"/>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4" name="Freeform 14"/>
          <p:cNvSpPr/>
          <p:nvPr/>
        </p:nvSpPr>
        <p:spPr>
          <a:xfrm>
            <a:off x="13040376" y="7758342"/>
            <a:ext cx="2631021" cy="2616670"/>
          </a:xfrm>
          <a:custGeom>
            <a:avLst/>
            <a:gdLst/>
            <a:ahLst/>
            <a:cxnLst/>
            <a:rect l="l" t="t" r="r" b="b"/>
            <a:pathLst>
              <a:path w="2631021" h="2616670">
                <a:moveTo>
                  <a:pt x="0" y="0"/>
                </a:moveTo>
                <a:lnTo>
                  <a:pt x="2631022" y="0"/>
                </a:lnTo>
                <a:lnTo>
                  <a:pt x="2631022" y="2616670"/>
                </a:lnTo>
                <a:lnTo>
                  <a:pt x="0" y="261667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15" name="Freeform 15"/>
          <p:cNvSpPr/>
          <p:nvPr/>
        </p:nvSpPr>
        <p:spPr>
          <a:xfrm>
            <a:off x="2616602" y="7757336"/>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6" name="Freeform 16"/>
          <p:cNvSpPr/>
          <p:nvPr/>
        </p:nvSpPr>
        <p:spPr>
          <a:xfrm>
            <a:off x="5233205" y="7768034"/>
            <a:ext cx="2587842" cy="2597287"/>
          </a:xfrm>
          <a:custGeom>
            <a:avLst/>
            <a:gdLst/>
            <a:ahLst/>
            <a:cxnLst/>
            <a:rect l="l" t="t" r="r" b="b"/>
            <a:pathLst>
              <a:path w="2587842" h="2597287">
                <a:moveTo>
                  <a:pt x="0" y="0"/>
                </a:moveTo>
                <a:lnTo>
                  <a:pt x="2587841" y="0"/>
                </a:lnTo>
                <a:lnTo>
                  <a:pt x="2587841" y="2597286"/>
                </a:lnTo>
                <a:lnTo>
                  <a:pt x="0" y="259728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17" name="Freeform 17"/>
          <p:cNvSpPr/>
          <p:nvPr/>
        </p:nvSpPr>
        <p:spPr>
          <a:xfrm>
            <a:off x="15678841" y="7757336"/>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18" name="Freeform 18"/>
          <p:cNvSpPr/>
          <p:nvPr/>
        </p:nvSpPr>
        <p:spPr>
          <a:xfrm>
            <a:off x="7828489" y="7757336"/>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19" name="Freeform 19"/>
          <p:cNvSpPr/>
          <p:nvPr/>
        </p:nvSpPr>
        <p:spPr>
          <a:xfrm>
            <a:off x="10445092" y="7768034"/>
            <a:ext cx="2587842" cy="2597287"/>
          </a:xfrm>
          <a:custGeom>
            <a:avLst/>
            <a:gdLst/>
            <a:ahLst/>
            <a:cxnLst/>
            <a:rect l="l" t="t" r="r" b="b"/>
            <a:pathLst>
              <a:path w="2587842" h="2597287">
                <a:moveTo>
                  <a:pt x="0" y="0"/>
                </a:moveTo>
                <a:lnTo>
                  <a:pt x="2587841" y="0"/>
                </a:lnTo>
                <a:lnTo>
                  <a:pt x="2587841" y="2597286"/>
                </a:lnTo>
                <a:lnTo>
                  <a:pt x="0" y="2597286"/>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grpSp>
        <p:nvGrpSpPr>
          <p:cNvPr id="20" name="Group 20"/>
          <p:cNvGrpSpPr/>
          <p:nvPr/>
        </p:nvGrpSpPr>
        <p:grpSpPr>
          <a:xfrm>
            <a:off x="2661798" y="2583527"/>
            <a:ext cx="12964405" cy="5119946"/>
            <a:chOff x="0" y="0"/>
            <a:chExt cx="17285873" cy="6826595"/>
          </a:xfrm>
        </p:grpSpPr>
        <p:sp>
          <p:nvSpPr>
            <p:cNvPr id="21" name="Freeform 21"/>
            <p:cNvSpPr/>
            <p:nvPr/>
          </p:nvSpPr>
          <p:spPr>
            <a:xfrm rot="-5400000">
              <a:off x="1510163" y="-1510163"/>
              <a:ext cx="6822288" cy="9842614"/>
            </a:xfrm>
            <a:custGeom>
              <a:avLst/>
              <a:gdLst/>
              <a:ahLst/>
              <a:cxnLst/>
              <a:rect l="l" t="t" r="r" b="b"/>
              <a:pathLst>
                <a:path w="6822288" h="9842614">
                  <a:moveTo>
                    <a:pt x="0" y="0"/>
                  </a:moveTo>
                  <a:lnTo>
                    <a:pt x="6822288" y="0"/>
                  </a:lnTo>
                  <a:lnTo>
                    <a:pt x="6822288" y="9842614"/>
                  </a:lnTo>
                  <a:lnTo>
                    <a:pt x="0" y="9842614"/>
                  </a:lnTo>
                  <a:lnTo>
                    <a:pt x="0" y="0"/>
                  </a:lnTo>
                  <a:close/>
                </a:path>
              </a:pathLst>
            </a:custGeom>
            <a:blipFill>
              <a:blip r:embed="rId39">
                <a:extLst>
                  <a:ext uri="{96DAC541-7B7A-43D3-8B79-37D633B846F1}">
                    <asvg:svgBlip xmlns:asvg="http://schemas.microsoft.com/office/drawing/2016/SVG/main" r:embed="rId40"/>
                  </a:ext>
                </a:extLst>
              </a:blip>
              <a:stretch>
                <a:fillRect l="-27971" r="-2168" b="-49435"/>
              </a:stretch>
            </a:blipFill>
          </p:spPr>
        </p:sp>
        <p:sp>
          <p:nvSpPr>
            <p:cNvPr id="22" name="Freeform 22"/>
            <p:cNvSpPr/>
            <p:nvPr/>
          </p:nvSpPr>
          <p:spPr>
            <a:xfrm rot="-5400000" flipV="1">
              <a:off x="8953422" y="-1505856"/>
              <a:ext cx="6822288" cy="9842614"/>
            </a:xfrm>
            <a:custGeom>
              <a:avLst/>
              <a:gdLst/>
              <a:ahLst/>
              <a:cxnLst/>
              <a:rect l="l" t="t" r="r" b="b"/>
              <a:pathLst>
                <a:path w="6822288" h="9842614">
                  <a:moveTo>
                    <a:pt x="0" y="9842614"/>
                  </a:moveTo>
                  <a:lnTo>
                    <a:pt x="6822288" y="9842614"/>
                  </a:lnTo>
                  <a:lnTo>
                    <a:pt x="6822288" y="0"/>
                  </a:lnTo>
                  <a:lnTo>
                    <a:pt x="0" y="0"/>
                  </a:lnTo>
                  <a:lnTo>
                    <a:pt x="0" y="9842614"/>
                  </a:lnTo>
                  <a:close/>
                </a:path>
              </a:pathLst>
            </a:custGeom>
            <a:blipFill>
              <a:blip r:embed="rId39">
                <a:extLst>
                  <a:ext uri="{96DAC541-7B7A-43D3-8B79-37D633B846F1}">
                    <asvg:svgBlip xmlns:asvg="http://schemas.microsoft.com/office/drawing/2016/SVG/main" r:embed="rId40"/>
                  </a:ext>
                </a:extLst>
              </a:blip>
              <a:stretch>
                <a:fillRect l="-27971" r="-2168" b="-49435"/>
              </a:stretch>
            </a:blipFill>
          </p:spPr>
        </p:sp>
      </p:grpSp>
      <p:sp>
        <p:nvSpPr>
          <p:cNvPr id="24" name="TextBox 24"/>
          <p:cNvSpPr txBox="1"/>
          <p:nvPr/>
        </p:nvSpPr>
        <p:spPr>
          <a:xfrm>
            <a:off x="2864362" y="3835774"/>
            <a:ext cx="12559276" cy="2717860"/>
          </a:xfrm>
          <a:prstGeom prst="rect">
            <a:avLst/>
          </a:prstGeom>
        </p:spPr>
        <p:txBody>
          <a:bodyPr lIns="0" tIns="0" rIns="0" bIns="0" rtlCol="0" anchor="t">
            <a:spAutoFit/>
          </a:bodyPr>
          <a:lstStyle/>
          <a:p>
            <a:pPr algn="ctr">
              <a:lnSpc>
                <a:spcPts val="11100"/>
              </a:lnSpc>
            </a:pPr>
            <a:r>
              <a:rPr lang="es-CL" sz="6600" dirty="0" err="1">
                <a:solidFill>
                  <a:srgbClr val="2D2D2D"/>
                </a:solidFill>
                <a:latin typeface="Segoe UI Black" panose="020B0A02040204020203" pitchFamily="34" charset="0"/>
                <a:ea typeface="Segoe UI Black" panose="020B0A02040204020203" pitchFamily="34" charset="0"/>
                <a:cs typeface="TAN Songbird"/>
                <a:sym typeface="TAN Songbird"/>
              </a:rPr>
              <a:t>I°</a:t>
            </a:r>
            <a:r>
              <a:rPr lang="es-CL" sz="6600" dirty="0">
                <a:solidFill>
                  <a:srgbClr val="2D2D2D"/>
                </a:solidFill>
                <a:latin typeface="Segoe UI Black" panose="020B0A02040204020203" pitchFamily="34" charset="0"/>
                <a:ea typeface="Segoe UI Black" panose="020B0A02040204020203" pitchFamily="34" charset="0"/>
                <a:cs typeface="TAN Songbird"/>
                <a:sym typeface="TAN Songbird"/>
              </a:rPr>
              <a:t> Medio</a:t>
            </a:r>
          </a:p>
          <a:p>
            <a:pPr algn="ctr">
              <a:lnSpc>
                <a:spcPts val="11100"/>
              </a:lnSpc>
            </a:pPr>
            <a:r>
              <a:rPr lang="es-CL" sz="6600" dirty="0">
                <a:solidFill>
                  <a:srgbClr val="2D2D2D"/>
                </a:solidFill>
                <a:latin typeface="Segoe UI Black" panose="020B0A02040204020203" pitchFamily="34" charset="0"/>
                <a:ea typeface="Segoe UI Black" panose="020B0A02040204020203" pitchFamily="34" charset="0"/>
                <a:cs typeface="TAN Songbird"/>
                <a:sym typeface="TAN Songbird"/>
              </a:rPr>
              <a:t>Ciencias Naturales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942242" y="3009900"/>
            <a:ext cx="16403516" cy="3349250"/>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Ya hemos mencionado que los genes tienen un rol fundamental en el tema de desarrollo de las diferentes especies, esto es a través de la regulación y expresión.</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Con esto surge la siguiente duda ¿Son los mismos genes en todas las especies? Especialistas en el tema han estudiado esta incógnita en diferentes especies, resultando en conclusiones relevantes.</a:t>
            </a:r>
          </a:p>
        </p:txBody>
      </p:sp>
    </p:spTree>
    <p:extLst>
      <p:ext uri="{BB962C8B-B14F-4D97-AF65-F5344CB8AC3E}">
        <p14:creationId xmlns:p14="http://schemas.microsoft.com/office/powerpoint/2010/main" val="126344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713642" y="436689"/>
            <a:ext cx="16860716" cy="1925784"/>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En la siguiente imagen, podemos apreciar en diferentes colores secciones de la mosca de la fruta.</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¿Estas secciones se mantienen del estadio larvario al estadio adulto?</a:t>
            </a:r>
          </a:p>
        </p:txBody>
      </p:sp>
      <p:pic>
        <p:nvPicPr>
          <p:cNvPr id="10" name="Imagen 9">
            <a:extLst>
              <a:ext uri="{FF2B5EF4-FFF2-40B4-BE49-F238E27FC236}">
                <a16:creationId xmlns:a16="http://schemas.microsoft.com/office/drawing/2014/main" id="{93807993-A299-5AB4-18AC-D2E2AEA698C0}"/>
              </a:ext>
            </a:extLst>
          </p:cNvPr>
          <p:cNvPicPr>
            <a:picLocks noChangeAspect="1"/>
          </p:cNvPicPr>
          <p:nvPr/>
        </p:nvPicPr>
        <p:blipFill>
          <a:blip r:embed="rId5"/>
          <a:stretch>
            <a:fillRect/>
          </a:stretch>
        </p:blipFill>
        <p:spPr>
          <a:xfrm>
            <a:off x="4217308" y="2362473"/>
            <a:ext cx="9873176" cy="6233363"/>
          </a:xfrm>
          <a:prstGeom prst="rect">
            <a:avLst/>
          </a:prstGeom>
        </p:spPr>
      </p:pic>
      <p:sp>
        <p:nvSpPr>
          <p:cNvPr id="11" name="TextBox 29">
            <a:extLst>
              <a:ext uri="{FF2B5EF4-FFF2-40B4-BE49-F238E27FC236}">
                <a16:creationId xmlns:a16="http://schemas.microsoft.com/office/drawing/2014/main" id="{9AA23216-8D1E-F32E-F327-B1E3C72CA4D8}"/>
              </a:ext>
            </a:extLst>
          </p:cNvPr>
          <p:cNvSpPr txBox="1"/>
          <p:nvPr/>
        </p:nvSpPr>
        <p:spPr>
          <a:xfrm>
            <a:off x="5466929" y="8968270"/>
            <a:ext cx="6864118" cy="502317"/>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¿Qué crees que significa esto?</a:t>
            </a:r>
          </a:p>
        </p:txBody>
      </p:sp>
    </p:spTree>
    <p:extLst>
      <p:ext uri="{BB962C8B-B14F-4D97-AF65-F5344CB8AC3E}">
        <p14:creationId xmlns:p14="http://schemas.microsoft.com/office/powerpoint/2010/main" val="4028343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713642" y="800100"/>
            <a:ext cx="16860716" cy="1451295"/>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Estas secciones coloreadas representan la ubicación de los genes </a:t>
            </a:r>
            <a:r>
              <a:rPr lang="es-ES" sz="4100" dirty="0" err="1">
                <a:solidFill>
                  <a:srgbClr val="2D2D2D"/>
                </a:solidFill>
                <a:latin typeface="Sniglet"/>
                <a:ea typeface="Sniglet"/>
                <a:cs typeface="Sniglet"/>
                <a:sym typeface="Sniglet"/>
              </a:rPr>
              <a:t>Hox</a:t>
            </a:r>
            <a:r>
              <a:rPr lang="es-ES" sz="4100" dirty="0">
                <a:solidFill>
                  <a:srgbClr val="2D2D2D"/>
                </a:solidFill>
                <a:latin typeface="Sniglet"/>
                <a:ea typeface="Sniglet"/>
                <a:cs typeface="Sniglet"/>
                <a:sym typeface="Sniglet"/>
              </a:rPr>
              <a:t>. Esta agrupación de genes representa el plan de acción en el desarrollo corporal de los animales.</a:t>
            </a:r>
          </a:p>
        </p:txBody>
      </p:sp>
      <p:pic>
        <p:nvPicPr>
          <p:cNvPr id="10" name="Imagen 9">
            <a:extLst>
              <a:ext uri="{FF2B5EF4-FFF2-40B4-BE49-F238E27FC236}">
                <a16:creationId xmlns:a16="http://schemas.microsoft.com/office/drawing/2014/main" id="{93807993-A299-5AB4-18AC-D2E2AEA698C0}"/>
              </a:ext>
            </a:extLst>
          </p:cNvPr>
          <p:cNvPicPr>
            <a:picLocks noChangeAspect="1"/>
          </p:cNvPicPr>
          <p:nvPr/>
        </p:nvPicPr>
        <p:blipFill>
          <a:blip r:embed="rId5"/>
          <a:stretch>
            <a:fillRect/>
          </a:stretch>
        </p:blipFill>
        <p:spPr>
          <a:xfrm>
            <a:off x="4207412" y="2251395"/>
            <a:ext cx="9873176" cy="6233363"/>
          </a:xfrm>
          <a:prstGeom prst="rect">
            <a:avLst/>
          </a:prstGeom>
        </p:spPr>
      </p:pic>
    </p:spTree>
    <p:extLst>
      <p:ext uri="{BB962C8B-B14F-4D97-AF65-F5344CB8AC3E}">
        <p14:creationId xmlns:p14="http://schemas.microsoft.com/office/powerpoint/2010/main" val="4234388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10210800" y="1352167"/>
            <a:ext cx="7363558" cy="4298228"/>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En la imagen se muestran diferentes genes </a:t>
            </a:r>
            <a:r>
              <a:rPr lang="es-ES" sz="4100" dirty="0" err="1">
                <a:solidFill>
                  <a:srgbClr val="2D2D2D"/>
                </a:solidFill>
                <a:latin typeface="Sniglet"/>
                <a:ea typeface="Sniglet"/>
                <a:cs typeface="Sniglet"/>
                <a:sym typeface="Sniglet"/>
              </a:rPr>
              <a:t>Hox</a:t>
            </a:r>
            <a:r>
              <a:rPr lang="es-ES" sz="4100" dirty="0">
                <a:solidFill>
                  <a:srgbClr val="2D2D2D"/>
                </a:solidFill>
                <a:latin typeface="Sniglet"/>
                <a:ea typeface="Sniglet"/>
                <a:cs typeface="Sniglet"/>
                <a:sym typeface="Sniglet"/>
              </a:rPr>
              <a:t> en los cromosomas de la mosca de la fruta y del ratón.</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A simple vista ¿Que se puede apreciar?</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¿Qué crees que representa?</a:t>
            </a:r>
          </a:p>
        </p:txBody>
      </p:sp>
      <p:sp>
        <p:nvSpPr>
          <p:cNvPr id="11" name="TextBox 29">
            <a:extLst>
              <a:ext uri="{FF2B5EF4-FFF2-40B4-BE49-F238E27FC236}">
                <a16:creationId xmlns:a16="http://schemas.microsoft.com/office/drawing/2014/main" id="{9AA23216-8D1E-F32E-F327-B1E3C72CA4D8}"/>
              </a:ext>
            </a:extLst>
          </p:cNvPr>
          <p:cNvSpPr txBox="1"/>
          <p:nvPr/>
        </p:nvSpPr>
        <p:spPr>
          <a:xfrm>
            <a:off x="533400" y="7277100"/>
            <a:ext cx="17040958" cy="1451295"/>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Los investigadores han demostrado que la ubicación de los genes </a:t>
            </a:r>
            <a:r>
              <a:rPr lang="es-ES" sz="4100" dirty="0" err="1">
                <a:solidFill>
                  <a:srgbClr val="2D2D2D"/>
                </a:solidFill>
                <a:latin typeface="Sniglet"/>
                <a:ea typeface="Sniglet"/>
                <a:cs typeface="Sniglet"/>
                <a:sym typeface="Sniglet"/>
              </a:rPr>
              <a:t>Hox</a:t>
            </a:r>
            <a:r>
              <a:rPr lang="es-ES" sz="4100" dirty="0">
                <a:solidFill>
                  <a:srgbClr val="2D2D2D"/>
                </a:solidFill>
                <a:latin typeface="Sniglet"/>
                <a:ea typeface="Sniglet"/>
                <a:cs typeface="Sniglet"/>
                <a:sym typeface="Sniglet"/>
              </a:rPr>
              <a:t> se repiten entre especies, además, el orden también representa el control de las regiones corporales del animal.</a:t>
            </a:r>
          </a:p>
        </p:txBody>
      </p:sp>
      <p:pic>
        <p:nvPicPr>
          <p:cNvPr id="12" name="Imagen 11">
            <a:extLst>
              <a:ext uri="{FF2B5EF4-FFF2-40B4-BE49-F238E27FC236}">
                <a16:creationId xmlns:a16="http://schemas.microsoft.com/office/drawing/2014/main" id="{C8FE894E-F999-FF31-E799-866D0AFB027A}"/>
              </a:ext>
            </a:extLst>
          </p:cNvPr>
          <p:cNvPicPr>
            <a:picLocks noChangeAspect="1"/>
          </p:cNvPicPr>
          <p:nvPr/>
        </p:nvPicPr>
        <p:blipFill>
          <a:blip r:embed="rId5"/>
          <a:stretch>
            <a:fillRect/>
          </a:stretch>
        </p:blipFill>
        <p:spPr>
          <a:xfrm>
            <a:off x="457200" y="656557"/>
            <a:ext cx="8839215" cy="6167604"/>
          </a:xfrm>
          <a:prstGeom prst="rect">
            <a:avLst/>
          </a:prstGeom>
        </p:spPr>
      </p:pic>
    </p:spTree>
    <p:extLst>
      <p:ext uri="{BB962C8B-B14F-4D97-AF65-F5344CB8AC3E}">
        <p14:creationId xmlns:p14="http://schemas.microsoft.com/office/powerpoint/2010/main" val="161313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11" name="TextBox 29">
            <a:extLst>
              <a:ext uri="{FF2B5EF4-FFF2-40B4-BE49-F238E27FC236}">
                <a16:creationId xmlns:a16="http://schemas.microsoft.com/office/drawing/2014/main" id="{9AA23216-8D1E-F32E-F327-B1E3C72CA4D8}"/>
              </a:ext>
            </a:extLst>
          </p:cNvPr>
          <p:cNvSpPr txBox="1"/>
          <p:nvPr/>
        </p:nvSpPr>
        <p:spPr>
          <a:xfrm>
            <a:off x="623521" y="7537329"/>
            <a:ext cx="17040958" cy="1451295"/>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El estudio de los genes </a:t>
            </a:r>
            <a:r>
              <a:rPr lang="es-ES" sz="4100" dirty="0" err="1">
                <a:solidFill>
                  <a:srgbClr val="2D2D2D"/>
                </a:solidFill>
                <a:latin typeface="Sniglet"/>
                <a:ea typeface="Sniglet"/>
                <a:cs typeface="Sniglet"/>
                <a:sym typeface="Sniglet"/>
              </a:rPr>
              <a:t>Hox</a:t>
            </a:r>
            <a:r>
              <a:rPr lang="es-ES" sz="4100" dirty="0">
                <a:solidFill>
                  <a:srgbClr val="2D2D2D"/>
                </a:solidFill>
                <a:latin typeface="Sniglet"/>
                <a:ea typeface="Sniglet"/>
                <a:cs typeface="Sniglet"/>
                <a:sym typeface="Sniglet"/>
              </a:rPr>
              <a:t> ha sido crucial para dar evidencias de la evolución y las relaciones entre cada especies, además nos permite analizar mutaciones genéticas referentes a la diferenciación. </a:t>
            </a:r>
          </a:p>
        </p:txBody>
      </p:sp>
      <p:pic>
        <p:nvPicPr>
          <p:cNvPr id="10" name="Imagen 9">
            <a:extLst>
              <a:ext uri="{FF2B5EF4-FFF2-40B4-BE49-F238E27FC236}">
                <a16:creationId xmlns:a16="http://schemas.microsoft.com/office/drawing/2014/main" id="{D9D52754-4771-70E3-271D-D00509785E78}"/>
              </a:ext>
            </a:extLst>
          </p:cNvPr>
          <p:cNvPicPr>
            <a:picLocks noChangeAspect="1"/>
          </p:cNvPicPr>
          <p:nvPr/>
        </p:nvPicPr>
        <p:blipFill>
          <a:blip r:embed="rId5"/>
          <a:stretch>
            <a:fillRect/>
          </a:stretch>
        </p:blipFill>
        <p:spPr>
          <a:xfrm>
            <a:off x="5105400" y="342900"/>
            <a:ext cx="8077200" cy="6808529"/>
          </a:xfrm>
          <a:prstGeom prst="rect">
            <a:avLst/>
          </a:prstGeom>
        </p:spPr>
      </p:pic>
    </p:spTree>
    <p:extLst>
      <p:ext uri="{BB962C8B-B14F-4D97-AF65-F5344CB8AC3E}">
        <p14:creationId xmlns:p14="http://schemas.microsoft.com/office/powerpoint/2010/main" val="219193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8"/>
            <a:chOff x="0" y="0"/>
            <a:chExt cx="26860792" cy="13871571"/>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sp>
        <p:nvSpPr>
          <p:cNvPr id="9" name="Freeform 9"/>
          <p:cNvSpPr/>
          <p:nvPr/>
        </p:nvSpPr>
        <p:spPr>
          <a:xfrm>
            <a:off x="-228600" y="-89018"/>
            <a:ext cx="2633044" cy="2618682"/>
          </a:xfrm>
          <a:custGeom>
            <a:avLst/>
            <a:gdLst/>
            <a:ahLst/>
            <a:cxnLst/>
            <a:rect l="l" t="t" r="r" b="b"/>
            <a:pathLst>
              <a:path w="2633044" h="2618682">
                <a:moveTo>
                  <a:pt x="0" y="0"/>
                </a:moveTo>
                <a:lnTo>
                  <a:pt x="2633044" y="0"/>
                </a:lnTo>
                <a:lnTo>
                  <a:pt x="2633044" y="2618682"/>
                </a:lnTo>
                <a:lnTo>
                  <a:pt x="0" y="26186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2420041"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228600" y="2526433"/>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2438400" y="2526433"/>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5029200" y="2526433"/>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2438400" y="5141885"/>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228600" y="5141885"/>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a:off x="5029200" y="5141885"/>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7" name="Freeform 17"/>
          <p:cNvSpPr/>
          <p:nvPr/>
        </p:nvSpPr>
        <p:spPr>
          <a:xfrm>
            <a:off x="-228600" y="7757336"/>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8" name="Freeform 18"/>
          <p:cNvSpPr/>
          <p:nvPr/>
        </p:nvSpPr>
        <p:spPr>
          <a:xfrm>
            <a:off x="2438400" y="7768034"/>
            <a:ext cx="2587842" cy="2597287"/>
          </a:xfrm>
          <a:custGeom>
            <a:avLst/>
            <a:gdLst/>
            <a:ahLst/>
            <a:cxnLst/>
            <a:rect l="l" t="t" r="r" b="b"/>
            <a:pathLst>
              <a:path w="2587842" h="2597287">
                <a:moveTo>
                  <a:pt x="0" y="0"/>
                </a:moveTo>
                <a:lnTo>
                  <a:pt x="2587841" y="0"/>
                </a:lnTo>
                <a:lnTo>
                  <a:pt x="2587841" y="2597286"/>
                </a:lnTo>
                <a:lnTo>
                  <a:pt x="0" y="259728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9" name="Freeform 19"/>
          <p:cNvSpPr/>
          <p:nvPr/>
        </p:nvSpPr>
        <p:spPr>
          <a:xfrm>
            <a:off x="16826960" y="8199610"/>
            <a:ext cx="3296905" cy="2673490"/>
          </a:xfrm>
          <a:custGeom>
            <a:avLst/>
            <a:gdLst/>
            <a:ahLst/>
            <a:cxnLst/>
            <a:rect l="l" t="t" r="r" b="b"/>
            <a:pathLst>
              <a:path w="3296905" h="2673490">
                <a:moveTo>
                  <a:pt x="0" y="0"/>
                </a:moveTo>
                <a:lnTo>
                  <a:pt x="3296905" y="0"/>
                </a:lnTo>
                <a:lnTo>
                  <a:pt x="3296905" y="2673490"/>
                </a:lnTo>
                <a:lnTo>
                  <a:pt x="0" y="267349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1" name="TextBox 21"/>
          <p:cNvSpPr txBox="1"/>
          <p:nvPr/>
        </p:nvSpPr>
        <p:spPr>
          <a:xfrm>
            <a:off x="8087916" y="3100690"/>
            <a:ext cx="9775896" cy="3805914"/>
          </a:xfrm>
          <a:prstGeom prst="rect">
            <a:avLst/>
          </a:prstGeom>
        </p:spPr>
        <p:txBody>
          <a:bodyPr wrap="square" lIns="0" tIns="0" rIns="0" bIns="0" rtlCol="0" anchor="t">
            <a:spAutoFit/>
          </a:bodyPr>
          <a:lstStyle/>
          <a:p>
            <a:pPr algn="just">
              <a:lnSpc>
                <a:spcPts val="3732"/>
              </a:lnSpc>
              <a:spcBef>
                <a:spcPct val="0"/>
              </a:spcBef>
            </a:pPr>
            <a:r>
              <a:rPr lang="es-CL" sz="3600" dirty="0">
                <a:solidFill>
                  <a:srgbClr val="2D2D2D"/>
                </a:solidFill>
                <a:latin typeface="Sniglet"/>
                <a:ea typeface="Sniglet"/>
                <a:cs typeface="Sniglet"/>
                <a:sym typeface="Sniglet"/>
              </a:rPr>
              <a:t>En la historia de vida del planeta se conoce la presencia de especies hace millones de años atrás y con esto, se plantó la primera duda en la cabeza de las persona ¿Qué tanto han cambiado las especies con el tiempo? La respuesta podrá ser obvio, sin embargo, el argumento no siempre cuenta con una base solida.</a:t>
            </a:r>
          </a:p>
        </p:txBody>
      </p:sp>
      <p:sp>
        <p:nvSpPr>
          <p:cNvPr id="27" name="Freeform 27"/>
          <p:cNvSpPr/>
          <p:nvPr/>
        </p:nvSpPr>
        <p:spPr>
          <a:xfrm rot="9085295">
            <a:off x="7179271" y="8199610"/>
            <a:ext cx="3296905" cy="2673490"/>
          </a:xfrm>
          <a:custGeom>
            <a:avLst/>
            <a:gdLst/>
            <a:ahLst/>
            <a:cxnLst/>
            <a:rect l="l" t="t" r="r" b="b"/>
            <a:pathLst>
              <a:path w="3296905" h="2673490">
                <a:moveTo>
                  <a:pt x="0" y="0"/>
                </a:moveTo>
                <a:lnTo>
                  <a:pt x="3296904" y="0"/>
                </a:lnTo>
                <a:lnTo>
                  <a:pt x="3296904" y="2673490"/>
                </a:lnTo>
                <a:lnTo>
                  <a:pt x="0" y="267349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8" name="Freeform 28"/>
          <p:cNvSpPr/>
          <p:nvPr/>
        </p:nvSpPr>
        <p:spPr>
          <a:xfrm>
            <a:off x="5029200" y="7758342"/>
            <a:ext cx="2631021" cy="2616670"/>
          </a:xfrm>
          <a:custGeom>
            <a:avLst/>
            <a:gdLst/>
            <a:ahLst/>
            <a:cxnLst/>
            <a:rect l="l" t="t" r="r" b="b"/>
            <a:pathLst>
              <a:path w="2631021" h="2616670">
                <a:moveTo>
                  <a:pt x="0" y="0"/>
                </a:moveTo>
                <a:lnTo>
                  <a:pt x="2631022" y="0"/>
                </a:lnTo>
                <a:lnTo>
                  <a:pt x="2631022" y="2616670"/>
                </a:lnTo>
                <a:lnTo>
                  <a:pt x="0" y="261667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9" name="Freeform 29"/>
          <p:cNvSpPr/>
          <p:nvPr/>
        </p:nvSpPr>
        <p:spPr>
          <a:xfrm rot="-1854942">
            <a:off x="7495548" y="-1336745"/>
            <a:ext cx="3296905" cy="2673490"/>
          </a:xfrm>
          <a:custGeom>
            <a:avLst/>
            <a:gdLst/>
            <a:ahLst/>
            <a:cxnLst/>
            <a:rect l="l" t="t" r="r" b="b"/>
            <a:pathLst>
              <a:path w="3296905" h="2673490">
                <a:moveTo>
                  <a:pt x="0" y="0"/>
                </a:moveTo>
                <a:lnTo>
                  <a:pt x="3296904" y="0"/>
                </a:lnTo>
                <a:lnTo>
                  <a:pt x="3296904" y="2673490"/>
                </a:lnTo>
                <a:lnTo>
                  <a:pt x="0" y="2673490"/>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0" name="Freeform 30"/>
          <p:cNvSpPr/>
          <p:nvPr/>
        </p:nvSpPr>
        <p:spPr>
          <a:xfrm>
            <a:off x="5029200" y="-89018"/>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10668000" y="1995463"/>
            <a:ext cx="7200900" cy="6667082"/>
          </a:xfrm>
          <a:prstGeom prst="rect">
            <a:avLst/>
          </a:prstGeom>
        </p:spPr>
        <p:txBody>
          <a:bodyPr wrap="square" lIns="0" tIns="0" rIns="0" bIns="0" rtlCol="0" anchor="t">
            <a:spAutoFit/>
          </a:bodyPr>
          <a:lstStyle/>
          <a:p>
            <a:pPr algn="just">
              <a:lnSpc>
                <a:spcPts val="3732"/>
              </a:lnSpc>
              <a:spcBef>
                <a:spcPct val="0"/>
              </a:spcBef>
            </a:pPr>
            <a:r>
              <a:rPr lang="es-ES" sz="4000" dirty="0">
                <a:solidFill>
                  <a:srgbClr val="2D2D2D"/>
                </a:solidFill>
                <a:latin typeface="Sniglet"/>
                <a:ea typeface="Sniglet"/>
                <a:cs typeface="Sniglet"/>
                <a:sym typeface="Sniglet"/>
              </a:rPr>
              <a:t>En la imagen podemos observar huesos del cabello y registro fósil de sus antepasados.</a:t>
            </a:r>
          </a:p>
          <a:p>
            <a:pPr algn="just">
              <a:lnSpc>
                <a:spcPts val="3732"/>
              </a:lnSpc>
              <a:spcBef>
                <a:spcPct val="0"/>
              </a:spcBef>
            </a:pPr>
            <a:endParaRPr lang="es-ES" sz="4000" dirty="0">
              <a:solidFill>
                <a:srgbClr val="2D2D2D"/>
              </a:solidFill>
              <a:latin typeface="Sniglet"/>
              <a:ea typeface="Sniglet"/>
              <a:cs typeface="Sniglet"/>
              <a:sym typeface="Sniglet"/>
            </a:endParaRPr>
          </a:p>
          <a:p>
            <a:pPr algn="just">
              <a:lnSpc>
                <a:spcPts val="3732"/>
              </a:lnSpc>
              <a:spcBef>
                <a:spcPct val="0"/>
              </a:spcBef>
            </a:pPr>
            <a:r>
              <a:rPr lang="es-ES" sz="4000" dirty="0">
                <a:solidFill>
                  <a:srgbClr val="2D2D2D"/>
                </a:solidFill>
                <a:latin typeface="Sniglet"/>
                <a:ea typeface="Sniglet"/>
                <a:cs typeface="Sniglet"/>
                <a:sym typeface="Sniglet"/>
              </a:rPr>
              <a:t>A primera vista, podemos observar ciertas diferencias. </a:t>
            </a:r>
          </a:p>
          <a:p>
            <a:pPr algn="just">
              <a:lnSpc>
                <a:spcPts val="3732"/>
              </a:lnSpc>
              <a:spcBef>
                <a:spcPct val="0"/>
              </a:spcBef>
            </a:pPr>
            <a:endParaRPr lang="es-ES" sz="4000" dirty="0">
              <a:solidFill>
                <a:srgbClr val="2D2D2D"/>
              </a:solidFill>
              <a:latin typeface="Sniglet"/>
              <a:ea typeface="Sniglet"/>
              <a:cs typeface="Sniglet"/>
              <a:sym typeface="Sniglet"/>
            </a:endParaRPr>
          </a:p>
          <a:p>
            <a:pPr algn="just">
              <a:lnSpc>
                <a:spcPts val="3732"/>
              </a:lnSpc>
              <a:spcBef>
                <a:spcPct val="0"/>
              </a:spcBef>
            </a:pPr>
            <a:r>
              <a:rPr lang="es-ES" sz="4000" dirty="0">
                <a:solidFill>
                  <a:srgbClr val="2D2D2D"/>
                </a:solidFill>
                <a:latin typeface="Sniglet"/>
                <a:ea typeface="Sniglet"/>
                <a:cs typeface="Sniglet"/>
                <a:sym typeface="Sniglet"/>
              </a:rPr>
              <a:t>¿Cuáles son diferencias que resaltan a primera vista?</a:t>
            </a:r>
          </a:p>
          <a:p>
            <a:pPr algn="just">
              <a:lnSpc>
                <a:spcPts val="3732"/>
              </a:lnSpc>
              <a:spcBef>
                <a:spcPct val="0"/>
              </a:spcBef>
            </a:pPr>
            <a:endParaRPr lang="es-ES" sz="4000" dirty="0">
              <a:solidFill>
                <a:srgbClr val="2D2D2D"/>
              </a:solidFill>
              <a:latin typeface="Sniglet"/>
              <a:ea typeface="Sniglet"/>
              <a:cs typeface="Sniglet"/>
              <a:sym typeface="Sniglet"/>
            </a:endParaRPr>
          </a:p>
          <a:p>
            <a:pPr algn="just">
              <a:lnSpc>
                <a:spcPts val="3732"/>
              </a:lnSpc>
              <a:spcBef>
                <a:spcPct val="0"/>
              </a:spcBef>
            </a:pPr>
            <a:r>
              <a:rPr lang="es-ES" sz="4000" dirty="0">
                <a:solidFill>
                  <a:srgbClr val="2D2D2D"/>
                </a:solidFill>
                <a:latin typeface="Sniglet"/>
                <a:ea typeface="Sniglet"/>
                <a:cs typeface="Sniglet"/>
                <a:sym typeface="Sniglet"/>
              </a:rPr>
              <a:t>¿Con estas diferencias, se pueden ver cambios significativos?</a:t>
            </a:r>
          </a:p>
        </p:txBody>
      </p:sp>
      <p:pic>
        <p:nvPicPr>
          <p:cNvPr id="1028" name="Picture 4" descr="Estructuras Homologas Y Analogas - prodesma">
            <a:extLst>
              <a:ext uri="{FF2B5EF4-FFF2-40B4-BE49-F238E27FC236}">
                <a16:creationId xmlns:a16="http://schemas.microsoft.com/office/drawing/2014/main" id="{C851FA84-4F4C-2A8C-E287-22117F7A8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866132"/>
            <a:ext cx="9753600" cy="8334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685800" y="1995463"/>
            <a:ext cx="17030700" cy="5732403"/>
          </a:xfrm>
          <a:prstGeom prst="rect">
            <a:avLst/>
          </a:prstGeom>
        </p:spPr>
        <p:txBody>
          <a:bodyPr wrap="square" lIns="0" tIns="0" rIns="0" bIns="0" rtlCol="0" anchor="t">
            <a:spAutoFit/>
          </a:bodyPr>
          <a:lstStyle/>
          <a:p>
            <a:pPr algn="just">
              <a:lnSpc>
                <a:spcPts val="3732"/>
              </a:lnSpc>
              <a:spcBef>
                <a:spcPct val="0"/>
              </a:spcBef>
            </a:pPr>
            <a:r>
              <a:rPr lang="es-ES" sz="4400" dirty="0">
                <a:solidFill>
                  <a:srgbClr val="2D2D2D"/>
                </a:solidFill>
                <a:latin typeface="Sniglet"/>
                <a:ea typeface="Sniglet"/>
                <a:cs typeface="Sniglet"/>
                <a:sym typeface="Sniglet"/>
              </a:rPr>
              <a:t>Ahora que tienes antecedentes que te permite a ti argumentar que una de las evidencias de la evolución son cambios a nivel de estructura.</a:t>
            </a:r>
          </a:p>
          <a:p>
            <a:pPr algn="just">
              <a:lnSpc>
                <a:spcPts val="3732"/>
              </a:lnSpc>
              <a:spcBef>
                <a:spcPct val="0"/>
              </a:spcBef>
            </a:pPr>
            <a:endParaRPr lang="es-ES" sz="4400" dirty="0">
              <a:solidFill>
                <a:srgbClr val="2D2D2D"/>
              </a:solidFill>
              <a:latin typeface="Sniglet"/>
              <a:ea typeface="Sniglet"/>
              <a:cs typeface="Sniglet"/>
              <a:sym typeface="Sniglet"/>
            </a:endParaRPr>
          </a:p>
          <a:p>
            <a:pPr algn="just">
              <a:lnSpc>
                <a:spcPts val="3732"/>
              </a:lnSpc>
              <a:spcBef>
                <a:spcPct val="0"/>
              </a:spcBef>
            </a:pPr>
            <a:r>
              <a:rPr lang="es-ES" sz="4400" dirty="0">
                <a:solidFill>
                  <a:srgbClr val="2D2D2D"/>
                </a:solidFill>
                <a:latin typeface="Sniglet"/>
                <a:ea typeface="Sniglet"/>
                <a:cs typeface="Sniglet"/>
                <a:sym typeface="Sniglet"/>
              </a:rPr>
              <a:t>Teniendo esto en consideración ya podemos hablar de como en la tierra se vive un cambio evolutivo, en otras palabras, como las especies cambian con el tiempo, pero sin embargo, ¿Tenemos explicación para la aparición de diferentes especies?</a:t>
            </a:r>
          </a:p>
          <a:p>
            <a:pPr algn="just">
              <a:lnSpc>
                <a:spcPts val="3732"/>
              </a:lnSpc>
              <a:spcBef>
                <a:spcPct val="0"/>
              </a:spcBef>
            </a:pPr>
            <a:endParaRPr lang="es-ES" sz="4400" dirty="0">
              <a:solidFill>
                <a:srgbClr val="2D2D2D"/>
              </a:solidFill>
              <a:latin typeface="Sniglet"/>
              <a:ea typeface="Sniglet"/>
              <a:cs typeface="Sniglet"/>
              <a:sym typeface="Sniglet"/>
            </a:endParaRPr>
          </a:p>
          <a:p>
            <a:pPr algn="just">
              <a:lnSpc>
                <a:spcPts val="3732"/>
              </a:lnSpc>
              <a:spcBef>
                <a:spcPct val="0"/>
              </a:spcBef>
            </a:pPr>
            <a:r>
              <a:rPr lang="es-ES" sz="4400" dirty="0">
                <a:solidFill>
                  <a:srgbClr val="2D2D2D"/>
                </a:solidFill>
                <a:latin typeface="Sniglet"/>
                <a:ea typeface="Sniglet"/>
                <a:cs typeface="Sniglet"/>
                <a:sym typeface="Sniglet"/>
              </a:rPr>
              <a:t>Esta incógnita quizás no este resuelta del todo para la ciudadanía, sin embargo, prestando atención a ciertos indicios previos, podemos deducir los mecanismos.</a:t>
            </a:r>
          </a:p>
        </p:txBody>
      </p:sp>
    </p:spTree>
    <p:extLst>
      <p:ext uri="{BB962C8B-B14F-4D97-AF65-F5344CB8AC3E}">
        <p14:creationId xmlns:p14="http://schemas.microsoft.com/office/powerpoint/2010/main" val="3964874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628650" y="3314700"/>
            <a:ext cx="17030700" cy="2885470"/>
          </a:xfrm>
          <a:prstGeom prst="rect">
            <a:avLst/>
          </a:prstGeom>
        </p:spPr>
        <p:txBody>
          <a:bodyPr wrap="square" lIns="0" tIns="0" rIns="0" bIns="0" rtlCol="0" anchor="t">
            <a:spAutoFit/>
          </a:bodyPr>
          <a:lstStyle/>
          <a:p>
            <a:pPr algn="just">
              <a:lnSpc>
                <a:spcPts val="3732"/>
              </a:lnSpc>
              <a:spcBef>
                <a:spcPct val="0"/>
              </a:spcBef>
            </a:pPr>
            <a:r>
              <a:rPr lang="es-ES" sz="4400" dirty="0">
                <a:solidFill>
                  <a:srgbClr val="2D2D2D"/>
                </a:solidFill>
                <a:latin typeface="Sniglet"/>
                <a:ea typeface="Sniglet"/>
                <a:cs typeface="Sniglet"/>
                <a:sym typeface="Sniglet"/>
              </a:rPr>
              <a:t>Ya hemos analizados registros fósiles, huesos y estructuras en diferentes especies, los cuales nos han dado una pista acerca de la evolución y como ha ido dejando evidencia de esta.</a:t>
            </a:r>
          </a:p>
          <a:p>
            <a:pPr algn="just">
              <a:lnSpc>
                <a:spcPts val="3732"/>
              </a:lnSpc>
              <a:spcBef>
                <a:spcPct val="0"/>
              </a:spcBef>
            </a:pPr>
            <a:endParaRPr lang="es-ES" sz="4400" dirty="0">
              <a:solidFill>
                <a:srgbClr val="2D2D2D"/>
              </a:solidFill>
              <a:latin typeface="Sniglet"/>
              <a:ea typeface="Sniglet"/>
              <a:cs typeface="Sniglet"/>
              <a:sym typeface="Sniglet"/>
            </a:endParaRPr>
          </a:p>
          <a:p>
            <a:pPr algn="just">
              <a:lnSpc>
                <a:spcPts val="3732"/>
              </a:lnSpc>
              <a:spcBef>
                <a:spcPct val="0"/>
              </a:spcBef>
            </a:pPr>
            <a:r>
              <a:rPr lang="es-ES" sz="4400" dirty="0">
                <a:solidFill>
                  <a:srgbClr val="2D2D2D"/>
                </a:solidFill>
                <a:latin typeface="Sniglet"/>
                <a:ea typeface="Sniglet"/>
                <a:cs typeface="Sniglet"/>
                <a:sym typeface="Sniglet"/>
              </a:rPr>
              <a:t>Ahora, otro ejemplo de esto seria el análisis de desarrollo embrionario entre diferentes especies.</a:t>
            </a:r>
          </a:p>
        </p:txBody>
      </p:sp>
      <p:sp>
        <p:nvSpPr>
          <p:cNvPr id="11" name="Freeform 9">
            <a:extLst>
              <a:ext uri="{FF2B5EF4-FFF2-40B4-BE49-F238E27FC236}">
                <a16:creationId xmlns:a16="http://schemas.microsoft.com/office/drawing/2014/main" id="{E60EE10E-7768-6E11-2632-3357FB127EAF}"/>
              </a:ext>
            </a:extLst>
          </p:cNvPr>
          <p:cNvSpPr/>
          <p:nvPr/>
        </p:nvSpPr>
        <p:spPr>
          <a:xfrm>
            <a:off x="-5908" y="-89018"/>
            <a:ext cx="2633044" cy="2618682"/>
          </a:xfrm>
          <a:custGeom>
            <a:avLst/>
            <a:gdLst/>
            <a:ahLst/>
            <a:cxnLst/>
            <a:rect l="l" t="t" r="r" b="b"/>
            <a:pathLst>
              <a:path w="2633044" h="2618682">
                <a:moveTo>
                  <a:pt x="0" y="0"/>
                </a:moveTo>
                <a:lnTo>
                  <a:pt x="2633044" y="0"/>
                </a:lnTo>
                <a:lnTo>
                  <a:pt x="2633044" y="2618682"/>
                </a:lnTo>
                <a:lnTo>
                  <a:pt x="0" y="26186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0">
            <a:extLst>
              <a:ext uri="{FF2B5EF4-FFF2-40B4-BE49-F238E27FC236}">
                <a16:creationId xmlns:a16="http://schemas.microsoft.com/office/drawing/2014/main" id="{D5EDB6BA-89F8-5D76-AFE4-045D02B769C5}"/>
              </a:ext>
            </a:extLst>
          </p:cNvPr>
          <p:cNvSpPr/>
          <p:nvPr/>
        </p:nvSpPr>
        <p:spPr>
          <a:xfrm>
            <a:off x="2642733"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30">
            <a:extLst>
              <a:ext uri="{FF2B5EF4-FFF2-40B4-BE49-F238E27FC236}">
                <a16:creationId xmlns:a16="http://schemas.microsoft.com/office/drawing/2014/main" id="{0E2C5991-DD98-3844-6AB8-8248D7694FD8}"/>
              </a:ext>
            </a:extLst>
          </p:cNvPr>
          <p:cNvSpPr/>
          <p:nvPr/>
        </p:nvSpPr>
        <p:spPr>
          <a:xfrm>
            <a:off x="5251892" y="-89018"/>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2">
            <a:extLst>
              <a:ext uri="{FF2B5EF4-FFF2-40B4-BE49-F238E27FC236}">
                <a16:creationId xmlns:a16="http://schemas.microsoft.com/office/drawing/2014/main" id="{039710C3-0D83-80A9-A1E3-37734F4F7827}"/>
              </a:ext>
            </a:extLst>
          </p:cNvPr>
          <p:cNvSpPr/>
          <p:nvPr/>
        </p:nvSpPr>
        <p:spPr>
          <a:xfrm>
            <a:off x="7842692" y="-65982"/>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7">
            <a:extLst>
              <a:ext uri="{FF2B5EF4-FFF2-40B4-BE49-F238E27FC236}">
                <a16:creationId xmlns:a16="http://schemas.microsoft.com/office/drawing/2014/main" id="{B9100195-199F-3995-7D4E-3B7F26CE267C}"/>
              </a:ext>
            </a:extLst>
          </p:cNvPr>
          <p:cNvSpPr/>
          <p:nvPr/>
        </p:nvSpPr>
        <p:spPr>
          <a:xfrm>
            <a:off x="10452295" y="-58339"/>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Freeform 16">
            <a:extLst>
              <a:ext uri="{FF2B5EF4-FFF2-40B4-BE49-F238E27FC236}">
                <a16:creationId xmlns:a16="http://schemas.microsoft.com/office/drawing/2014/main" id="{BED2CC57-B704-8617-0D68-B58FD6FE3C2A}"/>
              </a:ext>
            </a:extLst>
          </p:cNvPr>
          <p:cNvSpPr/>
          <p:nvPr/>
        </p:nvSpPr>
        <p:spPr>
          <a:xfrm>
            <a:off x="13061454" y="-58339"/>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7" name="Freeform 18">
            <a:extLst>
              <a:ext uri="{FF2B5EF4-FFF2-40B4-BE49-F238E27FC236}">
                <a16:creationId xmlns:a16="http://schemas.microsoft.com/office/drawing/2014/main" id="{4BDC8969-AB18-9F7F-F758-C332ABD93FA7}"/>
              </a:ext>
            </a:extLst>
          </p:cNvPr>
          <p:cNvSpPr/>
          <p:nvPr/>
        </p:nvSpPr>
        <p:spPr>
          <a:xfrm>
            <a:off x="15700158" y="-58339"/>
            <a:ext cx="2587842" cy="2597287"/>
          </a:xfrm>
          <a:custGeom>
            <a:avLst/>
            <a:gdLst/>
            <a:ahLst/>
            <a:cxnLst/>
            <a:rect l="l" t="t" r="r" b="b"/>
            <a:pathLst>
              <a:path w="2587842" h="2597287">
                <a:moveTo>
                  <a:pt x="0" y="0"/>
                </a:moveTo>
                <a:lnTo>
                  <a:pt x="2587841" y="0"/>
                </a:lnTo>
                <a:lnTo>
                  <a:pt x="2587841" y="2597286"/>
                </a:lnTo>
                <a:lnTo>
                  <a:pt x="0" y="259728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Tree>
    <p:extLst>
      <p:ext uri="{BB962C8B-B14F-4D97-AF65-F5344CB8AC3E}">
        <p14:creationId xmlns:p14="http://schemas.microsoft.com/office/powerpoint/2010/main" val="2378116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7924800" y="1333674"/>
            <a:ext cx="9697916" cy="7619650"/>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En la imagen, podemos observar el estadio embrionario de 4 especies diferentes.</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Analiza la imagen y observa sus similitudes.</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¿Por qué crees tú que presentan una gran similitud?</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Da una explicación de como al inicio del desarrollo todos son iguales, pero después se ven completamente distintos.</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¿Qué evidencias nos entrega este tipo de análisis?</a:t>
            </a:r>
          </a:p>
        </p:txBody>
      </p:sp>
      <p:pic>
        <p:nvPicPr>
          <p:cNvPr id="1026" name="Picture 2" descr="Evolución del embrión Imágenes recortadas de stock - Alamy">
            <a:extLst>
              <a:ext uri="{FF2B5EF4-FFF2-40B4-BE49-F238E27FC236}">
                <a16:creationId xmlns:a16="http://schemas.microsoft.com/office/drawing/2014/main" id="{60F4E7CD-D99F-9C57-64AD-79CB1EEF29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849"/>
          <a:stretch/>
        </p:blipFill>
        <p:spPr bwMode="auto">
          <a:xfrm>
            <a:off x="838200" y="190499"/>
            <a:ext cx="6622901" cy="990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363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7924800" y="2392832"/>
            <a:ext cx="9697916" cy="5721695"/>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Científicos han determinado que la expresión génica es responsable de la diferencia entre especies cercanamente relacionadas.</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La evidencia científica nos muestra de manera abrumadora que el desarrollo de diferentes animales está controlado por los mismos tipos de genes; tales semejanzas genéticas en una gran variedad de organismos refleja una historia evolutiva compartida.</a:t>
            </a:r>
          </a:p>
        </p:txBody>
      </p:sp>
      <p:pic>
        <p:nvPicPr>
          <p:cNvPr id="1026" name="Picture 2" descr="Evolución del embrión Imágenes recortadas de stock - Alamy">
            <a:extLst>
              <a:ext uri="{FF2B5EF4-FFF2-40B4-BE49-F238E27FC236}">
                <a16:creationId xmlns:a16="http://schemas.microsoft.com/office/drawing/2014/main" id="{60F4E7CD-D99F-9C57-64AD-79CB1EEF29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849"/>
          <a:stretch/>
        </p:blipFill>
        <p:spPr bwMode="auto">
          <a:xfrm>
            <a:off x="838200" y="190499"/>
            <a:ext cx="6622901" cy="990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415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776884" y="1993645"/>
            <a:ext cx="16860716" cy="1925784"/>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Ahora, surge una duda ¿Cómo sabe la célula en que tiene que diferenciarse?</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¿Qué parte de la célula determina todas las acciones que debe realizar?</a:t>
            </a:r>
          </a:p>
        </p:txBody>
      </p:sp>
      <p:sp>
        <p:nvSpPr>
          <p:cNvPr id="9" name="TextBox 29">
            <a:extLst>
              <a:ext uri="{FF2B5EF4-FFF2-40B4-BE49-F238E27FC236}">
                <a16:creationId xmlns:a16="http://schemas.microsoft.com/office/drawing/2014/main" id="{3D8BA8FC-A554-0EC8-39C4-05C4C6DA7AA3}"/>
              </a:ext>
            </a:extLst>
          </p:cNvPr>
          <p:cNvSpPr txBox="1"/>
          <p:nvPr/>
        </p:nvSpPr>
        <p:spPr>
          <a:xfrm>
            <a:off x="813500" y="4098152"/>
            <a:ext cx="16860716" cy="976806"/>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¿Si todas las células saben todo, como es que después una célula de la piel se vuelve una célula del corazón?</a:t>
            </a:r>
          </a:p>
        </p:txBody>
      </p:sp>
      <p:sp>
        <p:nvSpPr>
          <p:cNvPr id="10" name="TextBox 29">
            <a:extLst>
              <a:ext uri="{FF2B5EF4-FFF2-40B4-BE49-F238E27FC236}">
                <a16:creationId xmlns:a16="http://schemas.microsoft.com/office/drawing/2014/main" id="{AAF13155-E632-0A31-6339-DBB594E06C84}"/>
              </a:ext>
            </a:extLst>
          </p:cNvPr>
          <p:cNvSpPr txBox="1"/>
          <p:nvPr/>
        </p:nvSpPr>
        <p:spPr>
          <a:xfrm>
            <a:off x="713642" y="5143500"/>
            <a:ext cx="16860716" cy="502317"/>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¿Qué explicación crees que resuelva esta incógnita?</a:t>
            </a:r>
          </a:p>
        </p:txBody>
      </p:sp>
    </p:spTree>
    <p:extLst>
      <p:ext uri="{BB962C8B-B14F-4D97-AF65-F5344CB8AC3E}">
        <p14:creationId xmlns:p14="http://schemas.microsoft.com/office/powerpoint/2010/main" val="159986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29" name="TextBox 29"/>
          <p:cNvSpPr txBox="1"/>
          <p:nvPr/>
        </p:nvSpPr>
        <p:spPr>
          <a:xfrm>
            <a:off x="803603" y="1165367"/>
            <a:ext cx="16860716" cy="1451295"/>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Las células desde su generación tienen la capacidad de poder ser cualquier otra célula del cuerpo humano, sin embargo, todo tiene un ordenamiento y un proceso.</a:t>
            </a:r>
          </a:p>
        </p:txBody>
      </p:sp>
      <p:sp>
        <p:nvSpPr>
          <p:cNvPr id="11" name="TextBox 29">
            <a:extLst>
              <a:ext uri="{FF2B5EF4-FFF2-40B4-BE49-F238E27FC236}">
                <a16:creationId xmlns:a16="http://schemas.microsoft.com/office/drawing/2014/main" id="{DC6BD049-D731-9CAD-E7AF-BC779ABF6C8F}"/>
              </a:ext>
            </a:extLst>
          </p:cNvPr>
          <p:cNvSpPr txBox="1"/>
          <p:nvPr/>
        </p:nvSpPr>
        <p:spPr>
          <a:xfrm>
            <a:off x="803603" y="2937838"/>
            <a:ext cx="16860716" cy="976806"/>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Las células germinales (ovocito y espermatozoide) son células totipotenciales.</a:t>
            </a:r>
          </a:p>
        </p:txBody>
      </p:sp>
      <p:sp>
        <p:nvSpPr>
          <p:cNvPr id="12" name="TextBox 29">
            <a:extLst>
              <a:ext uri="{FF2B5EF4-FFF2-40B4-BE49-F238E27FC236}">
                <a16:creationId xmlns:a16="http://schemas.microsoft.com/office/drawing/2014/main" id="{08A15329-D4E9-E287-2DD6-72571FD1D1A6}"/>
              </a:ext>
            </a:extLst>
          </p:cNvPr>
          <p:cNvSpPr txBox="1"/>
          <p:nvPr/>
        </p:nvSpPr>
        <p:spPr>
          <a:xfrm>
            <a:off x="810530" y="4070428"/>
            <a:ext cx="16860716" cy="1925784"/>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Después, cuando se empieza a formar el embrión, las células ya pierden cierta parte de su potencialidad, sin embargo, aun no están completamente diferenciadas, estas son denominadas células pluripotencial.</a:t>
            </a:r>
          </a:p>
        </p:txBody>
      </p:sp>
      <p:sp>
        <p:nvSpPr>
          <p:cNvPr id="13" name="TextBox 29">
            <a:extLst>
              <a:ext uri="{FF2B5EF4-FFF2-40B4-BE49-F238E27FC236}">
                <a16:creationId xmlns:a16="http://schemas.microsoft.com/office/drawing/2014/main" id="{52F5080D-CA1B-7609-2D22-454EF15E5CEB}"/>
              </a:ext>
            </a:extLst>
          </p:cNvPr>
          <p:cNvSpPr txBox="1"/>
          <p:nvPr/>
        </p:nvSpPr>
        <p:spPr>
          <a:xfrm>
            <a:off x="803603" y="6219043"/>
            <a:ext cx="16860716" cy="1451295"/>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Una ves creadas las capas germinales, que darán paso a las diferentes partes del cuerpo humano, la potencialidad esta dada por el tipo de capa que va a ser, estas células se llaman células multipotencial.</a:t>
            </a:r>
          </a:p>
        </p:txBody>
      </p:sp>
      <p:sp>
        <p:nvSpPr>
          <p:cNvPr id="14" name="TextBox 29">
            <a:extLst>
              <a:ext uri="{FF2B5EF4-FFF2-40B4-BE49-F238E27FC236}">
                <a16:creationId xmlns:a16="http://schemas.microsoft.com/office/drawing/2014/main" id="{1F2478A2-36E6-4E59-AA61-6199FCED0298}"/>
              </a:ext>
            </a:extLst>
          </p:cNvPr>
          <p:cNvSpPr txBox="1"/>
          <p:nvPr/>
        </p:nvSpPr>
        <p:spPr>
          <a:xfrm>
            <a:off x="810530" y="7931152"/>
            <a:ext cx="16860716" cy="976806"/>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Finalmente, la célula solo se dividirá y generará células de su mismo tipo, convirtiéndose en células </a:t>
            </a:r>
            <a:r>
              <a:rPr lang="es-ES" sz="4100" dirty="0" err="1">
                <a:solidFill>
                  <a:srgbClr val="2D2D2D"/>
                </a:solidFill>
                <a:latin typeface="Sniglet"/>
                <a:ea typeface="Sniglet"/>
                <a:cs typeface="Sniglet"/>
                <a:sym typeface="Sniglet"/>
              </a:rPr>
              <a:t>unipotenciales</a:t>
            </a:r>
            <a:r>
              <a:rPr lang="es-ES" sz="4100" dirty="0">
                <a:solidFill>
                  <a:srgbClr val="2D2D2D"/>
                </a:solidFill>
                <a:latin typeface="Sniglet"/>
                <a:ea typeface="Sniglet"/>
                <a:cs typeface="Sniglet"/>
                <a:sym typeface="Sniglet"/>
              </a:rPr>
              <a:t>.</a:t>
            </a:r>
          </a:p>
        </p:txBody>
      </p:sp>
    </p:spTree>
    <p:extLst>
      <p:ext uri="{BB962C8B-B14F-4D97-AF65-F5344CB8AC3E}">
        <p14:creationId xmlns:p14="http://schemas.microsoft.com/office/powerpoint/2010/main" val="412206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815</Words>
  <Application>Microsoft Office PowerPoint</Application>
  <PresentationFormat>Personalizado</PresentationFormat>
  <Paragraphs>68</Paragraphs>
  <Slides>14</Slides>
  <Notes>13</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Arial</vt:lpstr>
      <vt:lpstr>Sniglet</vt:lpstr>
      <vt:lpstr>Calibri</vt:lpstr>
      <vt:lpstr>Segoe UI Black</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Diseño8</dc:title>
  <dc:creator>Colegio Sao Paulo</dc:creator>
  <cp:lastModifiedBy>pablo espinosa perez</cp:lastModifiedBy>
  <cp:revision>14</cp:revision>
  <dcterms:created xsi:type="dcterms:W3CDTF">2006-08-16T00:00:00Z</dcterms:created>
  <dcterms:modified xsi:type="dcterms:W3CDTF">2025-03-17T13:52:17Z</dcterms:modified>
  <dc:identifier>DAGVza1kaVc</dc:identifier>
</cp:coreProperties>
</file>