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56" r:id="rId2"/>
    <p:sldId id="279" r:id="rId3"/>
    <p:sldId id="295" r:id="rId4"/>
    <p:sldId id="296" r:id="rId5"/>
    <p:sldId id="298" r:id="rId6"/>
    <p:sldId id="299" r:id="rId7"/>
    <p:sldId id="300" r:id="rId8"/>
    <p:sldId id="286" r:id="rId9"/>
    <p:sldId id="287" r:id="rId10"/>
    <p:sldId id="288" r:id="rId11"/>
    <p:sldId id="289" r:id="rId12"/>
    <p:sldId id="292" r:id="rId13"/>
  </p:sldIdLst>
  <p:sldSz cx="18288000" cy="10287000"/>
  <p:notesSz cx="6858000" cy="9144000"/>
  <p:embeddedFontLst>
    <p:embeddedFont>
      <p:font typeface="Agrandir Narrow Medium" panose="020B0604020202020204" charset="0"/>
      <p:regular r:id="rId15"/>
    </p:embeddedFont>
    <p:embeddedFont>
      <p:font typeface="Bobby Jones" panose="020B0604020202020204" charset="0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52" d="100"/>
          <a:sy n="52" d="100"/>
        </p:scale>
        <p:origin x="77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37354-15B6-4C78-9B99-803CDEE58CDF}" type="datetimeFigureOut">
              <a:rPr lang="es-CL" smtClean="0"/>
              <a:t>26-03-2025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A16A55-424E-4B91-9224-AFA75C93510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0453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9085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0574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67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48997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8687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58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353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334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45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27521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A16A55-424E-4B91-9224-AFA75C93510B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438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8" name="Group 18"/>
          <p:cNvGrpSpPr/>
          <p:nvPr/>
        </p:nvGrpSpPr>
        <p:grpSpPr>
          <a:xfrm>
            <a:off x="1028700" y="2658508"/>
            <a:ext cx="16230600" cy="4966414"/>
            <a:chOff x="0" y="0"/>
            <a:chExt cx="4274726" cy="1308027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74726" cy="1308027"/>
            </a:xfrm>
            <a:custGeom>
              <a:avLst/>
              <a:gdLst/>
              <a:ahLst/>
              <a:cxnLst/>
              <a:rect l="l" t="t" r="r" b="b"/>
              <a:pathLst>
                <a:path w="4274726" h="1308027">
                  <a:moveTo>
                    <a:pt x="0" y="0"/>
                  </a:moveTo>
                  <a:lnTo>
                    <a:pt x="4274726" y="0"/>
                  </a:lnTo>
                  <a:lnTo>
                    <a:pt x="4274726" y="1308027"/>
                  </a:lnTo>
                  <a:lnTo>
                    <a:pt x="0" y="1308027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74726" cy="1346127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27" name="TextBox 27"/>
          <p:cNvSpPr txBox="1"/>
          <p:nvPr/>
        </p:nvSpPr>
        <p:spPr>
          <a:xfrm>
            <a:off x="881334" y="3263134"/>
            <a:ext cx="16754548" cy="25780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980"/>
              </a:lnSpc>
              <a:spcBef>
                <a:spcPct val="0"/>
              </a:spcBef>
            </a:pPr>
            <a:r>
              <a:rPr lang="es-CL" sz="148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Ciencias Naturales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3185151" y="5678536"/>
            <a:ext cx="12070096" cy="798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640"/>
              </a:lnSpc>
              <a:spcBef>
                <a:spcPct val="0"/>
              </a:spcBef>
            </a:pPr>
            <a:r>
              <a:rPr lang="en-US" sz="4743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7° </a:t>
            </a:r>
            <a:r>
              <a:rPr lang="en-US" sz="4743" b="1" dirty="0" err="1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Basico</a:t>
            </a:r>
            <a:endParaRPr lang="en-US" sz="4743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37798" y="5614163"/>
            <a:ext cx="15612404" cy="2123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Boyle estudio el efecto que tiene el volumen y la presión de un gas manteniendo la temperatura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Cuando a un gas se le aumenta el volumen, su presión disminuye, y viceversa.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Boyle</a:t>
            </a:r>
          </a:p>
        </p:txBody>
      </p:sp>
    </p:spTree>
    <p:extLst>
      <p:ext uri="{BB962C8B-B14F-4D97-AF65-F5344CB8AC3E}">
        <p14:creationId xmlns:p14="http://schemas.microsoft.com/office/powerpoint/2010/main" val="1736566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32003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Gracias al aporte de estos 3 investigadores es que existen ahora el estudio de los gases ideales, los cuales están basados en mediciones experimentales en donde los gases tienen comportamientos ideales.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Esta ley establece: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 presión, temperatura y volumen de un sistema gaseoso permanecen constantes.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gases ideales</a:t>
            </a:r>
          </a:p>
        </p:txBody>
      </p:sp>
    </p:spTree>
    <p:extLst>
      <p:ext uri="{BB962C8B-B14F-4D97-AF65-F5344CB8AC3E}">
        <p14:creationId xmlns:p14="http://schemas.microsoft.com/office/powerpoint/2010/main" val="718128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80339" y="4548970"/>
            <a:ext cx="15612404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Las diferentes variables que afectan a los gases y como interactúan se pueden traducir en formulas matemáticas.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Con las siguientes claves, deberás construir las formulas matemáticas.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Volumen: V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Presión: P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Temperatura: T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Cada variable tiene su unidad de medida, el volumen se mide en mililitro, la presión en atmosfera y la temperatura en Celsius.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gases ideales</a:t>
            </a:r>
          </a:p>
        </p:txBody>
      </p:sp>
    </p:spTree>
    <p:extLst>
      <p:ext uri="{BB962C8B-B14F-4D97-AF65-F5344CB8AC3E}">
        <p14:creationId xmlns:p14="http://schemas.microsoft.com/office/powerpoint/2010/main" val="67064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84817" y="4381500"/>
            <a:ext cx="15607783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Toda la materia se conforma por partículas, las cuales cambian su disposición en base al estado en el que se encuentre.</a:t>
            </a:r>
          </a:p>
          <a:p>
            <a:pPr marL="323851" lvl="1" algn="just">
              <a:lnSpc>
                <a:spcPts val="4200"/>
              </a:lnSpc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solidos tienen forma y volumen definido, sus partículas se encuentran empaquetadas.</a:t>
            </a: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líquidos tienen volumen definido, pero toman la forma del recipiente que se encuentren, sus partículas están empaquetadas de una forma más suelta.</a:t>
            </a: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gases no tienen forma, ni volumen definido, las partículas de los gases están sueltas, permitiendo que se muevan libremente.</a:t>
            </a:r>
            <a:endParaRPr lang="es-CL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Estados de la materia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927750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69273" y="4491522"/>
            <a:ext cx="15607783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cambios físicos se refieren a una o más propiedades físicas de una sustancia, como la forma, el tamaño o el estado de la materia, sin alterar sus composición química.</a:t>
            </a: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cambios físicos muchas veces pueden ser reversibles.</a:t>
            </a: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Las características de los cambios físicos son: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en tamaño y forma.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de estado.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en el color.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en textura o dureza.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Cambio Físico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3365663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69273" y="4491522"/>
            <a:ext cx="15607783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cambios químicos, como su nombre lo indica, son cambios a nivel de la composición química de la materia, resulta en la formación de una o más sustancias diferentes.</a:t>
            </a:r>
          </a:p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cambios químicos usualmente no son reversibles, ya que involucra el rompimiento o creación de enlaces.</a:t>
            </a:r>
          </a:p>
          <a:p>
            <a:pPr marL="323851" lvl="1" algn="just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Las características de los cambios químicos son: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en la temperatura.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Formación de gas o burbujas.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 en el olor.</a:t>
            </a:r>
          </a:p>
          <a:p>
            <a:pPr marL="323851" lvl="1" algn="l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Cambios en la acides.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Cambio químico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2222632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69273" y="4491522"/>
            <a:ext cx="15607783" cy="37389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Cuando hablamos de variables que afectan en los estados de la materia, encontramos 3:</a:t>
            </a:r>
          </a:p>
          <a:p>
            <a:pPr marL="781051" lvl="1" indent="-457200" algn="just">
              <a:lnSpc>
                <a:spcPts val="4200"/>
              </a:lnSpc>
              <a:buFontTx/>
              <a:buChar char="-"/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Temperatura</a:t>
            </a:r>
          </a:p>
          <a:p>
            <a:pPr marL="781051" lvl="1" indent="-457200" algn="just">
              <a:lnSpc>
                <a:spcPts val="4200"/>
              </a:lnSpc>
              <a:buFontTx/>
              <a:buChar char="-"/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Presión</a:t>
            </a:r>
          </a:p>
          <a:p>
            <a:pPr marL="781051" lvl="1" indent="-457200" algn="just">
              <a:lnSpc>
                <a:spcPts val="4200"/>
              </a:lnSpc>
              <a:buFontTx/>
              <a:buChar char="-"/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Volumen</a:t>
            </a:r>
            <a:endParaRPr lang="es-CL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En los cambios de estado siempre alguna de estas variables va a incidir para que ocurra el cambio.</a:t>
            </a: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39965" y="1701891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Variables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1640071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95046" y="5855593"/>
            <a:ext cx="15607783" cy="15845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El comportamiento de los gases se puede predecir y explicar gracias a la teoría cinético-molecular, la cual funciona en el movimiento constante y aleatorio de las partículas, centrándose en 4 principios.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395046" y="1028700"/>
            <a:ext cx="15726507" cy="301621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98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Comportamiento de los gases</a:t>
            </a:r>
            <a:endParaRPr lang="es-CL" sz="98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3318019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54160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5" name="TextBox 35"/>
          <p:cNvSpPr txBox="1"/>
          <p:nvPr/>
        </p:nvSpPr>
        <p:spPr>
          <a:xfrm>
            <a:off x="1399470" y="4465296"/>
            <a:ext cx="15607783" cy="48161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Los 4 son: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1. Las partícula de los gases están separados por distancias mucho mayores que sus propias dimensiones.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2. Las partícula de los gases están movimiento constante y aleatorio, chocando entre sí, en cada choque se transfiere energía, sin embargo, la energía total no se ve alterada.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3. Las partícula de los gases no ejercen fuerza de atracción o de repulsión entre sí.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CL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4. A medida que aumenta la temperatura de un gas, también aumenta la velocidad en la que se mueven sus partículas.</a:t>
            </a:r>
          </a:p>
        </p:txBody>
      </p:sp>
      <p:sp>
        <p:nvSpPr>
          <p:cNvPr id="37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80746" y="1626001"/>
            <a:ext cx="15726507" cy="150810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ES" sz="98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Teoría Cinético-molecular</a:t>
            </a:r>
            <a:endParaRPr lang="es-CL" sz="98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435764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37798" y="5339101"/>
            <a:ext cx="15612404" cy="2123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Charles estudio el efecto que tiene la temperatura y el volumen de un gas manteniendo la presión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Cuando un gas aumenta su temperatura, también aumenta su volumen.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Charles</a:t>
            </a:r>
          </a:p>
        </p:txBody>
      </p:sp>
    </p:spTree>
    <p:extLst>
      <p:ext uri="{BB962C8B-B14F-4D97-AF65-F5344CB8AC3E}">
        <p14:creationId xmlns:p14="http://schemas.microsoft.com/office/powerpoint/2010/main" val="3422290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93A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-394907" y="-1293616"/>
            <a:ext cx="19077814" cy="12874231"/>
            <a:chOff x="0" y="0"/>
            <a:chExt cx="25437085" cy="1716564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4" name="Freeform 4"/>
            <p:cNvSpPr/>
            <p:nvPr/>
          </p:nvSpPr>
          <p:spPr>
            <a:xfrm>
              <a:off x="6435676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5" name="Freeform 5"/>
            <p:cNvSpPr/>
            <p:nvPr/>
          </p:nvSpPr>
          <p:spPr>
            <a:xfrm>
              <a:off x="12871353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6" name="Freeform 6"/>
            <p:cNvSpPr/>
            <p:nvPr/>
          </p:nvSpPr>
          <p:spPr>
            <a:xfrm>
              <a:off x="19307029" y="0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7" name="Freeform 7"/>
            <p:cNvSpPr/>
            <p:nvPr/>
          </p:nvSpPr>
          <p:spPr>
            <a:xfrm>
              <a:off x="0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8" name="Freeform 8"/>
            <p:cNvSpPr/>
            <p:nvPr/>
          </p:nvSpPr>
          <p:spPr>
            <a:xfrm>
              <a:off x="6435676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9" name="Freeform 9"/>
            <p:cNvSpPr/>
            <p:nvPr/>
          </p:nvSpPr>
          <p:spPr>
            <a:xfrm>
              <a:off x="12871353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0" name="Freeform 10"/>
            <p:cNvSpPr/>
            <p:nvPr/>
          </p:nvSpPr>
          <p:spPr>
            <a:xfrm>
              <a:off x="19307029" y="5837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1" name="Freeform 11"/>
            <p:cNvSpPr/>
            <p:nvPr/>
          </p:nvSpPr>
          <p:spPr>
            <a:xfrm>
              <a:off x="0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2" name="Freeform 12"/>
            <p:cNvSpPr/>
            <p:nvPr/>
          </p:nvSpPr>
          <p:spPr>
            <a:xfrm>
              <a:off x="6435676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3" name="Freeform 13"/>
            <p:cNvSpPr/>
            <p:nvPr/>
          </p:nvSpPr>
          <p:spPr>
            <a:xfrm>
              <a:off x="12871353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5" y="0"/>
                  </a:lnTo>
                  <a:lnTo>
                    <a:pt x="6130055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  <p:sp>
          <p:nvSpPr>
            <p:cNvPr id="14" name="Freeform 14"/>
            <p:cNvSpPr/>
            <p:nvPr/>
          </p:nvSpPr>
          <p:spPr>
            <a:xfrm>
              <a:off x="19307029" y="11679242"/>
              <a:ext cx="6130056" cy="5486400"/>
            </a:xfrm>
            <a:custGeom>
              <a:avLst/>
              <a:gdLst/>
              <a:ahLst/>
              <a:cxnLst/>
              <a:rect l="l" t="t" r="r" b="b"/>
              <a:pathLst>
                <a:path w="6130056" h="5486400">
                  <a:moveTo>
                    <a:pt x="0" y="0"/>
                  </a:moveTo>
                  <a:lnTo>
                    <a:pt x="6130056" y="0"/>
                  </a:lnTo>
                  <a:lnTo>
                    <a:pt x="6130056" y="5486400"/>
                  </a:lnTo>
                  <a:lnTo>
                    <a:pt x="0" y="548640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</p:sp>
      </p:grpSp>
      <p:grpSp>
        <p:nvGrpSpPr>
          <p:cNvPr id="15" name="Group 15"/>
          <p:cNvGrpSpPr/>
          <p:nvPr/>
        </p:nvGrpSpPr>
        <p:grpSpPr>
          <a:xfrm>
            <a:off x="1028700" y="1028700"/>
            <a:ext cx="16154400" cy="2650527"/>
            <a:chOff x="0" y="0"/>
            <a:chExt cx="4254657" cy="698081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4254657" cy="698081"/>
            </a:xfrm>
            <a:custGeom>
              <a:avLst/>
              <a:gdLst/>
              <a:ahLst/>
              <a:cxnLst/>
              <a:rect l="l" t="t" r="r" b="b"/>
              <a:pathLst>
                <a:path w="4254657" h="698081">
                  <a:moveTo>
                    <a:pt x="0" y="0"/>
                  </a:moveTo>
                  <a:lnTo>
                    <a:pt x="4254657" y="0"/>
                  </a:lnTo>
                  <a:lnTo>
                    <a:pt x="4254657" y="698081"/>
                  </a:lnTo>
                  <a:lnTo>
                    <a:pt x="0" y="698081"/>
                  </a:lnTo>
                  <a:close/>
                </a:path>
              </a:pathLst>
            </a:custGeom>
            <a:solidFill>
              <a:srgbClr val="403B3C"/>
            </a:solidFill>
            <a:ln w="3810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17" name="TextBox 17"/>
            <p:cNvSpPr txBox="1"/>
            <p:nvPr/>
          </p:nvSpPr>
          <p:spPr>
            <a:xfrm>
              <a:off x="0" y="-38100"/>
              <a:ext cx="4254657" cy="736181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18" name="Group 18"/>
          <p:cNvGrpSpPr/>
          <p:nvPr/>
        </p:nvGrpSpPr>
        <p:grpSpPr>
          <a:xfrm>
            <a:off x="1181100" y="1181100"/>
            <a:ext cx="16154400" cy="2656877"/>
            <a:chOff x="0" y="0"/>
            <a:chExt cx="4254657" cy="699754"/>
          </a:xfrm>
        </p:grpSpPr>
        <p:sp>
          <p:nvSpPr>
            <p:cNvPr id="19" name="Freeform 19"/>
            <p:cNvSpPr/>
            <p:nvPr/>
          </p:nvSpPr>
          <p:spPr>
            <a:xfrm>
              <a:off x="0" y="0"/>
              <a:ext cx="4254657" cy="699754"/>
            </a:xfrm>
            <a:custGeom>
              <a:avLst/>
              <a:gdLst/>
              <a:ahLst/>
              <a:cxnLst/>
              <a:rect l="l" t="t" r="r" b="b"/>
              <a:pathLst>
                <a:path w="4254657" h="699754">
                  <a:moveTo>
                    <a:pt x="0" y="0"/>
                  </a:moveTo>
                  <a:lnTo>
                    <a:pt x="4254657" y="0"/>
                  </a:lnTo>
                  <a:lnTo>
                    <a:pt x="4254657" y="699754"/>
                  </a:lnTo>
                  <a:lnTo>
                    <a:pt x="0" y="699754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0" name="TextBox 20"/>
            <p:cNvSpPr txBox="1"/>
            <p:nvPr/>
          </p:nvSpPr>
          <p:spPr>
            <a:xfrm>
              <a:off x="0" y="-38100"/>
              <a:ext cx="4254657" cy="737854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2" name="Group 22"/>
          <p:cNvGrpSpPr/>
          <p:nvPr/>
        </p:nvGrpSpPr>
        <p:grpSpPr>
          <a:xfrm>
            <a:off x="1028700" y="4101760"/>
            <a:ext cx="16078200" cy="5301201"/>
            <a:chOff x="0" y="0"/>
            <a:chExt cx="2045930" cy="1317963"/>
          </a:xfrm>
        </p:grpSpPr>
        <p:sp>
          <p:nvSpPr>
            <p:cNvPr id="23" name="Freeform 23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403B3C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4" name="TextBox 24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grpSp>
        <p:nvGrpSpPr>
          <p:cNvPr id="25" name="Group 25"/>
          <p:cNvGrpSpPr/>
          <p:nvPr/>
        </p:nvGrpSpPr>
        <p:grpSpPr>
          <a:xfrm>
            <a:off x="1181100" y="4200018"/>
            <a:ext cx="16154400" cy="5461340"/>
            <a:chOff x="0" y="0"/>
            <a:chExt cx="2045930" cy="1317963"/>
          </a:xfrm>
        </p:grpSpPr>
        <p:sp>
          <p:nvSpPr>
            <p:cNvPr id="26" name="Freeform 26"/>
            <p:cNvSpPr/>
            <p:nvPr/>
          </p:nvSpPr>
          <p:spPr>
            <a:xfrm>
              <a:off x="0" y="0"/>
              <a:ext cx="2045930" cy="1317963"/>
            </a:xfrm>
            <a:custGeom>
              <a:avLst/>
              <a:gdLst/>
              <a:ahLst/>
              <a:cxnLst/>
              <a:rect l="l" t="t" r="r" b="b"/>
              <a:pathLst>
                <a:path w="2045930" h="1317963">
                  <a:moveTo>
                    <a:pt x="0" y="0"/>
                  </a:moveTo>
                  <a:lnTo>
                    <a:pt x="2045930" y="0"/>
                  </a:lnTo>
                  <a:lnTo>
                    <a:pt x="2045930" y="1317963"/>
                  </a:lnTo>
                  <a:lnTo>
                    <a:pt x="0" y="1317963"/>
                  </a:lnTo>
                  <a:close/>
                </a:path>
              </a:pathLst>
            </a:custGeom>
            <a:solidFill>
              <a:srgbClr val="F3CB63"/>
            </a:solidFill>
            <a:ln w="95250" cap="sq">
              <a:solidFill>
                <a:srgbClr val="403B3C"/>
              </a:solidFill>
              <a:prstDash val="solid"/>
              <a:miter/>
            </a:ln>
          </p:spPr>
        </p:sp>
        <p:sp>
          <p:nvSpPr>
            <p:cNvPr id="27" name="TextBox 27"/>
            <p:cNvSpPr txBox="1"/>
            <p:nvPr/>
          </p:nvSpPr>
          <p:spPr>
            <a:xfrm>
              <a:off x="0" y="-38100"/>
              <a:ext cx="2045930" cy="1356063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38" name="TextBox 36">
            <a:extLst>
              <a:ext uri="{FF2B5EF4-FFF2-40B4-BE49-F238E27FC236}">
                <a16:creationId xmlns:a16="http://schemas.microsoft.com/office/drawing/2014/main" id="{20676ACA-F054-9E53-69C2-D676F83AE57F}"/>
              </a:ext>
            </a:extLst>
          </p:cNvPr>
          <p:cNvSpPr txBox="1"/>
          <p:nvPr/>
        </p:nvSpPr>
        <p:spPr>
          <a:xfrm>
            <a:off x="1337798" y="5339101"/>
            <a:ext cx="15612404" cy="2123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Gay-Lussac estudio el efecto que tiene la temperatura y la presión de un gas manteniendo el volumen constante.</a:t>
            </a: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endParaRPr lang="es-ES" sz="3000" b="1" dirty="0">
              <a:solidFill>
                <a:srgbClr val="403B3C"/>
              </a:solidFill>
              <a:latin typeface="Agrandir Narrow Medium"/>
              <a:ea typeface="Agrandir Narrow Medium"/>
              <a:cs typeface="Agrandir Narrow Medium"/>
              <a:sym typeface="Agrandir Narrow Medium"/>
            </a:endParaRPr>
          </a:p>
          <a:p>
            <a:pPr marL="323851" lvl="1" algn="just">
              <a:lnSpc>
                <a:spcPts val="4200"/>
              </a:lnSpc>
              <a:spcBef>
                <a:spcPct val="0"/>
              </a:spcBef>
            </a:pPr>
            <a:r>
              <a:rPr lang="es-ES" sz="3000" b="1" dirty="0">
                <a:solidFill>
                  <a:srgbClr val="403B3C"/>
                </a:solidFill>
                <a:latin typeface="Agrandir Narrow Medium"/>
                <a:ea typeface="Agrandir Narrow Medium"/>
                <a:cs typeface="Agrandir Narrow Medium"/>
                <a:sym typeface="Agrandir Narrow Medium"/>
              </a:rPr>
              <a:t>Cuando la temperatura aumenta, también aumenta su presión.</a:t>
            </a:r>
          </a:p>
        </p:txBody>
      </p:sp>
      <p:sp>
        <p:nvSpPr>
          <p:cNvPr id="21" name="TextBox 27">
            <a:extLst>
              <a:ext uri="{FF2B5EF4-FFF2-40B4-BE49-F238E27FC236}">
                <a16:creationId xmlns:a16="http://schemas.microsoft.com/office/drawing/2014/main" id="{C143D5A0-F209-92B5-2938-40E3DAD3D4BA}"/>
              </a:ext>
            </a:extLst>
          </p:cNvPr>
          <p:cNvSpPr txBox="1"/>
          <p:nvPr/>
        </p:nvSpPr>
        <p:spPr>
          <a:xfrm>
            <a:off x="1295257" y="1664022"/>
            <a:ext cx="15697486" cy="155427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spcBef>
                <a:spcPct val="0"/>
              </a:spcBef>
            </a:pPr>
            <a:r>
              <a:rPr lang="es-CL" sz="10100" dirty="0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Ley de gay-</a:t>
            </a:r>
            <a:r>
              <a:rPr lang="es-CL" sz="10100" dirty="0" err="1">
                <a:solidFill>
                  <a:srgbClr val="403B3C"/>
                </a:solidFill>
                <a:latin typeface="Bobby Jones"/>
                <a:ea typeface="Bobby Jones"/>
                <a:cs typeface="Bobby Jones"/>
                <a:sym typeface="Bobby Jones"/>
              </a:rPr>
              <a:t>lussac</a:t>
            </a:r>
            <a:endParaRPr lang="es-CL" sz="10100" dirty="0">
              <a:solidFill>
                <a:srgbClr val="403B3C"/>
              </a:solidFill>
              <a:latin typeface="Bobby Jones"/>
              <a:ea typeface="Bobby Jones"/>
              <a:cs typeface="Bobby Jones"/>
              <a:sym typeface="Bobby Jones"/>
            </a:endParaRPr>
          </a:p>
        </p:txBody>
      </p:sp>
    </p:spTree>
    <p:extLst>
      <p:ext uri="{BB962C8B-B14F-4D97-AF65-F5344CB8AC3E}">
        <p14:creationId xmlns:p14="http://schemas.microsoft.com/office/powerpoint/2010/main" val="524598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667</Words>
  <Application>Microsoft Office PowerPoint</Application>
  <PresentationFormat>Personalizado</PresentationFormat>
  <Paragraphs>74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Bobby Jones</vt:lpstr>
      <vt:lpstr>Arial</vt:lpstr>
      <vt:lpstr>Agrandir Narrow Medium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Diseño7</dc:title>
  <dc:creator>Colegio Sao Paulo</dc:creator>
  <cp:lastModifiedBy>pablo espinosa perez</cp:lastModifiedBy>
  <cp:revision>19</cp:revision>
  <dcterms:created xsi:type="dcterms:W3CDTF">2006-08-16T00:00:00Z</dcterms:created>
  <dcterms:modified xsi:type="dcterms:W3CDTF">2025-03-26T15:48:04Z</dcterms:modified>
  <dc:identifier>DAGVza1kaVc</dc:identifier>
</cp:coreProperties>
</file>