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6" r:id="rId2"/>
    <p:sldId id="258" r:id="rId3"/>
    <p:sldId id="288" r:id="rId4"/>
    <p:sldId id="297" r:id="rId5"/>
    <p:sldId id="298" r:id="rId6"/>
    <p:sldId id="299" r:id="rId7"/>
    <p:sldId id="301" r:id="rId8"/>
    <p:sldId id="300" r:id="rId9"/>
    <p:sldId id="302" r:id="rId10"/>
    <p:sldId id="303" r:id="rId11"/>
    <p:sldId id="304" r:id="rId12"/>
  </p:sldIdLst>
  <p:sldSz cx="18288000" cy="10287000"/>
  <p:notesSz cx="6858000" cy="9144000"/>
  <p:embeddedFontLst>
    <p:embeddedFont>
      <p:font typeface="Segoe UI Black" panose="020B0A02040204020203" pitchFamily="34" charset="0"/>
      <p:bold r:id="rId14"/>
      <p:boldItalic r:id="rId15"/>
    </p:embeddedFont>
    <p:embeddedFont>
      <p:font typeface="Sniglet"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77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2564B7-A844-44D7-87A1-985373E82C88}" type="datetimeFigureOut">
              <a:rPr lang="es-CL" smtClean="0"/>
              <a:t>24-03-2025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D2B88-7AE8-44CF-9F56-6AF5A12EA33B}" type="slidenum">
              <a:rPr lang="es-CL" smtClean="0"/>
              <a:t>‹Nº›</a:t>
            </a:fld>
            <a:endParaRPr lang="es-CL"/>
          </a:p>
        </p:txBody>
      </p:sp>
    </p:spTree>
    <p:extLst>
      <p:ext uri="{BB962C8B-B14F-4D97-AF65-F5344CB8AC3E}">
        <p14:creationId xmlns:p14="http://schemas.microsoft.com/office/powerpoint/2010/main" val="154311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a:t>
            </a:fld>
            <a:endParaRPr lang="es-CL"/>
          </a:p>
        </p:txBody>
      </p:sp>
    </p:spTree>
    <p:extLst>
      <p:ext uri="{BB962C8B-B14F-4D97-AF65-F5344CB8AC3E}">
        <p14:creationId xmlns:p14="http://schemas.microsoft.com/office/powerpoint/2010/main" val="1652510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11</a:t>
            </a:fld>
            <a:endParaRPr lang="es-CL"/>
          </a:p>
        </p:txBody>
      </p:sp>
    </p:spTree>
    <p:extLst>
      <p:ext uri="{BB962C8B-B14F-4D97-AF65-F5344CB8AC3E}">
        <p14:creationId xmlns:p14="http://schemas.microsoft.com/office/powerpoint/2010/main" val="3822874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3</a:t>
            </a:fld>
            <a:endParaRPr lang="es-CL"/>
          </a:p>
        </p:txBody>
      </p:sp>
    </p:spTree>
    <p:extLst>
      <p:ext uri="{BB962C8B-B14F-4D97-AF65-F5344CB8AC3E}">
        <p14:creationId xmlns:p14="http://schemas.microsoft.com/office/powerpoint/2010/main" val="2204350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4</a:t>
            </a:fld>
            <a:endParaRPr lang="es-CL"/>
          </a:p>
        </p:txBody>
      </p:sp>
    </p:spTree>
    <p:extLst>
      <p:ext uri="{BB962C8B-B14F-4D97-AF65-F5344CB8AC3E}">
        <p14:creationId xmlns:p14="http://schemas.microsoft.com/office/powerpoint/2010/main" val="417884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5</a:t>
            </a:fld>
            <a:endParaRPr lang="es-CL"/>
          </a:p>
        </p:txBody>
      </p:sp>
    </p:spTree>
    <p:extLst>
      <p:ext uri="{BB962C8B-B14F-4D97-AF65-F5344CB8AC3E}">
        <p14:creationId xmlns:p14="http://schemas.microsoft.com/office/powerpoint/2010/main" val="276196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6</a:t>
            </a:fld>
            <a:endParaRPr lang="es-CL"/>
          </a:p>
        </p:txBody>
      </p:sp>
    </p:spTree>
    <p:extLst>
      <p:ext uri="{BB962C8B-B14F-4D97-AF65-F5344CB8AC3E}">
        <p14:creationId xmlns:p14="http://schemas.microsoft.com/office/powerpoint/2010/main" val="176182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7</a:t>
            </a:fld>
            <a:endParaRPr lang="es-CL"/>
          </a:p>
        </p:txBody>
      </p:sp>
    </p:spTree>
    <p:extLst>
      <p:ext uri="{BB962C8B-B14F-4D97-AF65-F5344CB8AC3E}">
        <p14:creationId xmlns:p14="http://schemas.microsoft.com/office/powerpoint/2010/main" val="318719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8</a:t>
            </a:fld>
            <a:endParaRPr lang="es-CL"/>
          </a:p>
        </p:txBody>
      </p:sp>
    </p:spTree>
    <p:extLst>
      <p:ext uri="{BB962C8B-B14F-4D97-AF65-F5344CB8AC3E}">
        <p14:creationId xmlns:p14="http://schemas.microsoft.com/office/powerpoint/2010/main" val="163982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9</a:t>
            </a:fld>
            <a:endParaRPr lang="es-CL"/>
          </a:p>
        </p:txBody>
      </p:sp>
    </p:spTree>
    <p:extLst>
      <p:ext uri="{BB962C8B-B14F-4D97-AF65-F5344CB8AC3E}">
        <p14:creationId xmlns:p14="http://schemas.microsoft.com/office/powerpoint/2010/main" val="75158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42D2B88-7AE8-44CF-9F56-6AF5A12EA33B}" type="slidenum">
              <a:rPr lang="es-CL" smtClean="0"/>
              <a:t>10</a:t>
            </a:fld>
            <a:endParaRPr lang="es-CL"/>
          </a:p>
        </p:txBody>
      </p:sp>
    </p:spTree>
    <p:extLst>
      <p:ext uri="{BB962C8B-B14F-4D97-AF65-F5344CB8AC3E}">
        <p14:creationId xmlns:p14="http://schemas.microsoft.com/office/powerpoint/2010/main" val="41000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svg"/><Relationship Id="rId26" Type="http://schemas.openxmlformats.org/officeDocument/2006/relationships/image" Target="../media/image24.sv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sv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sv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29"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5.png"/><Relationship Id="rId40" Type="http://schemas.openxmlformats.org/officeDocument/2006/relationships/image" Target="../media/image38.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svg"/><Relationship Id="rId36" Type="http://schemas.openxmlformats.org/officeDocument/2006/relationships/image" Target="../media/image34.svg"/><Relationship Id="rId10" Type="http://schemas.openxmlformats.org/officeDocument/2006/relationships/image" Target="../media/image8.svg"/><Relationship Id="rId19" Type="http://schemas.openxmlformats.org/officeDocument/2006/relationships/image" Target="../media/image17.png"/><Relationship Id="rId31" Type="http://schemas.openxmlformats.org/officeDocument/2006/relationships/image" Target="../media/image29.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 Id="rId27" Type="http://schemas.openxmlformats.org/officeDocument/2006/relationships/image" Target="../media/image25.png"/><Relationship Id="rId30" Type="http://schemas.openxmlformats.org/officeDocument/2006/relationships/image" Target="../media/image28.svg"/><Relationship Id="rId35" Type="http://schemas.openxmlformats.org/officeDocument/2006/relationships/image" Target="../media/image33.png"/><Relationship Id="rId8" Type="http://schemas.openxmlformats.org/officeDocument/2006/relationships/image" Target="../media/image6.svg"/><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8.svg"/><Relationship Id="rId7" Type="http://schemas.openxmlformats.org/officeDocument/2006/relationships/image" Target="../media/image10.svg"/><Relationship Id="rId12" Type="http://schemas.openxmlformats.org/officeDocument/2006/relationships/image" Target="../media/image43.png"/><Relationship Id="rId17" Type="http://schemas.openxmlformats.org/officeDocument/2006/relationships/image" Target="../media/image12.svg"/><Relationship Id="rId2" Type="http://schemas.openxmlformats.org/officeDocument/2006/relationships/image" Target="../media/image37.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2.svg"/><Relationship Id="rId5" Type="http://schemas.openxmlformats.org/officeDocument/2006/relationships/image" Target="../media/image8.sv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40.svg"/><Relationship Id="rId1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609159"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5218319"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7827478" y="-89018"/>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6" name="Freeform 6"/>
          <p:cNvSpPr/>
          <p:nvPr/>
        </p:nvSpPr>
        <p:spPr>
          <a:xfrm>
            <a:off x="10460522"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7" name="Freeform 7"/>
          <p:cNvSpPr/>
          <p:nvPr/>
        </p:nvSpPr>
        <p:spPr>
          <a:xfrm>
            <a:off x="13069681" y="-89018"/>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8" name="Freeform 8"/>
          <p:cNvSpPr/>
          <p:nvPr/>
        </p:nvSpPr>
        <p:spPr>
          <a:xfrm>
            <a:off x="15678841" y="-89018"/>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9" name="Freeform 9"/>
          <p:cNvSpPr/>
          <p:nvPr/>
        </p:nvSpPr>
        <p:spPr>
          <a:xfrm>
            <a:off x="0"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0" name="Freeform 10"/>
          <p:cNvSpPr/>
          <p:nvPr/>
        </p:nvSpPr>
        <p:spPr>
          <a:xfrm>
            <a:off x="15678841" y="2526433"/>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1" name="Freeform 11"/>
          <p:cNvSpPr/>
          <p:nvPr/>
        </p:nvSpPr>
        <p:spPr>
          <a:xfrm>
            <a:off x="0"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2" name="Freeform 12"/>
          <p:cNvSpPr/>
          <p:nvPr/>
        </p:nvSpPr>
        <p:spPr>
          <a:xfrm>
            <a:off x="15678841" y="5141885"/>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3" name="Freeform 13"/>
          <p:cNvSpPr/>
          <p:nvPr/>
        </p:nvSpPr>
        <p:spPr>
          <a:xfrm>
            <a:off x="0"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14" name="Freeform 14"/>
          <p:cNvSpPr/>
          <p:nvPr/>
        </p:nvSpPr>
        <p:spPr>
          <a:xfrm>
            <a:off x="13040376" y="7758342"/>
            <a:ext cx="2631021" cy="2616670"/>
          </a:xfrm>
          <a:custGeom>
            <a:avLst/>
            <a:gdLst/>
            <a:ahLst/>
            <a:cxnLst/>
            <a:rect l="l" t="t" r="r" b="b"/>
            <a:pathLst>
              <a:path w="2631021" h="2616670">
                <a:moveTo>
                  <a:pt x="0" y="0"/>
                </a:moveTo>
                <a:lnTo>
                  <a:pt x="2631022" y="0"/>
                </a:lnTo>
                <a:lnTo>
                  <a:pt x="2631022" y="2616670"/>
                </a:lnTo>
                <a:lnTo>
                  <a:pt x="0" y="261667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15" name="Freeform 15"/>
          <p:cNvSpPr/>
          <p:nvPr/>
        </p:nvSpPr>
        <p:spPr>
          <a:xfrm>
            <a:off x="2616602"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16" name="Freeform 16"/>
          <p:cNvSpPr/>
          <p:nvPr/>
        </p:nvSpPr>
        <p:spPr>
          <a:xfrm>
            <a:off x="5233205"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17" name="Freeform 17"/>
          <p:cNvSpPr/>
          <p:nvPr/>
        </p:nvSpPr>
        <p:spPr>
          <a:xfrm>
            <a:off x="15678841" y="7757336"/>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18" name="Freeform 18"/>
          <p:cNvSpPr/>
          <p:nvPr/>
        </p:nvSpPr>
        <p:spPr>
          <a:xfrm>
            <a:off x="7828489" y="7757336"/>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sp>
      <p:sp>
        <p:nvSpPr>
          <p:cNvPr id="19" name="Freeform 19"/>
          <p:cNvSpPr/>
          <p:nvPr/>
        </p:nvSpPr>
        <p:spPr>
          <a:xfrm>
            <a:off x="10445092" y="7768034"/>
            <a:ext cx="2587842" cy="2597287"/>
          </a:xfrm>
          <a:custGeom>
            <a:avLst/>
            <a:gdLst/>
            <a:ahLst/>
            <a:cxnLst/>
            <a:rect l="l" t="t" r="r" b="b"/>
            <a:pathLst>
              <a:path w="2587842" h="2597287">
                <a:moveTo>
                  <a:pt x="0" y="0"/>
                </a:moveTo>
                <a:lnTo>
                  <a:pt x="2587841" y="0"/>
                </a:lnTo>
                <a:lnTo>
                  <a:pt x="2587841" y="2597286"/>
                </a:lnTo>
                <a:lnTo>
                  <a:pt x="0" y="2597286"/>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grpSp>
        <p:nvGrpSpPr>
          <p:cNvPr id="20" name="Group 20"/>
          <p:cNvGrpSpPr/>
          <p:nvPr/>
        </p:nvGrpSpPr>
        <p:grpSpPr>
          <a:xfrm>
            <a:off x="2661798" y="2583527"/>
            <a:ext cx="12964405" cy="5119946"/>
            <a:chOff x="0" y="0"/>
            <a:chExt cx="17285873" cy="6826595"/>
          </a:xfrm>
        </p:grpSpPr>
        <p:sp>
          <p:nvSpPr>
            <p:cNvPr id="21" name="Freeform 21"/>
            <p:cNvSpPr/>
            <p:nvPr/>
          </p:nvSpPr>
          <p:spPr>
            <a:xfrm rot="-5400000">
              <a:off x="1510163" y="-1510163"/>
              <a:ext cx="6822288" cy="9842614"/>
            </a:xfrm>
            <a:custGeom>
              <a:avLst/>
              <a:gdLst/>
              <a:ahLst/>
              <a:cxnLst/>
              <a:rect l="l" t="t" r="r" b="b"/>
              <a:pathLst>
                <a:path w="6822288" h="9842614">
                  <a:moveTo>
                    <a:pt x="0" y="0"/>
                  </a:moveTo>
                  <a:lnTo>
                    <a:pt x="6822288" y="0"/>
                  </a:lnTo>
                  <a:lnTo>
                    <a:pt x="6822288" y="9842614"/>
                  </a:lnTo>
                  <a:lnTo>
                    <a:pt x="0" y="9842614"/>
                  </a:lnTo>
                  <a:lnTo>
                    <a:pt x="0" y="0"/>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sp>
          <p:nvSpPr>
            <p:cNvPr id="22" name="Freeform 22"/>
            <p:cNvSpPr/>
            <p:nvPr/>
          </p:nvSpPr>
          <p:spPr>
            <a:xfrm rot="-5400000" flipV="1">
              <a:off x="8953422" y="-1505856"/>
              <a:ext cx="6822288" cy="9842614"/>
            </a:xfrm>
            <a:custGeom>
              <a:avLst/>
              <a:gdLst/>
              <a:ahLst/>
              <a:cxnLst/>
              <a:rect l="l" t="t" r="r" b="b"/>
              <a:pathLst>
                <a:path w="6822288" h="9842614">
                  <a:moveTo>
                    <a:pt x="0" y="9842614"/>
                  </a:moveTo>
                  <a:lnTo>
                    <a:pt x="6822288" y="9842614"/>
                  </a:lnTo>
                  <a:lnTo>
                    <a:pt x="6822288" y="0"/>
                  </a:lnTo>
                  <a:lnTo>
                    <a:pt x="0" y="0"/>
                  </a:lnTo>
                  <a:lnTo>
                    <a:pt x="0" y="9842614"/>
                  </a:lnTo>
                  <a:close/>
                </a:path>
              </a:pathLst>
            </a:custGeom>
            <a:blipFill>
              <a:blip r:embed="rId39">
                <a:extLst>
                  <a:ext uri="{96DAC541-7B7A-43D3-8B79-37D633B846F1}">
                    <asvg:svgBlip xmlns:asvg="http://schemas.microsoft.com/office/drawing/2016/SVG/main" r:embed="rId40"/>
                  </a:ext>
                </a:extLst>
              </a:blip>
              <a:stretch>
                <a:fillRect l="-27971" r="-2168" b="-49435"/>
              </a:stretch>
            </a:blipFill>
          </p:spPr>
        </p:sp>
      </p:grpSp>
      <p:sp>
        <p:nvSpPr>
          <p:cNvPr id="24" name="TextBox 24"/>
          <p:cNvSpPr txBox="1"/>
          <p:nvPr/>
        </p:nvSpPr>
        <p:spPr>
          <a:xfrm>
            <a:off x="2864362" y="3835774"/>
            <a:ext cx="12559276" cy="2717860"/>
          </a:xfrm>
          <a:prstGeom prst="rect">
            <a:avLst/>
          </a:prstGeom>
        </p:spPr>
        <p:txBody>
          <a:bodyPr lIns="0" tIns="0" rIns="0" bIns="0" rtlCol="0" anchor="t">
            <a:spAutoFit/>
          </a:bodyPr>
          <a:lstStyle/>
          <a:p>
            <a:pPr algn="ctr">
              <a:lnSpc>
                <a:spcPts val="11100"/>
              </a:lnSpc>
            </a:pPr>
            <a:r>
              <a:rPr lang="es-CL" sz="6600" dirty="0" err="1">
                <a:solidFill>
                  <a:srgbClr val="2D2D2D"/>
                </a:solidFill>
                <a:latin typeface="Segoe UI Black" panose="020B0A02040204020203" pitchFamily="34" charset="0"/>
                <a:ea typeface="Segoe UI Black" panose="020B0A02040204020203" pitchFamily="34" charset="0"/>
                <a:cs typeface="TAN Songbird"/>
                <a:sym typeface="TAN Songbird"/>
              </a:rPr>
              <a:t>I°</a:t>
            </a: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 Medio</a:t>
            </a:r>
          </a:p>
          <a:p>
            <a:pPr algn="ctr">
              <a:lnSpc>
                <a:spcPts val="11100"/>
              </a:lnSpc>
            </a:pPr>
            <a:r>
              <a:rPr lang="es-CL" sz="6600" dirty="0">
                <a:solidFill>
                  <a:srgbClr val="2D2D2D"/>
                </a:solidFill>
                <a:latin typeface="Segoe UI Black" panose="020B0A02040204020203" pitchFamily="34" charset="0"/>
                <a:ea typeface="Segoe UI Black" panose="020B0A02040204020203" pitchFamily="34" charset="0"/>
                <a:cs typeface="TAN Songbird"/>
                <a:sym typeface="TAN Songbird"/>
              </a:rPr>
              <a:t>Ciencias Naturales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6196183"/>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La selección actúa sobre los individuos, pero son consecuencias son poblacionales.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selección natural actúa sobre los fenotipos, pero su evolución consiste en cambios en la frecuencia.</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selección natural se observa mirando hacia el pasado, no hacia el futuro.</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selección natural no puede generar nuevos caracteres, aun cuando actúa sobre caracteres ya existentes.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selección no es ni aleatoria, </a:t>
            </a:r>
            <a:r>
              <a:rPr lang="es-ES" sz="4100">
                <a:solidFill>
                  <a:srgbClr val="2D2D2D"/>
                </a:solidFill>
                <a:latin typeface="Sniglet"/>
                <a:ea typeface="Sniglet"/>
                <a:cs typeface="Sniglet"/>
                <a:sym typeface="Sniglet"/>
              </a:rPr>
              <a:t>ni progresiva.</a:t>
            </a:r>
            <a:endParaRPr lang="es-ES" sz="4100" dirty="0">
              <a:solidFill>
                <a:srgbClr val="2D2D2D"/>
              </a:solidFill>
              <a:latin typeface="Sniglet"/>
              <a:ea typeface="Sniglet"/>
              <a:cs typeface="Sniglet"/>
              <a:sym typeface="Sniglet"/>
            </a:endParaRPr>
          </a:p>
        </p:txBody>
      </p:sp>
      <p:sp>
        <p:nvSpPr>
          <p:cNvPr id="9" name="TextBox 21">
            <a:extLst>
              <a:ext uri="{FF2B5EF4-FFF2-40B4-BE49-F238E27FC236}">
                <a16:creationId xmlns:a16="http://schemas.microsoft.com/office/drawing/2014/main" id="{C884C793-A6A8-FD92-FC76-127B1527D507}"/>
              </a:ext>
            </a:extLst>
          </p:cNvPr>
          <p:cNvSpPr txBox="1"/>
          <p:nvPr/>
        </p:nvSpPr>
        <p:spPr>
          <a:xfrm>
            <a:off x="5714114" y="813829"/>
            <a:ext cx="6859771"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SELECCIÓN NATURAL</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1012105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3823739"/>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Otro ámbito para que ocurra la evolución es la selección sexual.</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En la naturaleza la reproducción juega un rol importante dentro de la evolución ya que, es a través de este es que los genes se </a:t>
            </a:r>
            <a:r>
              <a:rPr lang="es-ES" sz="4100" dirty="0" err="1">
                <a:solidFill>
                  <a:srgbClr val="2D2D2D"/>
                </a:solidFill>
                <a:latin typeface="Sniglet"/>
                <a:ea typeface="Sniglet"/>
                <a:cs typeface="Sniglet"/>
                <a:sym typeface="Sniglet"/>
              </a:rPr>
              <a:t>esparsen</a:t>
            </a:r>
            <a:r>
              <a:rPr lang="es-ES" sz="4100" dirty="0">
                <a:solidFill>
                  <a:srgbClr val="2D2D2D"/>
                </a:solidFill>
                <a:latin typeface="Sniglet"/>
                <a:ea typeface="Sniglet"/>
                <a:cs typeface="Sniglet"/>
                <a:sym typeface="Sniglet"/>
              </a:rPr>
              <a:t>, varían y fluyen en las poblaciones.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En el mundo animal hay individuos que tienen que tomar la decisión de reproducirse o llegar </a:t>
            </a:r>
            <a:r>
              <a:rPr lang="es-ES" sz="4100">
                <a:solidFill>
                  <a:srgbClr val="2D2D2D"/>
                </a:solidFill>
                <a:latin typeface="Sniglet"/>
                <a:ea typeface="Sniglet"/>
                <a:cs typeface="Sniglet"/>
                <a:sym typeface="Sniglet"/>
              </a:rPr>
              <a:t>al estadio adulto.</a:t>
            </a:r>
            <a:endParaRPr lang="es-ES" sz="4100" dirty="0">
              <a:solidFill>
                <a:srgbClr val="2D2D2D"/>
              </a:solidFill>
              <a:latin typeface="Sniglet"/>
              <a:ea typeface="Sniglet"/>
              <a:cs typeface="Sniglet"/>
              <a:sym typeface="Sniglet"/>
            </a:endParaRPr>
          </a:p>
        </p:txBody>
      </p:sp>
      <p:sp>
        <p:nvSpPr>
          <p:cNvPr id="9" name="TextBox 21">
            <a:extLst>
              <a:ext uri="{FF2B5EF4-FFF2-40B4-BE49-F238E27FC236}">
                <a16:creationId xmlns:a16="http://schemas.microsoft.com/office/drawing/2014/main" id="{C884C793-A6A8-FD92-FC76-127B1527D507}"/>
              </a:ext>
            </a:extLst>
          </p:cNvPr>
          <p:cNvSpPr txBox="1"/>
          <p:nvPr/>
        </p:nvSpPr>
        <p:spPr>
          <a:xfrm>
            <a:off x="5714114" y="813829"/>
            <a:ext cx="6859771"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SELECCIÓN SEXUAL</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745097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8"/>
            <a:chOff x="0" y="0"/>
            <a:chExt cx="26860792" cy="13871571"/>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2">
                <a:extLst>
                  <a:ext uri="{96DAC541-7B7A-43D3-8B79-37D633B846F1}">
                    <asvg:svgBlip xmlns:asvg="http://schemas.microsoft.com/office/drawing/2016/SVG/main" r:embed="rId3"/>
                  </a:ext>
                </a:extLst>
              </a:blip>
              <a:stretch>
                <a:fillRect l="-27971" r="-2168" b="-49435"/>
              </a:stretch>
            </a:blipFill>
          </p:spPr>
        </p:sp>
      </p:grpSp>
      <p:sp>
        <p:nvSpPr>
          <p:cNvPr id="9" name="Freeform 9"/>
          <p:cNvSpPr/>
          <p:nvPr/>
        </p:nvSpPr>
        <p:spPr>
          <a:xfrm>
            <a:off x="-3372" y="-70609"/>
            <a:ext cx="2633044" cy="2618682"/>
          </a:xfrm>
          <a:custGeom>
            <a:avLst/>
            <a:gdLst/>
            <a:ahLst/>
            <a:cxnLst/>
            <a:rect l="l" t="t" r="r" b="b"/>
            <a:pathLst>
              <a:path w="2633044" h="2618682">
                <a:moveTo>
                  <a:pt x="0" y="0"/>
                </a:moveTo>
                <a:lnTo>
                  <a:pt x="2633044" y="0"/>
                </a:lnTo>
                <a:lnTo>
                  <a:pt x="2633044" y="2618682"/>
                </a:lnTo>
                <a:lnTo>
                  <a:pt x="0" y="26186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2645269" y="-70609"/>
            <a:ext cx="2609159" cy="2618682"/>
          </a:xfrm>
          <a:custGeom>
            <a:avLst/>
            <a:gdLst/>
            <a:ahLst/>
            <a:cxnLst/>
            <a:rect l="l" t="t" r="r" b="b"/>
            <a:pathLst>
              <a:path w="2609159" h="2618682">
                <a:moveTo>
                  <a:pt x="0" y="0"/>
                </a:moveTo>
                <a:lnTo>
                  <a:pt x="2609159" y="0"/>
                </a:lnTo>
                <a:lnTo>
                  <a:pt x="2609159" y="2618682"/>
                </a:lnTo>
                <a:lnTo>
                  <a:pt x="0" y="2618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7863587" y="-51294"/>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0488343" y="-5924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3049122" y="-43160"/>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5"/>
          <p:cNvSpPr/>
          <p:nvPr/>
        </p:nvSpPr>
        <p:spPr>
          <a:xfrm>
            <a:off x="15610161" y="-59245"/>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1" name="TextBox 21"/>
          <p:cNvSpPr txBox="1"/>
          <p:nvPr/>
        </p:nvSpPr>
        <p:spPr>
          <a:xfrm>
            <a:off x="5523610" y="2922026"/>
            <a:ext cx="724078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FUERZAS EVOLUTIVAS</a:t>
            </a:r>
            <a:endParaRPr lang="es-CL" sz="6000" b="1" dirty="0">
              <a:solidFill>
                <a:srgbClr val="2D2D2D"/>
              </a:solidFill>
              <a:latin typeface="Sniglet"/>
              <a:ea typeface="Sniglet"/>
              <a:cs typeface="Sniglet"/>
              <a:sym typeface="Sniglet"/>
            </a:endParaRPr>
          </a:p>
        </p:txBody>
      </p:sp>
      <p:sp>
        <p:nvSpPr>
          <p:cNvPr id="30" name="Freeform 30"/>
          <p:cNvSpPr/>
          <p:nvPr/>
        </p:nvSpPr>
        <p:spPr>
          <a:xfrm>
            <a:off x="5254428" y="-70609"/>
            <a:ext cx="2609159" cy="2618682"/>
          </a:xfrm>
          <a:custGeom>
            <a:avLst/>
            <a:gdLst/>
            <a:ahLst/>
            <a:cxnLst/>
            <a:rect l="l" t="t" r="r" b="b"/>
            <a:pathLst>
              <a:path w="2609159" h="2618682">
                <a:moveTo>
                  <a:pt x="0" y="0"/>
                </a:moveTo>
                <a:lnTo>
                  <a:pt x="2609160" y="0"/>
                </a:lnTo>
                <a:lnTo>
                  <a:pt x="2609160" y="2618682"/>
                </a:lnTo>
                <a:lnTo>
                  <a:pt x="0" y="261868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29">
            <a:extLst>
              <a:ext uri="{FF2B5EF4-FFF2-40B4-BE49-F238E27FC236}">
                <a16:creationId xmlns:a16="http://schemas.microsoft.com/office/drawing/2014/main" id="{5F63F9C6-7E3F-2E11-8781-36BB3F9E22A3}"/>
              </a:ext>
            </a:extLst>
          </p:cNvPr>
          <p:cNvSpPr txBox="1"/>
          <p:nvPr/>
        </p:nvSpPr>
        <p:spPr>
          <a:xfrm>
            <a:off x="732445" y="3594234"/>
            <a:ext cx="16860716" cy="4298228"/>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Ya hemos revisado como es que funciona la selección natural y los mecanismos que deben ocurrir para poder evidenciar el efecto que este tiene en la naturaleza.</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Sin embargo, también hay que considerar los pasos previos para que ocurra la selección natural.</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Muchos de estos ya han sido hablado y conversado en clases, sin embargo, aun no han sido formalizados.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001684"/>
            <a:ext cx="16860716" cy="7145161"/>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Las fuerzas evolutivas son estos factores que hacen que un individuo evolucione.</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Las fuerzas evolutivas son 4:</a:t>
            </a: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Mutaciones</a:t>
            </a: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Deriva génica</a:t>
            </a: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Flujo génico </a:t>
            </a: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Selección natural</a:t>
            </a:r>
          </a:p>
          <a:p>
            <a:pPr marL="571500" indent="-571500" algn="just">
              <a:lnSpc>
                <a:spcPts val="3732"/>
              </a:lnSpc>
              <a:spcBef>
                <a:spcPct val="0"/>
              </a:spcBef>
              <a:buFontTx/>
              <a:buChar char="-"/>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Nosotros ya hemos revisado lo que es la selección natural y quizás, cuando nosotros la revisamos no haya quedado clara o note haya hecho sentido.</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Sin embargo, entendiendo las otras 3 talvez puedes comprender mejor la selección natural.</a:t>
            </a:r>
          </a:p>
        </p:txBody>
      </p:sp>
      <p:sp>
        <p:nvSpPr>
          <p:cNvPr id="9" name="TextBox 21">
            <a:extLst>
              <a:ext uri="{FF2B5EF4-FFF2-40B4-BE49-F238E27FC236}">
                <a16:creationId xmlns:a16="http://schemas.microsoft.com/office/drawing/2014/main" id="{C884C793-A6A8-FD92-FC76-127B1527D507}"/>
              </a:ext>
            </a:extLst>
          </p:cNvPr>
          <p:cNvSpPr txBox="1"/>
          <p:nvPr/>
        </p:nvSpPr>
        <p:spPr>
          <a:xfrm>
            <a:off x="5523610" y="800100"/>
            <a:ext cx="724078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FUERZAS EVOLUTIVAS</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2218591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001684"/>
            <a:ext cx="16860716" cy="502317"/>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¿Qué sabes tu acerca de las mutaciones?</a:t>
            </a:r>
          </a:p>
        </p:txBody>
      </p:sp>
      <p:sp>
        <p:nvSpPr>
          <p:cNvPr id="9" name="TextBox 21">
            <a:extLst>
              <a:ext uri="{FF2B5EF4-FFF2-40B4-BE49-F238E27FC236}">
                <a16:creationId xmlns:a16="http://schemas.microsoft.com/office/drawing/2014/main" id="{C884C793-A6A8-FD92-FC76-127B1527D507}"/>
              </a:ext>
            </a:extLst>
          </p:cNvPr>
          <p:cNvSpPr txBox="1"/>
          <p:nvPr/>
        </p:nvSpPr>
        <p:spPr>
          <a:xfrm>
            <a:off x="6952805" y="803190"/>
            <a:ext cx="438239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MUTACIONES</a:t>
            </a:r>
            <a:endParaRPr lang="es-CL" sz="6000" b="1" dirty="0">
              <a:solidFill>
                <a:srgbClr val="2D2D2D"/>
              </a:solidFill>
              <a:latin typeface="Sniglet"/>
              <a:ea typeface="Sniglet"/>
              <a:cs typeface="Sniglet"/>
              <a:sym typeface="Sniglet"/>
            </a:endParaRPr>
          </a:p>
        </p:txBody>
      </p:sp>
      <p:sp>
        <p:nvSpPr>
          <p:cNvPr id="10" name="TextBox 29">
            <a:extLst>
              <a:ext uri="{FF2B5EF4-FFF2-40B4-BE49-F238E27FC236}">
                <a16:creationId xmlns:a16="http://schemas.microsoft.com/office/drawing/2014/main" id="{6AEAA18F-166C-5EF2-44BB-5C5D8A4AF2FE}"/>
              </a:ext>
            </a:extLst>
          </p:cNvPr>
          <p:cNvSpPr txBox="1"/>
          <p:nvPr/>
        </p:nvSpPr>
        <p:spPr>
          <a:xfrm>
            <a:off x="715621" y="2931117"/>
            <a:ext cx="16860716" cy="4298228"/>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Para empezar, el gen es una secuencia de ADN la cual es heredable, el ordenamiento de estos es el código genético.</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Las mutaciones son cambios inducidos o espontáneos que ocurren dentro del ADN, el cual es heredable.</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Algunas pueden ser silenciosas, otras pueden ser perniciosas y solo unas pocas son útiles.</a:t>
            </a:r>
          </a:p>
          <a:p>
            <a:pPr algn="just">
              <a:lnSpc>
                <a:spcPts val="3732"/>
              </a:lnSpc>
              <a:spcBef>
                <a:spcPct val="0"/>
              </a:spcBef>
            </a:pPr>
            <a:endParaRPr lang="es-ES" sz="4100"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320379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001684"/>
            <a:ext cx="16860716" cy="3823739"/>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Existen diferentes tipos de mutaciones:</a:t>
            </a:r>
          </a:p>
          <a:p>
            <a:pPr algn="just">
              <a:lnSpc>
                <a:spcPts val="3732"/>
              </a:lnSpc>
              <a:spcBef>
                <a:spcPct val="0"/>
              </a:spcBef>
            </a:pPr>
            <a:endParaRPr lang="es-ES" sz="4100" dirty="0">
              <a:solidFill>
                <a:srgbClr val="2D2D2D"/>
              </a:solidFill>
              <a:latin typeface="Sniglet"/>
              <a:ea typeface="Sniglet"/>
              <a:cs typeface="Sniglet"/>
              <a:sym typeface="Sniglet"/>
            </a:endParaRP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Mutación molecular: Esta afecta las bases nitrogenadas del ADN.</a:t>
            </a:r>
          </a:p>
          <a:p>
            <a:pPr marL="571500" indent="-571500" algn="just">
              <a:lnSpc>
                <a:spcPts val="3732"/>
              </a:lnSpc>
              <a:spcBef>
                <a:spcPct val="0"/>
              </a:spcBef>
              <a:buFontTx/>
              <a:buChar char="-"/>
            </a:pPr>
            <a:endParaRPr lang="es-ES" sz="4100" dirty="0">
              <a:solidFill>
                <a:srgbClr val="2D2D2D"/>
              </a:solidFill>
              <a:latin typeface="Sniglet"/>
              <a:ea typeface="Sniglet"/>
              <a:cs typeface="Sniglet"/>
              <a:sym typeface="Sniglet"/>
            </a:endParaRP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Mutación cromosómica: Se cambia una sección del cromosómica.</a:t>
            </a:r>
          </a:p>
          <a:p>
            <a:pPr marL="571500" indent="-571500" algn="just">
              <a:lnSpc>
                <a:spcPts val="3732"/>
              </a:lnSpc>
              <a:spcBef>
                <a:spcPct val="0"/>
              </a:spcBef>
              <a:buFontTx/>
              <a:buChar char="-"/>
            </a:pPr>
            <a:endParaRPr lang="es-ES" sz="4100" dirty="0">
              <a:solidFill>
                <a:srgbClr val="2D2D2D"/>
              </a:solidFill>
              <a:latin typeface="Sniglet"/>
              <a:ea typeface="Sniglet"/>
              <a:cs typeface="Sniglet"/>
              <a:sym typeface="Sniglet"/>
            </a:endParaRPr>
          </a:p>
          <a:p>
            <a:pPr marL="571500" indent="-571500" algn="just">
              <a:lnSpc>
                <a:spcPts val="3732"/>
              </a:lnSpc>
              <a:spcBef>
                <a:spcPct val="0"/>
              </a:spcBef>
              <a:buFontTx/>
              <a:buChar char="-"/>
            </a:pPr>
            <a:r>
              <a:rPr lang="es-ES" sz="4100" dirty="0">
                <a:solidFill>
                  <a:srgbClr val="2D2D2D"/>
                </a:solidFill>
                <a:latin typeface="Sniglet"/>
                <a:ea typeface="Sniglet"/>
                <a:cs typeface="Sniglet"/>
                <a:sym typeface="Sniglet"/>
              </a:rPr>
              <a:t>Mutación genómica: Cambio en el número de cromosomas que presenta una especie.</a:t>
            </a:r>
          </a:p>
        </p:txBody>
      </p:sp>
      <p:sp>
        <p:nvSpPr>
          <p:cNvPr id="9" name="TextBox 21">
            <a:extLst>
              <a:ext uri="{FF2B5EF4-FFF2-40B4-BE49-F238E27FC236}">
                <a16:creationId xmlns:a16="http://schemas.microsoft.com/office/drawing/2014/main" id="{C884C793-A6A8-FD92-FC76-127B1527D507}"/>
              </a:ext>
            </a:extLst>
          </p:cNvPr>
          <p:cNvSpPr txBox="1"/>
          <p:nvPr/>
        </p:nvSpPr>
        <p:spPr>
          <a:xfrm>
            <a:off x="6952805" y="803190"/>
            <a:ext cx="438239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MUTACIONES</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3135551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3349250"/>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Dependiendo del tipo de mutación que se presente, es que podemos observar diferentes cambios en individuos a lo largo de la historia de vida.</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Como se menciona anteriormente, solo algunas mutaciones son beneficiosas, sin embargo, este termino resulta ser subjetivo, ya que, quizás una mutación en las condición actual no sea beneficiosa, pero encuentre su uso en un futuro.</a:t>
            </a:r>
          </a:p>
        </p:txBody>
      </p:sp>
      <p:sp>
        <p:nvSpPr>
          <p:cNvPr id="9" name="TextBox 21">
            <a:extLst>
              <a:ext uri="{FF2B5EF4-FFF2-40B4-BE49-F238E27FC236}">
                <a16:creationId xmlns:a16="http://schemas.microsoft.com/office/drawing/2014/main" id="{C884C793-A6A8-FD92-FC76-127B1527D507}"/>
              </a:ext>
            </a:extLst>
          </p:cNvPr>
          <p:cNvSpPr txBox="1"/>
          <p:nvPr/>
        </p:nvSpPr>
        <p:spPr>
          <a:xfrm>
            <a:off x="6952805" y="803190"/>
            <a:ext cx="438239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MUTACIONES</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108331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3349250"/>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El tamaño de las poblaciones tiene un fuerte efecto en las frecuencias génicas, por lo que, efectos aleatorios o al azar, tienden a provocar cambios mayores, en poblaciones pequeñas.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La producción de cambios evolutivos aleatorios ocurridos en poblaciones pequeñas se le conoce como deriva génica. Esto resulta en los cambios en las frecuencias genéticas de una generación a otra.</a:t>
            </a:r>
          </a:p>
        </p:txBody>
      </p:sp>
      <p:sp>
        <p:nvSpPr>
          <p:cNvPr id="9" name="TextBox 21">
            <a:extLst>
              <a:ext uri="{FF2B5EF4-FFF2-40B4-BE49-F238E27FC236}">
                <a16:creationId xmlns:a16="http://schemas.microsoft.com/office/drawing/2014/main" id="{C884C793-A6A8-FD92-FC76-127B1527D507}"/>
              </a:ext>
            </a:extLst>
          </p:cNvPr>
          <p:cNvSpPr txBox="1"/>
          <p:nvPr/>
        </p:nvSpPr>
        <p:spPr>
          <a:xfrm>
            <a:off x="6475229" y="805417"/>
            <a:ext cx="5077840"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DERIVA GÉNICA</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517195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5721695"/>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Cuando hablamos de flujo génico, como su nombre lo dice, hablamos de como fluyen los genes dentro de una población.</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Existe el flujo génico cuando individuos de una población se reproducen con individuos de la misma especie pero de otra población, o sea, los genes de la población 1, fluyen hacia la población 2 y viceversa.</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Conforme los genes fluyan de una población a otra, por lo general, aumenta la variabilidad genética de las poblaciones.</a:t>
            </a:r>
          </a:p>
          <a:p>
            <a:pPr algn="just">
              <a:lnSpc>
                <a:spcPts val="3732"/>
              </a:lnSpc>
              <a:spcBef>
                <a:spcPct val="0"/>
              </a:spcBef>
            </a:pPr>
            <a:endParaRPr lang="es-ES" sz="4100" dirty="0">
              <a:solidFill>
                <a:srgbClr val="2D2D2D"/>
              </a:solidFill>
              <a:latin typeface="Sniglet"/>
              <a:ea typeface="Sniglet"/>
              <a:cs typeface="Sniglet"/>
              <a:sym typeface="Sniglet"/>
            </a:endParaRPr>
          </a:p>
          <a:p>
            <a:pPr algn="just">
              <a:lnSpc>
                <a:spcPts val="3732"/>
              </a:lnSpc>
              <a:spcBef>
                <a:spcPct val="0"/>
              </a:spcBef>
            </a:pPr>
            <a:r>
              <a:rPr lang="es-ES" sz="4100" dirty="0">
                <a:solidFill>
                  <a:srgbClr val="2D2D2D"/>
                </a:solidFill>
                <a:latin typeface="Sniglet"/>
                <a:ea typeface="Sniglet"/>
                <a:cs typeface="Sniglet"/>
                <a:sym typeface="Sniglet"/>
              </a:rPr>
              <a:t>Si ocurre suficiente flujo génico entre dos poblaciones, estas poblaciones se vuelven más similares genéticamente.</a:t>
            </a:r>
          </a:p>
        </p:txBody>
      </p:sp>
      <p:sp>
        <p:nvSpPr>
          <p:cNvPr id="9" name="TextBox 21">
            <a:extLst>
              <a:ext uri="{FF2B5EF4-FFF2-40B4-BE49-F238E27FC236}">
                <a16:creationId xmlns:a16="http://schemas.microsoft.com/office/drawing/2014/main" id="{C884C793-A6A8-FD92-FC76-127B1527D507}"/>
              </a:ext>
            </a:extLst>
          </p:cNvPr>
          <p:cNvSpPr txBox="1"/>
          <p:nvPr/>
        </p:nvSpPr>
        <p:spPr>
          <a:xfrm>
            <a:off x="6475229" y="805417"/>
            <a:ext cx="4858195"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FLUJO GÉNICO</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2356851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8797" y="-58339"/>
            <a:ext cx="20145594" cy="10403677"/>
            <a:chOff x="0" y="0"/>
            <a:chExt cx="26860792" cy="13871570"/>
          </a:xfrm>
        </p:grpSpPr>
        <p:sp>
          <p:nvSpPr>
            <p:cNvPr id="3" name="Freeform 3"/>
            <p:cNvSpPr/>
            <p:nvPr/>
          </p:nvSpPr>
          <p:spPr>
            <a:xfrm rot="-5400000">
              <a:off x="1567805" y="-1567805"/>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4" name="Freeform 4"/>
            <p:cNvSpPr/>
            <p:nvPr/>
          </p:nvSpPr>
          <p:spPr>
            <a:xfrm rot="-5400000" flipV="1">
              <a:off x="9889050" y="-1567805"/>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5" name="Freeform 5"/>
            <p:cNvSpPr/>
            <p:nvPr/>
          </p:nvSpPr>
          <p:spPr>
            <a:xfrm rot="-5400000" flipV="1">
              <a:off x="18210295" y="-1567805"/>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6" name="Freeform 6"/>
            <p:cNvSpPr/>
            <p:nvPr/>
          </p:nvSpPr>
          <p:spPr>
            <a:xfrm rot="-5400000">
              <a:off x="1567805" y="5221074"/>
              <a:ext cx="7082691" cy="10218302"/>
            </a:xfrm>
            <a:custGeom>
              <a:avLst/>
              <a:gdLst/>
              <a:ahLst/>
              <a:cxnLst/>
              <a:rect l="l" t="t" r="r" b="b"/>
              <a:pathLst>
                <a:path w="7082691" h="10218302">
                  <a:moveTo>
                    <a:pt x="0" y="0"/>
                  </a:moveTo>
                  <a:lnTo>
                    <a:pt x="7082692" y="0"/>
                  </a:lnTo>
                  <a:lnTo>
                    <a:pt x="7082692" y="10218302"/>
                  </a:lnTo>
                  <a:lnTo>
                    <a:pt x="0" y="10218302"/>
                  </a:lnTo>
                  <a:lnTo>
                    <a:pt x="0" y="0"/>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sp>
          <p:nvSpPr>
            <p:cNvPr id="7" name="Freeform 7"/>
            <p:cNvSpPr/>
            <p:nvPr/>
          </p:nvSpPr>
          <p:spPr>
            <a:xfrm rot="-5400000" flipV="1">
              <a:off x="9889050" y="5221074"/>
              <a:ext cx="7082691" cy="10218302"/>
            </a:xfrm>
            <a:custGeom>
              <a:avLst/>
              <a:gdLst/>
              <a:ahLst/>
              <a:cxnLst/>
              <a:rect l="l" t="t" r="r" b="b"/>
              <a:pathLst>
                <a:path w="7082691" h="10218302">
                  <a:moveTo>
                    <a:pt x="0" y="10218302"/>
                  </a:moveTo>
                  <a:lnTo>
                    <a:pt x="7082692" y="10218302"/>
                  </a:lnTo>
                  <a:lnTo>
                    <a:pt x="7082692"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txBody>
            <a:bodyPr/>
            <a:lstStyle/>
            <a:p>
              <a:endParaRPr lang="es-CL" dirty="0"/>
            </a:p>
          </p:txBody>
        </p:sp>
        <p:sp>
          <p:nvSpPr>
            <p:cNvPr id="8" name="Freeform 8"/>
            <p:cNvSpPr/>
            <p:nvPr/>
          </p:nvSpPr>
          <p:spPr>
            <a:xfrm rot="-5400000" flipV="1">
              <a:off x="18210295" y="5221074"/>
              <a:ext cx="7082691" cy="10218302"/>
            </a:xfrm>
            <a:custGeom>
              <a:avLst/>
              <a:gdLst/>
              <a:ahLst/>
              <a:cxnLst/>
              <a:rect l="l" t="t" r="r" b="b"/>
              <a:pathLst>
                <a:path w="7082691" h="10218302">
                  <a:moveTo>
                    <a:pt x="0" y="10218302"/>
                  </a:moveTo>
                  <a:lnTo>
                    <a:pt x="7082691" y="10218302"/>
                  </a:lnTo>
                  <a:lnTo>
                    <a:pt x="7082691" y="0"/>
                  </a:lnTo>
                  <a:lnTo>
                    <a:pt x="0" y="0"/>
                  </a:lnTo>
                  <a:lnTo>
                    <a:pt x="0" y="10218302"/>
                  </a:lnTo>
                  <a:close/>
                </a:path>
              </a:pathLst>
            </a:custGeom>
            <a:blipFill>
              <a:blip r:embed="rId3">
                <a:extLst>
                  <a:ext uri="{96DAC541-7B7A-43D3-8B79-37D633B846F1}">
                    <asvg:svgBlip xmlns:asvg="http://schemas.microsoft.com/office/drawing/2016/SVG/main" r:embed="rId4"/>
                  </a:ext>
                </a:extLst>
              </a:blip>
              <a:stretch>
                <a:fillRect l="-27971" r="-2168" b="-49435"/>
              </a:stretch>
            </a:blipFill>
          </p:spPr>
        </p:sp>
      </p:grpSp>
      <p:sp>
        <p:nvSpPr>
          <p:cNvPr id="11" name="TextBox 29">
            <a:extLst>
              <a:ext uri="{FF2B5EF4-FFF2-40B4-BE49-F238E27FC236}">
                <a16:creationId xmlns:a16="http://schemas.microsoft.com/office/drawing/2014/main" id="{07C5E49A-A421-E4B2-B6A7-1282F5B0CDD2}"/>
              </a:ext>
            </a:extLst>
          </p:cNvPr>
          <p:cNvSpPr txBox="1"/>
          <p:nvPr/>
        </p:nvSpPr>
        <p:spPr>
          <a:xfrm>
            <a:off x="713642" y="2239393"/>
            <a:ext cx="16860716" cy="1925784"/>
          </a:xfrm>
          <a:prstGeom prst="rect">
            <a:avLst/>
          </a:prstGeom>
        </p:spPr>
        <p:txBody>
          <a:bodyPr wrap="square" lIns="0" tIns="0" rIns="0" bIns="0" rtlCol="0" anchor="t">
            <a:spAutoFit/>
          </a:bodyPr>
          <a:lstStyle/>
          <a:p>
            <a:pPr algn="just">
              <a:lnSpc>
                <a:spcPts val="3732"/>
              </a:lnSpc>
              <a:spcBef>
                <a:spcPct val="0"/>
              </a:spcBef>
            </a:pPr>
            <a:r>
              <a:rPr lang="es-ES" sz="4100" dirty="0">
                <a:solidFill>
                  <a:srgbClr val="2D2D2D"/>
                </a:solidFill>
                <a:latin typeface="Sniglet"/>
                <a:ea typeface="Sniglet"/>
                <a:cs typeface="Sniglet"/>
                <a:sym typeface="Sniglet"/>
              </a:rPr>
              <a:t>La evolución es una respuesta a la selección. La selección da lugar a cambios distintos en la distribución de los caracteres en una generación; la evolución es un cambio en la distribución de los caracteres entre generaciones.</a:t>
            </a:r>
          </a:p>
        </p:txBody>
      </p:sp>
      <p:sp>
        <p:nvSpPr>
          <p:cNvPr id="9" name="TextBox 21">
            <a:extLst>
              <a:ext uri="{FF2B5EF4-FFF2-40B4-BE49-F238E27FC236}">
                <a16:creationId xmlns:a16="http://schemas.microsoft.com/office/drawing/2014/main" id="{C884C793-A6A8-FD92-FC76-127B1527D507}"/>
              </a:ext>
            </a:extLst>
          </p:cNvPr>
          <p:cNvSpPr txBox="1"/>
          <p:nvPr/>
        </p:nvSpPr>
        <p:spPr>
          <a:xfrm>
            <a:off x="5714114" y="813829"/>
            <a:ext cx="6859771" cy="570221"/>
          </a:xfrm>
          <a:prstGeom prst="rect">
            <a:avLst/>
          </a:prstGeom>
        </p:spPr>
        <p:txBody>
          <a:bodyPr wrap="square" lIns="0" tIns="0" rIns="0" bIns="0" rtlCol="0" anchor="t">
            <a:spAutoFit/>
          </a:bodyPr>
          <a:lstStyle/>
          <a:p>
            <a:pPr algn="just">
              <a:lnSpc>
                <a:spcPts val="3732"/>
              </a:lnSpc>
              <a:spcBef>
                <a:spcPct val="0"/>
              </a:spcBef>
            </a:pPr>
            <a:r>
              <a:rPr lang="es-ES" sz="6000" b="1" dirty="0">
                <a:solidFill>
                  <a:srgbClr val="2D2D2D"/>
                </a:solidFill>
                <a:latin typeface="Sniglet"/>
                <a:ea typeface="Sniglet"/>
                <a:cs typeface="Sniglet"/>
                <a:sym typeface="Sniglet"/>
              </a:rPr>
              <a:t>SELECCIÓN NATURAL</a:t>
            </a:r>
            <a:endParaRPr lang="es-CL" sz="6000" b="1" dirty="0">
              <a:solidFill>
                <a:srgbClr val="2D2D2D"/>
              </a:solidFill>
              <a:latin typeface="Sniglet"/>
              <a:ea typeface="Sniglet"/>
              <a:cs typeface="Sniglet"/>
              <a:sym typeface="Sniglet"/>
            </a:endParaRPr>
          </a:p>
        </p:txBody>
      </p:sp>
    </p:spTree>
    <p:extLst>
      <p:ext uri="{BB962C8B-B14F-4D97-AF65-F5344CB8AC3E}">
        <p14:creationId xmlns:p14="http://schemas.microsoft.com/office/powerpoint/2010/main" val="1138356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827</TotalTime>
  <Words>690</Words>
  <Application>Microsoft Office PowerPoint</Application>
  <PresentationFormat>Personalizado</PresentationFormat>
  <Paragraphs>79</Paragraphs>
  <Slides>11</Slides>
  <Notes>10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Sniglet</vt:lpstr>
      <vt:lpstr>Segoe UI Black</vt:lpstr>
      <vt:lpstr>Arial</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Diseño8</dc:title>
  <dc:creator>Colegio Sao Paulo</dc:creator>
  <cp:lastModifiedBy>pablo espinosa perez</cp:lastModifiedBy>
  <cp:revision>27</cp:revision>
  <dcterms:created xsi:type="dcterms:W3CDTF">2006-08-16T00:00:00Z</dcterms:created>
  <dcterms:modified xsi:type="dcterms:W3CDTF">2025-03-24T13:27:04Z</dcterms:modified>
  <dc:identifier>DAGVza1kaVc</dc:identifier>
</cp:coreProperties>
</file>