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7" r:id="rId6"/>
    <p:sldId id="259" r:id="rId7"/>
    <p:sldId id="268" r:id="rId8"/>
  </p:sldIdLst>
  <p:sldSz cx="18288000" cy="10287000"/>
  <p:notesSz cx="6858000" cy="9144000"/>
  <p:embeddedFontLst>
    <p:embeddedFont>
      <p:font typeface="Boulder" panose="020B0604020202020204" charset="0"/>
      <p:regular r:id="rId9"/>
    </p:embeddedFont>
    <p:embeddedFont>
      <p:font typeface="Glacial Indifference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7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9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901076" y="1836111"/>
            <a:ext cx="12485849" cy="6293851"/>
            <a:chOff x="0" y="-85725"/>
            <a:chExt cx="16647799" cy="8391800"/>
          </a:xfrm>
        </p:grpSpPr>
        <p:sp>
          <p:nvSpPr>
            <p:cNvPr id="3" name="TextBox 3"/>
            <p:cNvSpPr txBox="1"/>
            <p:nvPr/>
          </p:nvSpPr>
          <p:spPr>
            <a:xfrm>
              <a:off x="0" y="1313539"/>
              <a:ext cx="16647799" cy="54118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799"/>
                </a:lnSpc>
              </a:pPr>
              <a:r>
                <a:rPr lang="es-CL" sz="11500" dirty="0">
                  <a:solidFill>
                    <a:srgbClr val="FFFFFF"/>
                  </a:solidFill>
                  <a:latin typeface="Boulder"/>
                  <a:ea typeface="Boulder"/>
                  <a:cs typeface="Boulder"/>
                  <a:sym typeface="Boulder"/>
                </a:rPr>
                <a:t>Ciencias para la ciudadanía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85725"/>
              <a:ext cx="16647799" cy="93401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879"/>
                </a:lnSpc>
                <a:spcBef>
                  <a:spcPct val="0"/>
                </a:spcBef>
              </a:pPr>
              <a:endParaRPr lang="en-US" sz="41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7297252"/>
              <a:ext cx="16647799" cy="10088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879"/>
                </a:lnSpc>
              </a:pPr>
              <a:r>
                <a:rPr lang="en-US" sz="6000" spc="-83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IV° MEDIO</a:t>
              </a:r>
            </a:p>
          </p:txBody>
        </p:sp>
      </p:grpSp>
      <p:sp>
        <p:nvSpPr>
          <p:cNvPr id="6" name="Freeform 6"/>
          <p:cNvSpPr/>
          <p:nvPr/>
        </p:nvSpPr>
        <p:spPr>
          <a:xfrm rot="896182">
            <a:off x="-1764774" y="7344770"/>
            <a:ext cx="5586949" cy="3827060"/>
          </a:xfrm>
          <a:custGeom>
            <a:avLst/>
            <a:gdLst/>
            <a:ahLst/>
            <a:cxnLst/>
            <a:rect l="l" t="t" r="r" b="b"/>
            <a:pathLst>
              <a:path w="5586949" h="3827060">
                <a:moveTo>
                  <a:pt x="0" y="0"/>
                </a:moveTo>
                <a:lnTo>
                  <a:pt x="5586948" y="0"/>
                </a:lnTo>
                <a:lnTo>
                  <a:pt x="5586948" y="3827060"/>
                </a:lnTo>
                <a:lnTo>
                  <a:pt x="0" y="38270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5299626" y="-1028700"/>
            <a:ext cx="3919347" cy="4114800"/>
          </a:xfrm>
          <a:custGeom>
            <a:avLst/>
            <a:gdLst/>
            <a:ahLst/>
            <a:cxnLst/>
            <a:rect l="l" t="t" r="r" b="b"/>
            <a:pathLst>
              <a:path w="3919347" h="4114800">
                <a:moveTo>
                  <a:pt x="0" y="0"/>
                </a:moveTo>
                <a:lnTo>
                  <a:pt x="3919347" y="0"/>
                </a:lnTo>
                <a:lnTo>
                  <a:pt x="391934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8" name="Freeform 8"/>
          <p:cNvSpPr/>
          <p:nvPr/>
        </p:nvSpPr>
        <p:spPr>
          <a:xfrm>
            <a:off x="15786930" y="4614577"/>
            <a:ext cx="4669289" cy="4954153"/>
          </a:xfrm>
          <a:custGeom>
            <a:avLst/>
            <a:gdLst/>
            <a:ahLst/>
            <a:cxnLst/>
            <a:rect l="l" t="t" r="r" b="b"/>
            <a:pathLst>
              <a:path w="4669289" h="4954153">
                <a:moveTo>
                  <a:pt x="0" y="0"/>
                </a:moveTo>
                <a:lnTo>
                  <a:pt x="4669289" y="0"/>
                </a:lnTo>
                <a:lnTo>
                  <a:pt x="4669289" y="4954153"/>
                </a:lnTo>
                <a:lnTo>
                  <a:pt x="0" y="49541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3082680">
            <a:off x="-79360" y="-1028700"/>
            <a:ext cx="3662172" cy="4114800"/>
          </a:xfrm>
          <a:custGeom>
            <a:avLst/>
            <a:gdLst/>
            <a:ahLst/>
            <a:cxnLst/>
            <a:rect l="l" t="t" r="r" b="b"/>
            <a:pathLst>
              <a:path w="3662172" h="4114800">
                <a:moveTo>
                  <a:pt x="0" y="0"/>
                </a:moveTo>
                <a:lnTo>
                  <a:pt x="3662172" y="0"/>
                </a:lnTo>
                <a:lnTo>
                  <a:pt x="3662172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0" name="Freeform 10"/>
          <p:cNvSpPr/>
          <p:nvPr/>
        </p:nvSpPr>
        <p:spPr>
          <a:xfrm>
            <a:off x="13612695" y="8006694"/>
            <a:ext cx="3795903" cy="4114800"/>
          </a:xfrm>
          <a:custGeom>
            <a:avLst/>
            <a:gdLst/>
            <a:ahLst/>
            <a:cxnLst/>
            <a:rect l="l" t="t" r="r" b="b"/>
            <a:pathLst>
              <a:path w="3795903" h="4114800">
                <a:moveTo>
                  <a:pt x="0" y="0"/>
                </a:moveTo>
                <a:lnTo>
                  <a:pt x="3795903" y="0"/>
                </a:lnTo>
                <a:lnTo>
                  <a:pt x="379590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 rot="-5940113">
            <a:off x="-1463517" y="2557177"/>
            <a:ext cx="3790760" cy="4114800"/>
          </a:xfrm>
          <a:custGeom>
            <a:avLst/>
            <a:gdLst/>
            <a:ahLst/>
            <a:cxnLst/>
            <a:rect l="l" t="t" r="r" b="b"/>
            <a:pathLst>
              <a:path w="3790760" h="4114800">
                <a:moveTo>
                  <a:pt x="0" y="0"/>
                </a:moveTo>
                <a:lnTo>
                  <a:pt x="3790760" y="0"/>
                </a:lnTo>
                <a:lnTo>
                  <a:pt x="379076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C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219200" y="1028700"/>
            <a:ext cx="8933909" cy="1102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600"/>
              </a:lnSpc>
            </a:pPr>
            <a:r>
              <a:rPr lang="es-CL" sz="8600" dirty="0">
                <a:solidFill>
                  <a:srgbClr val="000000"/>
                </a:solidFill>
                <a:latin typeface="Boulder"/>
                <a:ea typeface="Boulder"/>
                <a:cs typeface="Boulder"/>
                <a:sym typeface="Boulder"/>
              </a:rPr>
              <a:t>Contexto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5D52CC6E-05BF-7981-F831-9FCD5FC79A52}"/>
              </a:ext>
            </a:extLst>
          </p:cNvPr>
          <p:cNvSpPr txBox="1"/>
          <p:nvPr/>
        </p:nvSpPr>
        <p:spPr>
          <a:xfrm>
            <a:off x="1219200" y="2324100"/>
            <a:ext cx="15697200" cy="67454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just">
              <a:lnSpc>
                <a:spcPts val="4351"/>
              </a:lnSpc>
            </a:pPr>
            <a:r>
              <a:rPr lang="es-CL" sz="36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Desde que el ser humano ha desarrollado la tecnología, este ha sido inmerso en adecuaciones y adaptaciones que han hecho cambiar la trayectoria de nuestra historia.</a:t>
            </a:r>
          </a:p>
          <a:p>
            <a:pPr marL="0" lvl="0" indent="0" algn="just">
              <a:lnSpc>
                <a:spcPts val="4351"/>
              </a:lnSpc>
            </a:pPr>
            <a:endParaRPr lang="es-CL" sz="3600" u="none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just">
              <a:lnSpc>
                <a:spcPts val="4351"/>
              </a:lnSpc>
            </a:pPr>
            <a:r>
              <a:rPr lang="es-CL" sz="36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Ahora, las necesidades emergentes tienen una base netamente a situaciones muy particulares que no inciden necesariamente a nosotros de forma significativa. Y con esto, es que nos hemos sentado a observar desde nuestra comodidad el paso de nuestra vida.</a:t>
            </a:r>
          </a:p>
          <a:p>
            <a:pPr marL="0" lvl="0" indent="0" algn="just">
              <a:lnSpc>
                <a:spcPts val="4351"/>
              </a:lnSpc>
            </a:pPr>
            <a:endParaRPr lang="es-CL" sz="36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just">
              <a:lnSpc>
                <a:spcPts val="4351"/>
              </a:lnSpc>
            </a:pPr>
            <a:r>
              <a:rPr lang="es-CL" sz="36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Sin embargo, nuestra burbuja no nos deja mirar muchas veces a hacia otros lados, en donde condiciones que para nosotros pueden haber sido aseguradas desde siempre, para otros se vuele un privilegio obtenerlas.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5B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57398" y="1257300"/>
            <a:ext cx="14173200" cy="6733747"/>
            <a:chOff x="0" y="0"/>
            <a:chExt cx="2987938" cy="177349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87938" cy="1773497"/>
            </a:xfrm>
            <a:custGeom>
              <a:avLst/>
              <a:gdLst/>
              <a:ahLst/>
              <a:cxnLst/>
              <a:rect l="l" t="t" r="r" b="b"/>
              <a:pathLst>
                <a:path w="2987938" h="1773497">
                  <a:moveTo>
                    <a:pt x="34803" y="0"/>
                  </a:moveTo>
                  <a:lnTo>
                    <a:pt x="2953134" y="0"/>
                  </a:lnTo>
                  <a:cubicBezTo>
                    <a:pt x="2962365" y="0"/>
                    <a:pt x="2971217" y="3667"/>
                    <a:pt x="2977744" y="10194"/>
                  </a:cubicBezTo>
                  <a:cubicBezTo>
                    <a:pt x="2984271" y="16721"/>
                    <a:pt x="2987938" y="25573"/>
                    <a:pt x="2987938" y="34803"/>
                  </a:cubicBezTo>
                  <a:lnTo>
                    <a:pt x="2987938" y="1738694"/>
                  </a:lnTo>
                  <a:cubicBezTo>
                    <a:pt x="2987938" y="1747924"/>
                    <a:pt x="2984271" y="1756777"/>
                    <a:pt x="2977744" y="1763304"/>
                  </a:cubicBezTo>
                  <a:cubicBezTo>
                    <a:pt x="2971217" y="1769830"/>
                    <a:pt x="2962365" y="1773497"/>
                    <a:pt x="2953134" y="1773497"/>
                  </a:cubicBezTo>
                  <a:lnTo>
                    <a:pt x="34803" y="1773497"/>
                  </a:lnTo>
                  <a:cubicBezTo>
                    <a:pt x="15582" y="1773497"/>
                    <a:pt x="0" y="1757915"/>
                    <a:pt x="0" y="1738694"/>
                  </a:cubicBezTo>
                  <a:lnTo>
                    <a:pt x="0" y="34803"/>
                  </a:lnTo>
                  <a:cubicBezTo>
                    <a:pt x="0" y="25573"/>
                    <a:pt x="3667" y="16721"/>
                    <a:pt x="10194" y="10194"/>
                  </a:cubicBezTo>
                  <a:cubicBezTo>
                    <a:pt x="16721" y="3667"/>
                    <a:pt x="25573" y="0"/>
                    <a:pt x="3480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38100"/>
              <a:ext cx="2987938" cy="1735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0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362200" y="2166556"/>
            <a:ext cx="13334997" cy="3786172"/>
            <a:chOff x="-3452990" y="-912752"/>
            <a:chExt cx="11422057" cy="5048232"/>
          </a:xfrm>
        </p:grpSpPr>
        <p:sp>
          <p:nvSpPr>
            <p:cNvPr id="6" name="TextBox 6"/>
            <p:cNvSpPr txBox="1"/>
            <p:nvPr/>
          </p:nvSpPr>
          <p:spPr>
            <a:xfrm>
              <a:off x="-3452990" y="-912752"/>
              <a:ext cx="11226252" cy="88195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800"/>
                </a:lnSpc>
                <a:spcBef>
                  <a:spcPct val="0"/>
                </a:spcBef>
              </a:pPr>
              <a:r>
                <a:rPr lang="es-CL" sz="7200" dirty="0">
                  <a:solidFill>
                    <a:srgbClr val="000000"/>
                  </a:solidFill>
                  <a:latin typeface="Boulder"/>
                  <a:ea typeface="Boulder"/>
                  <a:cs typeface="Boulder"/>
                  <a:sym typeface="Boulder"/>
                </a:rPr>
                <a:t>Actividad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-3257185" y="1126108"/>
              <a:ext cx="11226252" cy="3009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352"/>
                </a:lnSpc>
              </a:pPr>
              <a:r>
                <a:rPr lang="es-CL" sz="4000" u="none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Teniendo en cuenta lo anterior, ahora deberás identificar situaciones que resulten problemáticos de la vida tanto a nivel personal como a nivel local (vivienda, transporte, conectividad, sistema de atención, etc.) 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C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028700" y="800100"/>
            <a:ext cx="16116300" cy="220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00"/>
              </a:lnSpc>
            </a:pPr>
            <a:r>
              <a:rPr lang="es-CL" sz="8000" dirty="0">
                <a:solidFill>
                  <a:srgbClr val="000000"/>
                </a:solidFill>
                <a:latin typeface="Boulder"/>
                <a:ea typeface="Boulder"/>
                <a:cs typeface="Boulder"/>
                <a:sym typeface="Boulder"/>
              </a:rPr>
              <a:t>Compartamos nuestras ideas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3619500"/>
            <a:ext cx="15735300" cy="33916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514350" lvl="0" indent="-514350" algn="l">
              <a:lnSpc>
                <a:spcPts val="4351"/>
              </a:lnSpc>
              <a:buAutoNum type="arabicPeriod"/>
            </a:pPr>
            <a:r>
              <a:rPr lang="es-CL" sz="44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¿Que situaciones problemáticas pudiste identificar?</a:t>
            </a:r>
          </a:p>
          <a:p>
            <a:pPr marL="514350" lvl="0" indent="-514350" algn="l">
              <a:lnSpc>
                <a:spcPts val="4351"/>
              </a:lnSpc>
              <a:buAutoNum type="arabicPeriod"/>
            </a:pPr>
            <a:endParaRPr lang="es-CL" sz="4400" u="none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514350" lvl="0" indent="-514350" algn="l">
              <a:lnSpc>
                <a:spcPts val="4351"/>
              </a:lnSpc>
              <a:buAutoNum type="arabicPeriod"/>
            </a:pPr>
            <a:r>
              <a:rPr lang="es-CL" sz="44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¿Qué impacto a nivel personal y/o local tienen estas problemáticas?</a:t>
            </a:r>
          </a:p>
          <a:p>
            <a:pPr marL="514350" lvl="0" indent="-514350" algn="l">
              <a:lnSpc>
                <a:spcPts val="4351"/>
              </a:lnSpc>
              <a:buAutoNum type="arabicPeriod"/>
            </a:pPr>
            <a:endParaRPr lang="es-CL" sz="44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514350" lvl="0" indent="-514350" algn="l">
              <a:lnSpc>
                <a:spcPts val="4351"/>
              </a:lnSpc>
              <a:buAutoNum type="arabicPeriod"/>
            </a:pPr>
            <a:r>
              <a:rPr lang="es-CL" sz="44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¿Exista ya un protocolo para prevenir este tipo de situaciones?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5B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57400" y="1371600"/>
            <a:ext cx="14173200" cy="7543800"/>
            <a:chOff x="0" y="0"/>
            <a:chExt cx="2987938" cy="177349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87938" cy="1773497"/>
            </a:xfrm>
            <a:custGeom>
              <a:avLst/>
              <a:gdLst/>
              <a:ahLst/>
              <a:cxnLst/>
              <a:rect l="l" t="t" r="r" b="b"/>
              <a:pathLst>
                <a:path w="2987938" h="1773497">
                  <a:moveTo>
                    <a:pt x="34803" y="0"/>
                  </a:moveTo>
                  <a:lnTo>
                    <a:pt x="2953134" y="0"/>
                  </a:lnTo>
                  <a:cubicBezTo>
                    <a:pt x="2962365" y="0"/>
                    <a:pt x="2971217" y="3667"/>
                    <a:pt x="2977744" y="10194"/>
                  </a:cubicBezTo>
                  <a:cubicBezTo>
                    <a:pt x="2984271" y="16721"/>
                    <a:pt x="2987938" y="25573"/>
                    <a:pt x="2987938" y="34803"/>
                  </a:cubicBezTo>
                  <a:lnTo>
                    <a:pt x="2987938" y="1738694"/>
                  </a:lnTo>
                  <a:cubicBezTo>
                    <a:pt x="2987938" y="1747924"/>
                    <a:pt x="2984271" y="1756777"/>
                    <a:pt x="2977744" y="1763304"/>
                  </a:cubicBezTo>
                  <a:cubicBezTo>
                    <a:pt x="2971217" y="1769830"/>
                    <a:pt x="2962365" y="1773497"/>
                    <a:pt x="2953134" y="1773497"/>
                  </a:cubicBezTo>
                  <a:lnTo>
                    <a:pt x="34803" y="1773497"/>
                  </a:lnTo>
                  <a:cubicBezTo>
                    <a:pt x="15582" y="1773497"/>
                    <a:pt x="0" y="1757915"/>
                    <a:pt x="0" y="1738694"/>
                  </a:cubicBezTo>
                  <a:lnTo>
                    <a:pt x="0" y="34803"/>
                  </a:lnTo>
                  <a:cubicBezTo>
                    <a:pt x="0" y="25573"/>
                    <a:pt x="3667" y="16721"/>
                    <a:pt x="10194" y="10194"/>
                  </a:cubicBezTo>
                  <a:cubicBezTo>
                    <a:pt x="16721" y="3667"/>
                    <a:pt x="25573" y="0"/>
                    <a:pt x="3480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38100"/>
              <a:ext cx="2987938" cy="1735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0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362200" y="2166556"/>
            <a:ext cx="13334999" cy="6304033"/>
            <a:chOff x="-3452990" y="-912752"/>
            <a:chExt cx="11422059" cy="8405381"/>
          </a:xfrm>
        </p:grpSpPr>
        <p:sp>
          <p:nvSpPr>
            <p:cNvPr id="6" name="TextBox 6"/>
            <p:cNvSpPr txBox="1"/>
            <p:nvPr/>
          </p:nvSpPr>
          <p:spPr>
            <a:xfrm>
              <a:off x="-3452990" y="-912752"/>
              <a:ext cx="11226252" cy="88195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800"/>
                </a:lnSpc>
                <a:spcBef>
                  <a:spcPct val="0"/>
                </a:spcBef>
              </a:pPr>
              <a:r>
                <a:rPr lang="es-ES" sz="7200" dirty="0">
                  <a:solidFill>
                    <a:srgbClr val="000000"/>
                  </a:solidFill>
                  <a:latin typeface="Boulder"/>
                  <a:ea typeface="Boulder"/>
                  <a:cs typeface="Boulder"/>
                  <a:sym typeface="Boulder"/>
                </a:rPr>
                <a:t>O</a:t>
              </a:r>
              <a:r>
                <a:rPr lang="es-CL" sz="7200" dirty="0">
                  <a:solidFill>
                    <a:srgbClr val="000000"/>
                  </a:solidFill>
                  <a:latin typeface="Boulder"/>
                  <a:ea typeface="Boulder"/>
                  <a:cs typeface="Boulder"/>
                  <a:sym typeface="Boulder"/>
                </a:rPr>
                <a:t>tras Ideas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-3257183" y="-30801"/>
              <a:ext cx="11226252" cy="75234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352"/>
                </a:lnSpc>
              </a:pPr>
              <a:r>
                <a:rPr lang="es-ES" sz="4000" u="none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Es posible que muchas de las situaciones planteadas solo sean por que las has observado y quizás sin cuestionamiento.</a:t>
              </a:r>
              <a:r>
                <a:rPr lang="es-CL" sz="4000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 Sin embargo, de alguna u otra manera, estas tienen un impacto.</a:t>
              </a:r>
            </a:p>
            <a:p>
              <a:pPr marL="0" lvl="0" indent="0" algn="ctr">
                <a:lnSpc>
                  <a:spcPts val="4352"/>
                </a:lnSpc>
              </a:pPr>
              <a:endParaRPr lang="es-CL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endParaRPr>
            </a:p>
            <a:p>
              <a:pPr algn="ctr">
                <a:lnSpc>
                  <a:spcPts val="4352"/>
                </a:lnSpc>
              </a:pPr>
              <a:r>
                <a:rPr lang="es-CL" sz="4000" u="none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¿Cómo esta situación se vuelve problemática para la sociedad y/o de forma personal?</a:t>
              </a:r>
            </a:p>
            <a:p>
              <a:pPr marL="0" lvl="0" indent="0" algn="ctr">
                <a:lnSpc>
                  <a:spcPts val="4352"/>
                </a:lnSpc>
              </a:pPr>
              <a:endParaRPr lang="es-CL" sz="40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endParaRPr>
            </a:p>
            <a:p>
              <a:pPr marL="0" lvl="0" indent="0" algn="ctr">
                <a:lnSpc>
                  <a:spcPts val="4352"/>
                </a:lnSpc>
              </a:pPr>
              <a:r>
                <a:rPr lang="es-CL" sz="4000" u="none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¿Qué alarmas se levantan al momento de poder observar estas problemáticas?</a:t>
              </a:r>
              <a:endParaRPr lang="es-ES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56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C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1037492" y="1790700"/>
            <a:ext cx="16459199" cy="89896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just">
              <a:lnSpc>
                <a:spcPts val="4351"/>
              </a:lnSpc>
            </a:pPr>
            <a:r>
              <a:rPr lang="es-CL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Viendo que estas diferentes problemáticas tienen impacto ya sea, personal como también a nivel local o muchas veces alcanza niveles globales, estas son problemáticas por que no están siendo resueltas, ahora, si es que son evidentes para la sociedad es por que se necesita trabajarlas.</a:t>
            </a:r>
          </a:p>
          <a:p>
            <a:pPr marL="0" lvl="0" indent="0" algn="just">
              <a:lnSpc>
                <a:spcPts val="4351"/>
              </a:lnSpc>
            </a:pPr>
            <a:endParaRPr lang="es-CL" sz="40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just">
              <a:lnSpc>
                <a:spcPts val="4351"/>
              </a:lnSpc>
            </a:pPr>
            <a:r>
              <a:rPr lang="es-CL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Pero para poder empezar este trabajo se debe hacer un análisis desde una mirada cualitativa.</a:t>
            </a:r>
          </a:p>
          <a:p>
            <a:pPr marL="0" lvl="0" indent="0" algn="just">
              <a:lnSpc>
                <a:spcPts val="4351"/>
              </a:lnSpc>
            </a:pPr>
            <a:endParaRPr lang="es-CL" sz="40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just">
              <a:lnSpc>
                <a:spcPts val="4351"/>
              </a:lnSpc>
            </a:pPr>
            <a:r>
              <a:rPr lang="es-CL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¿Qué significa para una sociedad tener estas problemáticas?</a:t>
            </a:r>
          </a:p>
          <a:p>
            <a:pPr marL="0" lvl="0" indent="0" algn="just">
              <a:lnSpc>
                <a:spcPts val="4351"/>
              </a:lnSpc>
            </a:pPr>
            <a:endParaRPr lang="es-CL" sz="40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just">
              <a:lnSpc>
                <a:spcPts val="4351"/>
              </a:lnSpc>
            </a:pPr>
            <a:r>
              <a:rPr lang="es-CL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Una solución realizada desde una mirada netamente cuantitativa ¿Realmente pone fin a la problemática?, ¿Por qué?</a:t>
            </a:r>
          </a:p>
          <a:p>
            <a:pPr marL="0" lvl="0" indent="0" algn="just">
              <a:lnSpc>
                <a:spcPts val="4351"/>
              </a:lnSpc>
            </a:pPr>
            <a:endParaRPr lang="es-CL" sz="40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just">
              <a:lnSpc>
                <a:spcPts val="4351"/>
              </a:lnSpc>
            </a:pPr>
            <a:r>
              <a:rPr lang="es-CL" sz="40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¿Cómo la cualidad de humano le da una mirada holística al análisis de la problemática?</a:t>
            </a:r>
            <a:endParaRPr lang="es-CL" sz="4000" u="none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0" lvl="0" indent="0" algn="l">
              <a:lnSpc>
                <a:spcPts val="4351"/>
              </a:lnSpc>
            </a:pPr>
            <a:endParaRPr lang="es-CL" sz="3199" u="none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66800" y="571500"/>
            <a:ext cx="9677399" cy="11028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00"/>
              </a:lnSpc>
            </a:pPr>
            <a:r>
              <a:rPr lang="es-CL" sz="8600" dirty="0">
                <a:solidFill>
                  <a:srgbClr val="000000"/>
                </a:solidFill>
                <a:latin typeface="Boulder"/>
                <a:ea typeface="Boulder"/>
                <a:cs typeface="Boulder"/>
                <a:sym typeface="Boulder"/>
              </a:rPr>
              <a:t>Que significan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5B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57400" y="1371600"/>
            <a:ext cx="14173200" cy="7543800"/>
            <a:chOff x="0" y="0"/>
            <a:chExt cx="2987938" cy="177349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87938" cy="1773497"/>
            </a:xfrm>
            <a:custGeom>
              <a:avLst/>
              <a:gdLst/>
              <a:ahLst/>
              <a:cxnLst/>
              <a:rect l="l" t="t" r="r" b="b"/>
              <a:pathLst>
                <a:path w="2987938" h="1773497">
                  <a:moveTo>
                    <a:pt x="34803" y="0"/>
                  </a:moveTo>
                  <a:lnTo>
                    <a:pt x="2953134" y="0"/>
                  </a:lnTo>
                  <a:cubicBezTo>
                    <a:pt x="2962365" y="0"/>
                    <a:pt x="2971217" y="3667"/>
                    <a:pt x="2977744" y="10194"/>
                  </a:cubicBezTo>
                  <a:cubicBezTo>
                    <a:pt x="2984271" y="16721"/>
                    <a:pt x="2987938" y="25573"/>
                    <a:pt x="2987938" y="34803"/>
                  </a:cubicBezTo>
                  <a:lnTo>
                    <a:pt x="2987938" y="1738694"/>
                  </a:lnTo>
                  <a:cubicBezTo>
                    <a:pt x="2987938" y="1747924"/>
                    <a:pt x="2984271" y="1756777"/>
                    <a:pt x="2977744" y="1763304"/>
                  </a:cubicBezTo>
                  <a:cubicBezTo>
                    <a:pt x="2971217" y="1769830"/>
                    <a:pt x="2962365" y="1773497"/>
                    <a:pt x="2953134" y="1773497"/>
                  </a:cubicBezTo>
                  <a:lnTo>
                    <a:pt x="34803" y="1773497"/>
                  </a:lnTo>
                  <a:cubicBezTo>
                    <a:pt x="15582" y="1773497"/>
                    <a:pt x="0" y="1757915"/>
                    <a:pt x="0" y="1738694"/>
                  </a:cubicBezTo>
                  <a:lnTo>
                    <a:pt x="0" y="34803"/>
                  </a:lnTo>
                  <a:cubicBezTo>
                    <a:pt x="0" y="25573"/>
                    <a:pt x="3667" y="16721"/>
                    <a:pt x="10194" y="10194"/>
                  </a:cubicBezTo>
                  <a:cubicBezTo>
                    <a:pt x="16721" y="3667"/>
                    <a:pt x="25573" y="0"/>
                    <a:pt x="3480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38100"/>
              <a:ext cx="2987938" cy="1735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0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362200" y="2166556"/>
            <a:ext cx="13334999" cy="5739776"/>
            <a:chOff x="-3452990" y="-912752"/>
            <a:chExt cx="11422059" cy="7653038"/>
          </a:xfrm>
        </p:grpSpPr>
        <p:sp>
          <p:nvSpPr>
            <p:cNvPr id="6" name="TextBox 6"/>
            <p:cNvSpPr txBox="1"/>
            <p:nvPr/>
          </p:nvSpPr>
          <p:spPr>
            <a:xfrm>
              <a:off x="-3452990" y="-912752"/>
              <a:ext cx="11226252" cy="9115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800"/>
                </a:lnSpc>
                <a:spcBef>
                  <a:spcPct val="0"/>
                </a:spcBef>
              </a:pPr>
              <a:r>
                <a:rPr lang="es-ES" sz="8000" dirty="0">
                  <a:solidFill>
                    <a:srgbClr val="000000"/>
                  </a:solidFill>
                  <a:latin typeface="Boulder"/>
                  <a:ea typeface="Boulder"/>
                  <a:cs typeface="Boulder"/>
                  <a:sym typeface="Boulder"/>
                </a:rPr>
                <a:t>Focalizar</a:t>
              </a:r>
              <a:endParaRPr lang="es-CL" sz="8000" dirty="0">
                <a:solidFill>
                  <a:srgbClr val="000000"/>
                </a:solidFill>
                <a:latin typeface="Boulder"/>
                <a:ea typeface="Boulder"/>
                <a:cs typeface="Boulder"/>
                <a:sym typeface="Boulder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-3257183" y="-30801"/>
              <a:ext cx="11226252" cy="677108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4352"/>
                </a:lnSpc>
              </a:pPr>
              <a:r>
                <a:rPr lang="es-ES" sz="4000" u="none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Sin realmente saberlo, cuando tenemos un problema de este calibre y somos parte de él, lo focalizamos</a:t>
              </a:r>
              <a:r>
                <a:rPr lang="es-CL" sz="4000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. Y desde ahí surgen posibles acciones.</a:t>
              </a:r>
            </a:p>
            <a:p>
              <a:pPr marL="0" lvl="0" indent="0" algn="ctr">
                <a:lnSpc>
                  <a:spcPts val="4352"/>
                </a:lnSpc>
              </a:pPr>
              <a:endParaRPr lang="es-CL" sz="4000" u="none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endParaRPr>
            </a:p>
            <a:p>
              <a:pPr algn="ctr">
                <a:lnSpc>
                  <a:spcPts val="4352"/>
                </a:lnSpc>
              </a:pPr>
              <a:r>
                <a:rPr lang="es-CL" sz="4000" u="none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¿Existe una manera de poder actuar desde nuestra posición en la sociedad?, ¿Cuál/es seria/n?</a:t>
              </a:r>
            </a:p>
            <a:p>
              <a:pPr algn="ctr">
                <a:lnSpc>
                  <a:spcPts val="4352"/>
                </a:lnSpc>
              </a:pPr>
              <a:endParaRPr lang="es-CL" sz="40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endParaRPr>
            </a:p>
            <a:p>
              <a:pPr algn="ctr">
                <a:lnSpc>
                  <a:spcPts val="4352"/>
                </a:lnSpc>
              </a:pPr>
              <a:r>
                <a:rPr lang="es-CL" sz="4000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¿Qué impacto provocaría en ti poder hacer frente a la solución de estas </a:t>
              </a:r>
              <a:r>
                <a:rPr lang="es-CL" sz="4000" dirty="0" err="1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problematicas</a:t>
              </a:r>
              <a:r>
                <a:rPr lang="es-CL" sz="4000" dirty="0">
                  <a:solidFill>
                    <a:srgbClr val="000000"/>
                  </a:solidFill>
                  <a:latin typeface="Glacial Indifference"/>
                  <a:ea typeface="Glacial Indifference"/>
                  <a:cs typeface="Glacial Indifference"/>
                  <a:sym typeface="Glacial Indifference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622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438</Words>
  <Application>Microsoft Office PowerPoint</Application>
  <PresentationFormat>Personalizado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Boulder</vt:lpstr>
      <vt:lpstr>Arial</vt:lpstr>
      <vt:lpstr>Calibri</vt:lpstr>
      <vt:lpstr>Glacial Indifference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Diseño1</dc:title>
  <dc:creator>Colegio Sao Paulo</dc:creator>
  <cp:lastModifiedBy>pablo espinosa perez</cp:lastModifiedBy>
  <cp:revision>5</cp:revision>
  <dcterms:created xsi:type="dcterms:W3CDTF">2006-08-16T00:00:00Z</dcterms:created>
  <dcterms:modified xsi:type="dcterms:W3CDTF">2025-03-10T16:56:16Z</dcterms:modified>
  <dc:identifier>DAGVza1kaVc</dc:identifier>
</cp:coreProperties>
</file>