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60" r:id="rId4"/>
    <p:sldId id="258" r:id="rId5"/>
    <p:sldId id="267" r:id="rId6"/>
    <p:sldId id="259" r:id="rId7"/>
    <p:sldId id="268" r:id="rId8"/>
  </p:sldIdLst>
  <p:sldSz cx="18288000" cy="10287000"/>
  <p:notesSz cx="6858000" cy="9144000"/>
  <p:embeddedFontLst>
    <p:embeddedFont>
      <p:font typeface="Boulder" panose="020B0604020202020204" charset="0"/>
      <p:regular r:id="rId9"/>
    </p:embeddedFont>
    <p:embeddedFont>
      <p:font typeface="Glacial Indifference" panose="020B0604020202020204" charset="0"/>
      <p:regular r:id="rId1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52" d="100"/>
          <a:sy n="52" d="100"/>
        </p:scale>
        <p:origin x="77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49F86"/>
        </a:solidFill>
        <a:effectLst/>
      </p:bgPr>
    </p:bg>
    <p:spTree>
      <p:nvGrpSpPr>
        <p:cNvPr id="1" name=""/>
        <p:cNvGrpSpPr/>
        <p:nvPr/>
      </p:nvGrpSpPr>
      <p:grpSpPr>
        <a:xfrm>
          <a:off x="0" y="0"/>
          <a:ext cx="0" cy="0"/>
          <a:chOff x="0" y="0"/>
          <a:chExt cx="0" cy="0"/>
        </a:xfrm>
      </p:grpSpPr>
      <p:grpSp>
        <p:nvGrpSpPr>
          <p:cNvPr id="2" name="Group 2"/>
          <p:cNvGrpSpPr/>
          <p:nvPr/>
        </p:nvGrpSpPr>
        <p:grpSpPr>
          <a:xfrm>
            <a:off x="2901076" y="1836111"/>
            <a:ext cx="12485849" cy="6293851"/>
            <a:chOff x="0" y="-85725"/>
            <a:chExt cx="16647799" cy="8391800"/>
          </a:xfrm>
        </p:grpSpPr>
        <p:sp>
          <p:nvSpPr>
            <p:cNvPr id="3" name="TextBox 3"/>
            <p:cNvSpPr txBox="1"/>
            <p:nvPr/>
          </p:nvSpPr>
          <p:spPr>
            <a:xfrm>
              <a:off x="0" y="1313539"/>
              <a:ext cx="16647799" cy="5411824"/>
            </a:xfrm>
            <a:prstGeom prst="rect">
              <a:avLst/>
            </a:prstGeom>
          </p:spPr>
          <p:txBody>
            <a:bodyPr lIns="0" tIns="0" rIns="0" bIns="0" rtlCol="0" anchor="t">
              <a:spAutoFit/>
            </a:bodyPr>
            <a:lstStyle/>
            <a:p>
              <a:pPr algn="ctr">
                <a:lnSpc>
                  <a:spcPts val="16799"/>
                </a:lnSpc>
              </a:pPr>
              <a:r>
                <a:rPr lang="es-CL" sz="11500" dirty="0">
                  <a:solidFill>
                    <a:srgbClr val="FFFFFF"/>
                  </a:solidFill>
                  <a:latin typeface="Boulder"/>
                  <a:ea typeface="Boulder"/>
                  <a:cs typeface="Boulder"/>
                  <a:sym typeface="Boulder"/>
                </a:rPr>
                <a:t>Ciencias para la ciudadanía</a:t>
              </a:r>
            </a:p>
          </p:txBody>
        </p:sp>
        <p:sp>
          <p:nvSpPr>
            <p:cNvPr id="4" name="TextBox 4"/>
            <p:cNvSpPr txBox="1"/>
            <p:nvPr/>
          </p:nvSpPr>
          <p:spPr>
            <a:xfrm>
              <a:off x="0" y="-85725"/>
              <a:ext cx="16647799" cy="934019"/>
            </a:xfrm>
            <a:prstGeom prst="rect">
              <a:avLst/>
            </a:prstGeom>
          </p:spPr>
          <p:txBody>
            <a:bodyPr lIns="0" tIns="0" rIns="0" bIns="0" rtlCol="0" anchor="t">
              <a:spAutoFit/>
            </a:bodyPr>
            <a:lstStyle/>
            <a:p>
              <a:pPr algn="ctr">
                <a:lnSpc>
                  <a:spcPts val="5879"/>
                </a:lnSpc>
                <a:spcBef>
                  <a:spcPct val="0"/>
                </a:spcBef>
              </a:pPr>
              <a:endParaRPr lang="en-US" sz="4199" dirty="0">
                <a:solidFill>
                  <a:srgbClr val="000000"/>
                </a:solidFill>
                <a:latin typeface="Glacial Indifference"/>
                <a:ea typeface="Glacial Indifference"/>
                <a:cs typeface="Glacial Indifference"/>
                <a:sym typeface="Glacial Indifference"/>
              </a:endParaRPr>
            </a:p>
          </p:txBody>
        </p:sp>
        <p:sp>
          <p:nvSpPr>
            <p:cNvPr id="5" name="TextBox 5"/>
            <p:cNvSpPr txBox="1"/>
            <p:nvPr/>
          </p:nvSpPr>
          <p:spPr>
            <a:xfrm>
              <a:off x="0" y="7297252"/>
              <a:ext cx="16647799" cy="1008823"/>
            </a:xfrm>
            <a:prstGeom prst="rect">
              <a:avLst/>
            </a:prstGeom>
          </p:spPr>
          <p:txBody>
            <a:bodyPr lIns="0" tIns="0" rIns="0" bIns="0" rtlCol="0" anchor="t">
              <a:spAutoFit/>
            </a:bodyPr>
            <a:lstStyle/>
            <a:p>
              <a:pPr algn="ctr">
                <a:lnSpc>
                  <a:spcPts val="5879"/>
                </a:lnSpc>
              </a:pPr>
              <a:r>
                <a:rPr lang="en-US" sz="6000" spc="-83" dirty="0">
                  <a:solidFill>
                    <a:srgbClr val="000000"/>
                  </a:solidFill>
                  <a:latin typeface="Glacial Indifference"/>
                  <a:ea typeface="Glacial Indifference"/>
                  <a:cs typeface="Glacial Indifference"/>
                  <a:sym typeface="Glacial Indifference"/>
                </a:rPr>
                <a:t>IV° MEDIO</a:t>
              </a:r>
            </a:p>
          </p:txBody>
        </p:sp>
      </p:grpSp>
      <p:sp>
        <p:nvSpPr>
          <p:cNvPr id="6" name="Freeform 6"/>
          <p:cNvSpPr/>
          <p:nvPr/>
        </p:nvSpPr>
        <p:spPr>
          <a:xfrm rot="896182">
            <a:off x="-1764774" y="7344770"/>
            <a:ext cx="5586949" cy="3827060"/>
          </a:xfrm>
          <a:custGeom>
            <a:avLst/>
            <a:gdLst/>
            <a:ahLst/>
            <a:cxnLst/>
            <a:rect l="l" t="t" r="r" b="b"/>
            <a:pathLst>
              <a:path w="5586949" h="3827060">
                <a:moveTo>
                  <a:pt x="0" y="0"/>
                </a:moveTo>
                <a:lnTo>
                  <a:pt x="5586948" y="0"/>
                </a:lnTo>
                <a:lnTo>
                  <a:pt x="5586948" y="3827060"/>
                </a:lnTo>
                <a:lnTo>
                  <a:pt x="0" y="382706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7" name="Freeform 7"/>
          <p:cNvSpPr/>
          <p:nvPr/>
        </p:nvSpPr>
        <p:spPr>
          <a:xfrm>
            <a:off x="15299626" y="-1028700"/>
            <a:ext cx="3919347" cy="4114800"/>
          </a:xfrm>
          <a:custGeom>
            <a:avLst/>
            <a:gdLst/>
            <a:ahLst/>
            <a:cxnLst/>
            <a:rect l="l" t="t" r="r" b="b"/>
            <a:pathLst>
              <a:path w="3919347" h="4114800">
                <a:moveTo>
                  <a:pt x="0" y="0"/>
                </a:moveTo>
                <a:lnTo>
                  <a:pt x="3919347" y="0"/>
                </a:lnTo>
                <a:lnTo>
                  <a:pt x="3919347"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a:stretch>
          </a:blipFill>
          <a:ln cap="sq">
            <a:noFill/>
            <a:prstDash val="solid"/>
            <a:miter/>
          </a:ln>
        </p:spPr>
      </p:sp>
      <p:sp>
        <p:nvSpPr>
          <p:cNvPr id="8" name="Freeform 8"/>
          <p:cNvSpPr/>
          <p:nvPr/>
        </p:nvSpPr>
        <p:spPr>
          <a:xfrm>
            <a:off x="15786930" y="4614577"/>
            <a:ext cx="4669289" cy="4954153"/>
          </a:xfrm>
          <a:custGeom>
            <a:avLst/>
            <a:gdLst/>
            <a:ahLst/>
            <a:cxnLst/>
            <a:rect l="l" t="t" r="r" b="b"/>
            <a:pathLst>
              <a:path w="4669289" h="4954153">
                <a:moveTo>
                  <a:pt x="0" y="0"/>
                </a:moveTo>
                <a:lnTo>
                  <a:pt x="4669289" y="0"/>
                </a:lnTo>
                <a:lnTo>
                  <a:pt x="4669289" y="4954153"/>
                </a:lnTo>
                <a:lnTo>
                  <a:pt x="0" y="4954153"/>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9" name="Freeform 9"/>
          <p:cNvSpPr/>
          <p:nvPr/>
        </p:nvSpPr>
        <p:spPr>
          <a:xfrm rot="3082680">
            <a:off x="-79360" y="-1028700"/>
            <a:ext cx="3662172" cy="4114800"/>
          </a:xfrm>
          <a:custGeom>
            <a:avLst/>
            <a:gdLst/>
            <a:ahLst/>
            <a:cxnLst/>
            <a:rect l="l" t="t" r="r" b="b"/>
            <a:pathLst>
              <a:path w="3662172" h="4114800">
                <a:moveTo>
                  <a:pt x="0" y="0"/>
                </a:moveTo>
                <a:lnTo>
                  <a:pt x="3662172" y="0"/>
                </a:lnTo>
                <a:lnTo>
                  <a:pt x="3662172" y="4114800"/>
                </a:lnTo>
                <a:lnTo>
                  <a:pt x="0" y="4114800"/>
                </a:lnTo>
                <a:lnTo>
                  <a:pt x="0" y="0"/>
                </a:lnTo>
                <a:close/>
              </a:path>
            </a:pathLst>
          </a:custGeom>
          <a:blipFill>
            <a:blip r:embed="rId8">
              <a:extLst>
                <a:ext uri="{96DAC541-7B7A-43D3-8B79-37D633B846F1}">
                  <asvg:svgBlip xmlns:asvg="http://schemas.microsoft.com/office/drawing/2016/SVG/main" r:embed="rId9"/>
                </a:ext>
              </a:extLst>
            </a:blip>
            <a:stretch>
              <a:fillRect/>
            </a:stretch>
          </a:blipFill>
          <a:ln cap="sq">
            <a:noFill/>
            <a:prstDash val="solid"/>
            <a:miter/>
          </a:ln>
        </p:spPr>
      </p:sp>
      <p:sp>
        <p:nvSpPr>
          <p:cNvPr id="10" name="Freeform 10"/>
          <p:cNvSpPr/>
          <p:nvPr/>
        </p:nvSpPr>
        <p:spPr>
          <a:xfrm>
            <a:off x="13612695" y="8006694"/>
            <a:ext cx="3795903" cy="4114800"/>
          </a:xfrm>
          <a:custGeom>
            <a:avLst/>
            <a:gdLst/>
            <a:ahLst/>
            <a:cxnLst/>
            <a:rect l="l" t="t" r="r" b="b"/>
            <a:pathLst>
              <a:path w="3795903" h="4114800">
                <a:moveTo>
                  <a:pt x="0" y="0"/>
                </a:moveTo>
                <a:lnTo>
                  <a:pt x="3795903" y="0"/>
                </a:lnTo>
                <a:lnTo>
                  <a:pt x="3795903" y="4114800"/>
                </a:lnTo>
                <a:lnTo>
                  <a:pt x="0" y="4114800"/>
                </a:lnTo>
                <a:lnTo>
                  <a:pt x="0" y="0"/>
                </a:lnTo>
                <a:close/>
              </a:path>
            </a:pathLst>
          </a:custGeom>
          <a:blipFill>
            <a:blip r:embed="rId10">
              <a:extLst>
                <a:ext uri="{96DAC541-7B7A-43D3-8B79-37D633B846F1}">
                  <asvg:svgBlip xmlns:asvg="http://schemas.microsoft.com/office/drawing/2016/SVG/main" r:embed="rId11"/>
                </a:ext>
              </a:extLst>
            </a:blip>
            <a:stretch>
              <a:fillRect/>
            </a:stretch>
          </a:blipFill>
          <a:ln cap="sq">
            <a:noFill/>
            <a:prstDash val="solid"/>
            <a:miter/>
          </a:ln>
        </p:spPr>
      </p:sp>
      <p:sp>
        <p:nvSpPr>
          <p:cNvPr id="11" name="Freeform 11"/>
          <p:cNvSpPr/>
          <p:nvPr/>
        </p:nvSpPr>
        <p:spPr>
          <a:xfrm rot="-5940113">
            <a:off x="-1463517" y="2557177"/>
            <a:ext cx="3790760" cy="4114800"/>
          </a:xfrm>
          <a:custGeom>
            <a:avLst/>
            <a:gdLst/>
            <a:ahLst/>
            <a:cxnLst/>
            <a:rect l="l" t="t" r="r" b="b"/>
            <a:pathLst>
              <a:path w="3790760" h="4114800">
                <a:moveTo>
                  <a:pt x="0" y="0"/>
                </a:moveTo>
                <a:lnTo>
                  <a:pt x="3790760" y="0"/>
                </a:lnTo>
                <a:lnTo>
                  <a:pt x="3790760" y="4114800"/>
                </a:lnTo>
                <a:lnTo>
                  <a:pt x="0" y="4114800"/>
                </a:lnTo>
                <a:lnTo>
                  <a:pt x="0" y="0"/>
                </a:lnTo>
                <a:close/>
              </a:path>
            </a:pathLst>
          </a:custGeom>
          <a:blipFill>
            <a:blip r:embed="rId12">
              <a:extLst>
                <a:ext uri="{96DAC541-7B7A-43D3-8B79-37D633B846F1}">
                  <asvg:svgBlip xmlns:asvg="http://schemas.microsoft.com/office/drawing/2016/SVG/main" r:embed="rId13"/>
                </a:ext>
              </a:extLst>
            </a:blip>
            <a:stretch>
              <a:fillRect/>
            </a:stretch>
          </a:blipFill>
          <a:ln cap="sq">
            <a:noFill/>
            <a:prstDash val="solid"/>
            <a:miter/>
          </a:ln>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BDCEB2"/>
        </a:solidFill>
        <a:effectLst/>
      </p:bgPr>
    </p:bg>
    <p:spTree>
      <p:nvGrpSpPr>
        <p:cNvPr id="1" name=""/>
        <p:cNvGrpSpPr/>
        <p:nvPr/>
      </p:nvGrpSpPr>
      <p:grpSpPr>
        <a:xfrm>
          <a:off x="0" y="0"/>
          <a:ext cx="0" cy="0"/>
          <a:chOff x="0" y="0"/>
          <a:chExt cx="0" cy="0"/>
        </a:xfrm>
      </p:grpSpPr>
      <p:sp>
        <p:nvSpPr>
          <p:cNvPr id="4" name="TextBox 4"/>
          <p:cNvSpPr txBox="1"/>
          <p:nvPr/>
        </p:nvSpPr>
        <p:spPr>
          <a:xfrm>
            <a:off x="1219200" y="1028700"/>
            <a:ext cx="8933909" cy="1102866"/>
          </a:xfrm>
          <a:prstGeom prst="rect">
            <a:avLst/>
          </a:prstGeom>
        </p:spPr>
        <p:txBody>
          <a:bodyPr lIns="0" tIns="0" rIns="0" bIns="0" rtlCol="0" anchor="t">
            <a:spAutoFit/>
          </a:bodyPr>
          <a:lstStyle/>
          <a:p>
            <a:pPr algn="l">
              <a:lnSpc>
                <a:spcPts val="8600"/>
              </a:lnSpc>
            </a:pPr>
            <a:r>
              <a:rPr lang="es-CL" sz="8600" dirty="0">
                <a:solidFill>
                  <a:srgbClr val="000000"/>
                </a:solidFill>
                <a:latin typeface="Boulder"/>
                <a:ea typeface="Boulder"/>
                <a:cs typeface="Boulder"/>
                <a:sym typeface="Boulder"/>
              </a:rPr>
              <a:t>Contexto</a:t>
            </a:r>
          </a:p>
        </p:txBody>
      </p:sp>
      <p:sp>
        <p:nvSpPr>
          <p:cNvPr id="6" name="TextBox 7">
            <a:extLst>
              <a:ext uri="{FF2B5EF4-FFF2-40B4-BE49-F238E27FC236}">
                <a16:creationId xmlns:a16="http://schemas.microsoft.com/office/drawing/2014/main" id="{5D52CC6E-05BF-7981-F831-9FCD5FC79A52}"/>
              </a:ext>
            </a:extLst>
          </p:cNvPr>
          <p:cNvSpPr txBox="1"/>
          <p:nvPr/>
        </p:nvSpPr>
        <p:spPr>
          <a:xfrm>
            <a:off x="1219200" y="3162300"/>
            <a:ext cx="15697200" cy="2231380"/>
          </a:xfrm>
          <a:prstGeom prst="rect">
            <a:avLst/>
          </a:prstGeom>
        </p:spPr>
        <p:txBody>
          <a:bodyPr wrap="square" lIns="0" tIns="0" rIns="0" bIns="0" rtlCol="0" anchor="t">
            <a:spAutoFit/>
          </a:bodyPr>
          <a:lstStyle/>
          <a:p>
            <a:pPr marL="0" lvl="0" indent="0" algn="just">
              <a:lnSpc>
                <a:spcPts val="4351"/>
              </a:lnSpc>
            </a:pPr>
            <a:r>
              <a:rPr lang="es-ES" sz="3600" u="none" dirty="0">
                <a:solidFill>
                  <a:srgbClr val="000000"/>
                </a:solidFill>
                <a:latin typeface="Glacial Indifference"/>
                <a:ea typeface="Glacial Indifference"/>
                <a:cs typeface="Glacial Indifference"/>
                <a:sym typeface="Glacial Indifference"/>
              </a:rPr>
              <a:t>Desde el análisis de situaciones problemáticas tanto a nivel local, como a nivel global, surge una intención de poder saber el por qué estas situaciones, siendo que llevamos muchos años como sociedad, siguen ocurriendo a través de la historia humana.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F5B5B"/>
        </a:solidFill>
        <a:effectLst/>
      </p:bgPr>
    </p:bg>
    <p:spTree>
      <p:nvGrpSpPr>
        <p:cNvPr id="1" name=""/>
        <p:cNvGrpSpPr/>
        <p:nvPr/>
      </p:nvGrpSpPr>
      <p:grpSpPr>
        <a:xfrm>
          <a:off x="0" y="0"/>
          <a:ext cx="0" cy="0"/>
          <a:chOff x="0" y="0"/>
          <a:chExt cx="0" cy="0"/>
        </a:xfrm>
      </p:grpSpPr>
      <p:grpSp>
        <p:nvGrpSpPr>
          <p:cNvPr id="2" name="Group 2"/>
          <p:cNvGrpSpPr/>
          <p:nvPr/>
        </p:nvGrpSpPr>
        <p:grpSpPr>
          <a:xfrm>
            <a:off x="2057398" y="1257300"/>
            <a:ext cx="14173200" cy="6733747"/>
            <a:chOff x="0" y="0"/>
            <a:chExt cx="2987938" cy="1773497"/>
          </a:xfrm>
        </p:grpSpPr>
        <p:sp>
          <p:nvSpPr>
            <p:cNvPr id="3" name="Freeform 3"/>
            <p:cNvSpPr/>
            <p:nvPr/>
          </p:nvSpPr>
          <p:spPr>
            <a:xfrm>
              <a:off x="0" y="0"/>
              <a:ext cx="2987938" cy="1773497"/>
            </a:xfrm>
            <a:custGeom>
              <a:avLst/>
              <a:gdLst/>
              <a:ahLst/>
              <a:cxnLst/>
              <a:rect l="l" t="t" r="r" b="b"/>
              <a:pathLst>
                <a:path w="2987938" h="1773497">
                  <a:moveTo>
                    <a:pt x="34803" y="0"/>
                  </a:moveTo>
                  <a:lnTo>
                    <a:pt x="2953134" y="0"/>
                  </a:lnTo>
                  <a:cubicBezTo>
                    <a:pt x="2962365" y="0"/>
                    <a:pt x="2971217" y="3667"/>
                    <a:pt x="2977744" y="10194"/>
                  </a:cubicBezTo>
                  <a:cubicBezTo>
                    <a:pt x="2984271" y="16721"/>
                    <a:pt x="2987938" y="25573"/>
                    <a:pt x="2987938" y="34803"/>
                  </a:cubicBezTo>
                  <a:lnTo>
                    <a:pt x="2987938" y="1738694"/>
                  </a:lnTo>
                  <a:cubicBezTo>
                    <a:pt x="2987938" y="1747924"/>
                    <a:pt x="2984271" y="1756777"/>
                    <a:pt x="2977744" y="1763304"/>
                  </a:cubicBezTo>
                  <a:cubicBezTo>
                    <a:pt x="2971217" y="1769830"/>
                    <a:pt x="2962365" y="1773497"/>
                    <a:pt x="2953134" y="1773497"/>
                  </a:cubicBezTo>
                  <a:lnTo>
                    <a:pt x="34803" y="1773497"/>
                  </a:lnTo>
                  <a:cubicBezTo>
                    <a:pt x="15582" y="1773497"/>
                    <a:pt x="0" y="1757915"/>
                    <a:pt x="0" y="1738694"/>
                  </a:cubicBezTo>
                  <a:lnTo>
                    <a:pt x="0" y="34803"/>
                  </a:lnTo>
                  <a:cubicBezTo>
                    <a:pt x="0" y="25573"/>
                    <a:pt x="3667" y="16721"/>
                    <a:pt x="10194" y="10194"/>
                  </a:cubicBezTo>
                  <a:cubicBezTo>
                    <a:pt x="16721" y="3667"/>
                    <a:pt x="25573" y="0"/>
                    <a:pt x="34803" y="0"/>
                  </a:cubicBezTo>
                  <a:close/>
                </a:path>
              </a:pathLst>
            </a:custGeom>
            <a:solidFill>
              <a:srgbClr val="FFFFFF"/>
            </a:solidFill>
          </p:spPr>
        </p:sp>
        <p:sp>
          <p:nvSpPr>
            <p:cNvPr id="4" name="TextBox 4"/>
            <p:cNvSpPr txBox="1"/>
            <p:nvPr/>
          </p:nvSpPr>
          <p:spPr>
            <a:xfrm>
              <a:off x="0" y="38100"/>
              <a:ext cx="2987938" cy="1735397"/>
            </a:xfrm>
            <a:prstGeom prst="rect">
              <a:avLst/>
            </a:prstGeom>
          </p:spPr>
          <p:txBody>
            <a:bodyPr lIns="50800" tIns="50800" rIns="50800" bIns="50800" rtlCol="0" anchor="ctr"/>
            <a:lstStyle/>
            <a:p>
              <a:pPr algn="ctr">
                <a:lnSpc>
                  <a:spcPts val="2300"/>
                </a:lnSpc>
              </a:pPr>
              <a:endParaRPr/>
            </a:p>
          </p:txBody>
        </p:sp>
      </p:grpSp>
      <p:grpSp>
        <p:nvGrpSpPr>
          <p:cNvPr id="5" name="Group 5"/>
          <p:cNvGrpSpPr/>
          <p:nvPr/>
        </p:nvGrpSpPr>
        <p:grpSpPr>
          <a:xfrm>
            <a:off x="2362200" y="2166556"/>
            <a:ext cx="13334997" cy="3221915"/>
            <a:chOff x="-3452990" y="-912752"/>
            <a:chExt cx="11422057" cy="4295889"/>
          </a:xfrm>
        </p:grpSpPr>
        <p:sp>
          <p:nvSpPr>
            <p:cNvPr id="6" name="TextBox 6"/>
            <p:cNvSpPr txBox="1"/>
            <p:nvPr/>
          </p:nvSpPr>
          <p:spPr>
            <a:xfrm>
              <a:off x="-3452990" y="-912752"/>
              <a:ext cx="11226252" cy="881951"/>
            </a:xfrm>
            <a:prstGeom prst="rect">
              <a:avLst/>
            </a:prstGeom>
          </p:spPr>
          <p:txBody>
            <a:bodyPr lIns="0" tIns="0" rIns="0" bIns="0" rtlCol="0" anchor="t">
              <a:spAutoFit/>
            </a:bodyPr>
            <a:lstStyle/>
            <a:p>
              <a:pPr marL="0" lvl="0" indent="0" algn="ctr">
                <a:lnSpc>
                  <a:spcPts val="4800"/>
                </a:lnSpc>
                <a:spcBef>
                  <a:spcPct val="0"/>
                </a:spcBef>
              </a:pPr>
              <a:r>
                <a:rPr lang="es-CL" sz="7200" dirty="0">
                  <a:solidFill>
                    <a:srgbClr val="000000"/>
                  </a:solidFill>
                  <a:latin typeface="Boulder"/>
                  <a:ea typeface="Boulder"/>
                  <a:cs typeface="Boulder"/>
                  <a:sym typeface="Boulder"/>
                </a:rPr>
                <a:t>Actividad</a:t>
              </a:r>
            </a:p>
          </p:txBody>
        </p:sp>
        <p:sp>
          <p:nvSpPr>
            <p:cNvPr id="7" name="TextBox 7"/>
            <p:cNvSpPr txBox="1"/>
            <p:nvPr/>
          </p:nvSpPr>
          <p:spPr>
            <a:xfrm>
              <a:off x="-3257185" y="1126108"/>
              <a:ext cx="11226252" cy="2257029"/>
            </a:xfrm>
            <a:prstGeom prst="rect">
              <a:avLst/>
            </a:prstGeom>
          </p:spPr>
          <p:txBody>
            <a:bodyPr lIns="0" tIns="0" rIns="0" bIns="0" rtlCol="0" anchor="t">
              <a:spAutoFit/>
            </a:bodyPr>
            <a:lstStyle/>
            <a:p>
              <a:pPr marL="0" lvl="0" indent="0" algn="ctr">
                <a:lnSpc>
                  <a:spcPts val="4352"/>
                </a:lnSpc>
              </a:pPr>
              <a:r>
                <a:rPr lang="es-CL" sz="4000" u="none" dirty="0">
                  <a:solidFill>
                    <a:srgbClr val="000000"/>
                  </a:solidFill>
                  <a:latin typeface="Glacial Indifference"/>
                  <a:ea typeface="Glacial Indifference"/>
                  <a:cs typeface="Glacial Indifference"/>
                  <a:sym typeface="Glacial Indifference"/>
                </a:rPr>
                <a:t>Teniendo en cuenta lo anterior, ahora deberás identificar por qué estas situaciones ocurren (ejemplo, precariedad, sueldos insuficientes, explotación laboral, etc.)</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BDCEB2"/>
        </a:solidFill>
        <a:effectLst/>
      </p:bgPr>
    </p:bg>
    <p:spTree>
      <p:nvGrpSpPr>
        <p:cNvPr id="1" name=""/>
        <p:cNvGrpSpPr/>
        <p:nvPr/>
      </p:nvGrpSpPr>
      <p:grpSpPr>
        <a:xfrm>
          <a:off x="0" y="0"/>
          <a:ext cx="0" cy="0"/>
          <a:chOff x="0" y="0"/>
          <a:chExt cx="0" cy="0"/>
        </a:xfrm>
      </p:grpSpPr>
      <p:sp>
        <p:nvSpPr>
          <p:cNvPr id="4" name="TextBox 4"/>
          <p:cNvSpPr txBox="1"/>
          <p:nvPr/>
        </p:nvSpPr>
        <p:spPr>
          <a:xfrm>
            <a:off x="1028700" y="800100"/>
            <a:ext cx="16116300" cy="2205732"/>
          </a:xfrm>
          <a:prstGeom prst="rect">
            <a:avLst/>
          </a:prstGeom>
        </p:spPr>
        <p:txBody>
          <a:bodyPr wrap="square" lIns="0" tIns="0" rIns="0" bIns="0" rtlCol="0" anchor="t">
            <a:spAutoFit/>
          </a:bodyPr>
          <a:lstStyle/>
          <a:p>
            <a:pPr algn="l">
              <a:lnSpc>
                <a:spcPts val="8600"/>
              </a:lnSpc>
            </a:pPr>
            <a:r>
              <a:rPr lang="es-CL" sz="8000" dirty="0">
                <a:solidFill>
                  <a:srgbClr val="000000"/>
                </a:solidFill>
                <a:latin typeface="Boulder"/>
                <a:ea typeface="Boulder"/>
                <a:cs typeface="Boulder"/>
                <a:sym typeface="Boulder"/>
              </a:rPr>
              <a:t>Compartamos nuestras ideas</a:t>
            </a:r>
          </a:p>
        </p:txBody>
      </p:sp>
      <p:sp>
        <p:nvSpPr>
          <p:cNvPr id="7" name="TextBox 7"/>
          <p:cNvSpPr txBox="1"/>
          <p:nvPr/>
        </p:nvSpPr>
        <p:spPr>
          <a:xfrm>
            <a:off x="1028700" y="3619500"/>
            <a:ext cx="15735300" cy="2821285"/>
          </a:xfrm>
          <a:prstGeom prst="rect">
            <a:avLst/>
          </a:prstGeom>
        </p:spPr>
        <p:txBody>
          <a:bodyPr wrap="square" lIns="0" tIns="0" rIns="0" bIns="0" rtlCol="0" anchor="t">
            <a:spAutoFit/>
          </a:bodyPr>
          <a:lstStyle/>
          <a:p>
            <a:pPr marL="514350" lvl="0" indent="-514350" algn="l">
              <a:lnSpc>
                <a:spcPts val="4351"/>
              </a:lnSpc>
              <a:buAutoNum type="arabicPeriod"/>
            </a:pPr>
            <a:r>
              <a:rPr lang="es-CL" sz="4400" u="none" dirty="0">
                <a:solidFill>
                  <a:srgbClr val="000000"/>
                </a:solidFill>
                <a:latin typeface="Glacial Indifference"/>
                <a:ea typeface="Glacial Indifference"/>
                <a:cs typeface="Glacial Indifference"/>
                <a:sym typeface="Glacial Indifference"/>
              </a:rPr>
              <a:t>¿Que motivos para que las situaciones problemáticas sigan ocurriendo pudiste identificar?</a:t>
            </a:r>
          </a:p>
          <a:p>
            <a:pPr marL="514350" lvl="0" indent="-514350" algn="l">
              <a:lnSpc>
                <a:spcPts val="4351"/>
              </a:lnSpc>
              <a:buAutoNum type="arabicPeriod"/>
            </a:pPr>
            <a:endParaRPr lang="es-CL" sz="4400" u="none" dirty="0">
              <a:solidFill>
                <a:srgbClr val="000000"/>
              </a:solidFill>
              <a:latin typeface="Glacial Indifference"/>
              <a:ea typeface="Glacial Indifference"/>
              <a:cs typeface="Glacial Indifference"/>
              <a:sym typeface="Glacial Indifference"/>
            </a:endParaRPr>
          </a:p>
          <a:p>
            <a:pPr marL="514350" lvl="0" indent="-514350" algn="l">
              <a:lnSpc>
                <a:spcPts val="4351"/>
              </a:lnSpc>
              <a:buAutoNum type="arabicPeriod"/>
            </a:pPr>
            <a:r>
              <a:rPr lang="es-CL" sz="4400" dirty="0">
                <a:solidFill>
                  <a:srgbClr val="000000"/>
                </a:solidFill>
                <a:latin typeface="Glacial Indifference"/>
                <a:ea typeface="Glacial Indifference"/>
                <a:cs typeface="Glacial Indifference"/>
                <a:sym typeface="Glacial Indifference"/>
              </a:rPr>
              <a:t>¿Que medidas de gestión existen en la actualidad que permite revisar y si es debido, reparar la problemática?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F5B5B"/>
        </a:solidFill>
        <a:effectLst/>
      </p:bgPr>
    </p:bg>
    <p:spTree>
      <p:nvGrpSpPr>
        <p:cNvPr id="1" name=""/>
        <p:cNvGrpSpPr/>
        <p:nvPr/>
      </p:nvGrpSpPr>
      <p:grpSpPr>
        <a:xfrm>
          <a:off x="0" y="0"/>
          <a:ext cx="0" cy="0"/>
          <a:chOff x="0" y="0"/>
          <a:chExt cx="0" cy="0"/>
        </a:xfrm>
      </p:grpSpPr>
      <p:grpSp>
        <p:nvGrpSpPr>
          <p:cNvPr id="2" name="Group 2"/>
          <p:cNvGrpSpPr/>
          <p:nvPr/>
        </p:nvGrpSpPr>
        <p:grpSpPr>
          <a:xfrm>
            <a:off x="2057400" y="1371600"/>
            <a:ext cx="14173200" cy="7543800"/>
            <a:chOff x="0" y="0"/>
            <a:chExt cx="2987938" cy="1773497"/>
          </a:xfrm>
        </p:grpSpPr>
        <p:sp>
          <p:nvSpPr>
            <p:cNvPr id="3" name="Freeform 3"/>
            <p:cNvSpPr/>
            <p:nvPr/>
          </p:nvSpPr>
          <p:spPr>
            <a:xfrm>
              <a:off x="0" y="0"/>
              <a:ext cx="2987938" cy="1773497"/>
            </a:xfrm>
            <a:custGeom>
              <a:avLst/>
              <a:gdLst/>
              <a:ahLst/>
              <a:cxnLst/>
              <a:rect l="l" t="t" r="r" b="b"/>
              <a:pathLst>
                <a:path w="2987938" h="1773497">
                  <a:moveTo>
                    <a:pt x="34803" y="0"/>
                  </a:moveTo>
                  <a:lnTo>
                    <a:pt x="2953134" y="0"/>
                  </a:lnTo>
                  <a:cubicBezTo>
                    <a:pt x="2962365" y="0"/>
                    <a:pt x="2971217" y="3667"/>
                    <a:pt x="2977744" y="10194"/>
                  </a:cubicBezTo>
                  <a:cubicBezTo>
                    <a:pt x="2984271" y="16721"/>
                    <a:pt x="2987938" y="25573"/>
                    <a:pt x="2987938" y="34803"/>
                  </a:cubicBezTo>
                  <a:lnTo>
                    <a:pt x="2987938" y="1738694"/>
                  </a:lnTo>
                  <a:cubicBezTo>
                    <a:pt x="2987938" y="1747924"/>
                    <a:pt x="2984271" y="1756777"/>
                    <a:pt x="2977744" y="1763304"/>
                  </a:cubicBezTo>
                  <a:cubicBezTo>
                    <a:pt x="2971217" y="1769830"/>
                    <a:pt x="2962365" y="1773497"/>
                    <a:pt x="2953134" y="1773497"/>
                  </a:cubicBezTo>
                  <a:lnTo>
                    <a:pt x="34803" y="1773497"/>
                  </a:lnTo>
                  <a:cubicBezTo>
                    <a:pt x="15582" y="1773497"/>
                    <a:pt x="0" y="1757915"/>
                    <a:pt x="0" y="1738694"/>
                  </a:cubicBezTo>
                  <a:lnTo>
                    <a:pt x="0" y="34803"/>
                  </a:lnTo>
                  <a:cubicBezTo>
                    <a:pt x="0" y="25573"/>
                    <a:pt x="3667" y="16721"/>
                    <a:pt x="10194" y="10194"/>
                  </a:cubicBezTo>
                  <a:cubicBezTo>
                    <a:pt x="16721" y="3667"/>
                    <a:pt x="25573" y="0"/>
                    <a:pt x="34803" y="0"/>
                  </a:cubicBezTo>
                  <a:close/>
                </a:path>
              </a:pathLst>
            </a:custGeom>
            <a:solidFill>
              <a:srgbClr val="FFFFFF"/>
            </a:solidFill>
          </p:spPr>
        </p:sp>
        <p:sp>
          <p:nvSpPr>
            <p:cNvPr id="4" name="TextBox 4"/>
            <p:cNvSpPr txBox="1"/>
            <p:nvPr/>
          </p:nvSpPr>
          <p:spPr>
            <a:xfrm>
              <a:off x="0" y="38100"/>
              <a:ext cx="2987938" cy="1735397"/>
            </a:xfrm>
            <a:prstGeom prst="rect">
              <a:avLst/>
            </a:prstGeom>
          </p:spPr>
          <p:txBody>
            <a:bodyPr lIns="50800" tIns="50800" rIns="50800" bIns="50800" rtlCol="0" anchor="ctr"/>
            <a:lstStyle/>
            <a:p>
              <a:pPr algn="ctr">
                <a:lnSpc>
                  <a:spcPts val="2300"/>
                </a:lnSpc>
              </a:pPr>
              <a:endParaRPr/>
            </a:p>
          </p:txBody>
        </p:sp>
      </p:grpSp>
      <p:grpSp>
        <p:nvGrpSpPr>
          <p:cNvPr id="5" name="Group 5"/>
          <p:cNvGrpSpPr/>
          <p:nvPr/>
        </p:nvGrpSpPr>
        <p:grpSpPr>
          <a:xfrm>
            <a:off x="2362200" y="2166556"/>
            <a:ext cx="13334999" cy="6304033"/>
            <a:chOff x="-3452990" y="-912752"/>
            <a:chExt cx="11422059" cy="8405381"/>
          </a:xfrm>
        </p:grpSpPr>
        <p:sp>
          <p:nvSpPr>
            <p:cNvPr id="6" name="TextBox 6"/>
            <p:cNvSpPr txBox="1"/>
            <p:nvPr/>
          </p:nvSpPr>
          <p:spPr>
            <a:xfrm>
              <a:off x="-3452990" y="-912752"/>
              <a:ext cx="11226252" cy="881951"/>
            </a:xfrm>
            <a:prstGeom prst="rect">
              <a:avLst/>
            </a:prstGeom>
          </p:spPr>
          <p:txBody>
            <a:bodyPr lIns="0" tIns="0" rIns="0" bIns="0" rtlCol="0" anchor="t">
              <a:spAutoFit/>
            </a:bodyPr>
            <a:lstStyle/>
            <a:p>
              <a:pPr marL="0" lvl="0" indent="0" algn="ctr">
                <a:lnSpc>
                  <a:spcPts val="4800"/>
                </a:lnSpc>
                <a:spcBef>
                  <a:spcPct val="0"/>
                </a:spcBef>
              </a:pPr>
              <a:r>
                <a:rPr lang="es-ES" sz="7200" dirty="0">
                  <a:solidFill>
                    <a:srgbClr val="000000"/>
                  </a:solidFill>
                  <a:latin typeface="Boulder"/>
                  <a:ea typeface="Boulder"/>
                  <a:cs typeface="Boulder"/>
                  <a:sym typeface="Boulder"/>
                </a:rPr>
                <a:t>O</a:t>
              </a:r>
              <a:r>
                <a:rPr lang="es-CL" sz="7200" dirty="0">
                  <a:solidFill>
                    <a:srgbClr val="000000"/>
                  </a:solidFill>
                  <a:latin typeface="Boulder"/>
                  <a:ea typeface="Boulder"/>
                  <a:cs typeface="Boulder"/>
                  <a:sym typeface="Boulder"/>
                </a:rPr>
                <a:t>tras Ideas</a:t>
              </a:r>
            </a:p>
          </p:txBody>
        </p:sp>
        <p:sp>
          <p:nvSpPr>
            <p:cNvPr id="7" name="TextBox 7"/>
            <p:cNvSpPr txBox="1"/>
            <p:nvPr/>
          </p:nvSpPr>
          <p:spPr>
            <a:xfrm>
              <a:off x="-3257183" y="-30801"/>
              <a:ext cx="11226252" cy="7523430"/>
            </a:xfrm>
            <a:prstGeom prst="rect">
              <a:avLst/>
            </a:prstGeom>
          </p:spPr>
          <p:txBody>
            <a:bodyPr lIns="0" tIns="0" rIns="0" bIns="0" rtlCol="0" anchor="t">
              <a:spAutoFit/>
            </a:bodyPr>
            <a:lstStyle/>
            <a:p>
              <a:pPr marL="0" lvl="0" indent="0" algn="ctr">
                <a:lnSpc>
                  <a:spcPts val="4352"/>
                </a:lnSpc>
              </a:pPr>
              <a:r>
                <a:rPr lang="es-ES" sz="4000" u="none" dirty="0">
                  <a:solidFill>
                    <a:srgbClr val="000000"/>
                  </a:solidFill>
                  <a:latin typeface="Glacial Indifference"/>
                  <a:ea typeface="Glacial Indifference"/>
                  <a:cs typeface="Glacial Indifference"/>
                  <a:sym typeface="Glacial Indifference"/>
                </a:rPr>
                <a:t>Es posible que el motivo sea algo concreto de los cual trabajar, como también, es posible que esta vulneración sea ya sistemática, en donde el problema se lleva presentando hace demasiado tiempo</a:t>
              </a:r>
              <a:r>
                <a:rPr lang="es-CL" sz="4000" dirty="0">
                  <a:solidFill>
                    <a:srgbClr val="000000"/>
                  </a:solidFill>
                  <a:latin typeface="Glacial Indifference"/>
                  <a:ea typeface="Glacial Indifference"/>
                  <a:cs typeface="Glacial Indifference"/>
                  <a:sym typeface="Glacial Indifference"/>
                </a:rPr>
                <a:t>.</a:t>
              </a:r>
            </a:p>
            <a:p>
              <a:pPr marL="0" lvl="0" indent="0" algn="ctr">
                <a:lnSpc>
                  <a:spcPts val="4352"/>
                </a:lnSpc>
              </a:pPr>
              <a:endParaRPr lang="es-CL" sz="4000" u="none" dirty="0">
                <a:solidFill>
                  <a:srgbClr val="000000"/>
                </a:solidFill>
                <a:latin typeface="Glacial Indifference"/>
                <a:ea typeface="Glacial Indifference"/>
                <a:cs typeface="Glacial Indifference"/>
                <a:sym typeface="Glacial Indifference"/>
              </a:endParaRPr>
            </a:p>
            <a:p>
              <a:pPr algn="ctr">
                <a:lnSpc>
                  <a:spcPts val="4352"/>
                </a:lnSpc>
              </a:pPr>
              <a:r>
                <a:rPr lang="es-CL" sz="4000" u="none" dirty="0">
                  <a:solidFill>
                    <a:srgbClr val="000000"/>
                  </a:solidFill>
                  <a:latin typeface="Glacial Indifference"/>
                  <a:ea typeface="Glacial Indifference"/>
                  <a:cs typeface="Glacial Indifference"/>
                  <a:sym typeface="Glacial Indifference"/>
                </a:rPr>
                <a:t>¿</a:t>
              </a:r>
              <a:r>
                <a:rPr lang="es-CL" sz="4000" dirty="0">
                  <a:solidFill>
                    <a:srgbClr val="000000"/>
                  </a:solidFill>
                  <a:latin typeface="Glacial Indifference"/>
                  <a:ea typeface="Glacial Indifference"/>
                  <a:cs typeface="Glacial Indifference"/>
                  <a:sym typeface="Glacial Indifference"/>
                </a:rPr>
                <a:t>Qué situaciones problemáticas existen en donde ya sea algo más sistemático</a:t>
              </a:r>
              <a:r>
                <a:rPr lang="es-CL" sz="4000" u="none" dirty="0">
                  <a:solidFill>
                    <a:srgbClr val="000000"/>
                  </a:solidFill>
                  <a:latin typeface="Glacial Indifference"/>
                  <a:ea typeface="Glacial Indifference"/>
                  <a:cs typeface="Glacial Indifference"/>
                  <a:sym typeface="Glacial Indifference"/>
                </a:rPr>
                <a:t>?</a:t>
              </a:r>
            </a:p>
            <a:p>
              <a:pPr marL="0" lvl="0" indent="0" algn="ctr">
                <a:lnSpc>
                  <a:spcPts val="4352"/>
                </a:lnSpc>
              </a:pPr>
              <a:endParaRPr lang="es-CL" sz="4000" dirty="0">
                <a:solidFill>
                  <a:srgbClr val="000000"/>
                </a:solidFill>
                <a:latin typeface="Glacial Indifference"/>
                <a:ea typeface="Glacial Indifference"/>
                <a:cs typeface="Glacial Indifference"/>
                <a:sym typeface="Glacial Indifference"/>
              </a:endParaRPr>
            </a:p>
            <a:p>
              <a:pPr marL="0" lvl="0" indent="0" algn="ctr">
                <a:lnSpc>
                  <a:spcPts val="4352"/>
                </a:lnSpc>
              </a:pPr>
              <a:r>
                <a:rPr lang="es-CL" sz="4000" u="none" dirty="0">
                  <a:solidFill>
                    <a:srgbClr val="000000"/>
                  </a:solidFill>
                  <a:latin typeface="Glacial Indifference"/>
                  <a:ea typeface="Glacial Indifference"/>
                  <a:cs typeface="Glacial Indifference"/>
                  <a:sym typeface="Glacial Indifference"/>
                </a:rPr>
                <a:t>¿Qué alarmas se levantan al momento de convertirse algo sistemático?</a:t>
              </a:r>
              <a:endParaRPr lang="es-ES" sz="4000" u="none" dirty="0">
                <a:solidFill>
                  <a:srgbClr val="000000"/>
                </a:solidFill>
                <a:latin typeface="Glacial Indifference"/>
                <a:ea typeface="Glacial Indifference"/>
                <a:cs typeface="Glacial Indifference"/>
                <a:sym typeface="Glacial Indifference"/>
              </a:endParaRPr>
            </a:p>
          </p:txBody>
        </p:sp>
      </p:grpSp>
    </p:spTree>
    <p:extLst>
      <p:ext uri="{BB962C8B-B14F-4D97-AF65-F5344CB8AC3E}">
        <p14:creationId xmlns:p14="http://schemas.microsoft.com/office/powerpoint/2010/main" val="3295568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BDCEB2"/>
        </a:solidFill>
        <a:effectLst/>
      </p:bgPr>
    </p:bg>
    <p:spTree>
      <p:nvGrpSpPr>
        <p:cNvPr id="1" name=""/>
        <p:cNvGrpSpPr/>
        <p:nvPr/>
      </p:nvGrpSpPr>
      <p:grpSpPr>
        <a:xfrm>
          <a:off x="0" y="0"/>
          <a:ext cx="0" cy="0"/>
          <a:chOff x="0" y="0"/>
          <a:chExt cx="0" cy="0"/>
        </a:xfrm>
      </p:grpSpPr>
      <p:sp>
        <p:nvSpPr>
          <p:cNvPr id="8" name="TextBox 8"/>
          <p:cNvSpPr txBox="1"/>
          <p:nvPr/>
        </p:nvSpPr>
        <p:spPr>
          <a:xfrm>
            <a:off x="1037492" y="1790700"/>
            <a:ext cx="16459199" cy="8425383"/>
          </a:xfrm>
          <a:prstGeom prst="rect">
            <a:avLst/>
          </a:prstGeom>
        </p:spPr>
        <p:txBody>
          <a:bodyPr wrap="square" lIns="0" tIns="0" rIns="0" bIns="0" rtlCol="0" anchor="t">
            <a:spAutoFit/>
          </a:bodyPr>
          <a:lstStyle/>
          <a:p>
            <a:pPr marL="0" lvl="0" indent="0" algn="just">
              <a:lnSpc>
                <a:spcPts val="4351"/>
              </a:lnSpc>
            </a:pPr>
            <a:r>
              <a:rPr lang="es-CL" sz="4000" u="none" dirty="0">
                <a:solidFill>
                  <a:srgbClr val="000000"/>
                </a:solidFill>
                <a:latin typeface="Glacial Indifference"/>
                <a:ea typeface="Glacial Indifference"/>
                <a:cs typeface="Glacial Indifference"/>
                <a:sym typeface="Glacial Indifference"/>
              </a:rPr>
              <a:t>Tener experiencias, situaciones que son problemáticas y que además, ya se vuelve una vulneración sistemática nos plantea una situación más de reflexión, sin embargo, el trabajo sobre estas problemáticas es algo que se nos escapa de las manos en relación a encontrar una solución sin cambiar todo el sistema.</a:t>
            </a:r>
          </a:p>
          <a:p>
            <a:pPr marL="0" lvl="0" indent="0" algn="just">
              <a:lnSpc>
                <a:spcPts val="4351"/>
              </a:lnSpc>
            </a:pPr>
            <a:endParaRPr lang="es-CL" sz="4000" dirty="0">
              <a:solidFill>
                <a:srgbClr val="000000"/>
              </a:solidFill>
              <a:latin typeface="Glacial Indifference"/>
              <a:ea typeface="Glacial Indifference"/>
              <a:cs typeface="Glacial Indifference"/>
              <a:sym typeface="Glacial Indifference"/>
            </a:endParaRPr>
          </a:p>
          <a:p>
            <a:pPr marL="0" lvl="0" indent="0" algn="just">
              <a:lnSpc>
                <a:spcPts val="4351"/>
              </a:lnSpc>
            </a:pPr>
            <a:r>
              <a:rPr lang="es-CL" sz="4000" u="none" dirty="0">
                <a:solidFill>
                  <a:srgbClr val="000000"/>
                </a:solidFill>
                <a:latin typeface="Glacial Indifference"/>
                <a:ea typeface="Glacial Indifference"/>
                <a:cs typeface="Glacial Indifference"/>
                <a:sym typeface="Glacial Indifference"/>
              </a:rPr>
              <a:t>¿Qué otras problemáticas son más abordables en un contexto más resolutivo?</a:t>
            </a:r>
          </a:p>
          <a:p>
            <a:pPr marL="0" lvl="0" indent="0" algn="just">
              <a:lnSpc>
                <a:spcPts val="4351"/>
              </a:lnSpc>
            </a:pPr>
            <a:endParaRPr lang="es-CL" sz="4000" dirty="0">
              <a:solidFill>
                <a:srgbClr val="000000"/>
              </a:solidFill>
              <a:latin typeface="Glacial Indifference"/>
              <a:ea typeface="Glacial Indifference"/>
              <a:cs typeface="Glacial Indifference"/>
              <a:sym typeface="Glacial Indifference"/>
            </a:endParaRPr>
          </a:p>
          <a:p>
            <a:pPr marL="0" lvl="0" indent="0" algn="just">
              <a:lnSpc>
                <a:spcPts val="4351"/>
              </a:lnSpc>
            </a:pPr>
            <a:r>
              <a:rPr lang="es-CL" sz="4000" u="none" dirty="0">
                <a:solidFill>
                  <a:srgbClr val="000000"/>
                </a:solidFill>
                <a:latin typeface="Glacial Indifference"/>
                <a:ea typeface="Glacial Indifference"/>
                <a:cs typeface="Glacial Indifference"/>
                <a:sym typeface="Glacial Indifference"/>
              </a:rPr>
              <a:t>¿</a:t>
            </a:r>
            <a:r>
              <a:rPr lang="es-CL" sz="4000" dirty="0">
                <a:solidFill>
                  <a:srgbClr val="000000"/>
                </a:solidFill>
                <a:latin typeface="Glacial Indifference"/>
                <a:ea typeface="Glacial Indifference"/>
                <a:cs typeface="Glacial Indifference"/>
                <a:sym typeface="Glacial Indifference"/>
              </a:rPr>
              <a:t>Con que mirada uno debería abordar estas problemáticas con una solución más realizable</a:t>
            </a:r>
            <a:r>
              <a:rPr lang="es-CL" sz="4000" u="none" dirty="0">
                <a:solidFill>
                  <a:srgbClr val="000000"/>
                </a:solidFill>
                <a:latin typeface="Glacial Indifference"/>
                <a:ea typeface="Glacial Indifference"/>
                <a:cs typeface="Glacial Indifference"/>
                <a:sym typeface="Glacial Indifference"/>
              </a:rPr>
              <a:t>?, ¿Por qué?</a:t>
            </a:r>
          </a:p>
          <a:p>
            <a:pPr marL="0" lvl="0" indent="0" algn="just">
              <a:lnSpc>
                <a:spcPts val="4351"/>
              </a:lnSpc>
            </a:pPr>
            <a:endParaRPr lang="es-CL" sz="4000" dirty="0">
              <a:solidFill>
                <a:srgbClr val="000000"/>
              </a:solidFill>
              <a:latin typeface="Glacial Indifference"/>
              <a:ea typeface="Glacial Indifference"/>
              <a:cs typeface="Glacial Indifference"/>
              <a:sym typeface="Glacial Indifference"/>
            </a:endParaRPr>
          </a:p>
          <a:p>
            <a:pPr marL="0" lvl="0" indent="0" algn="just">
              <a:lnSpc>
                <a:spcPts val="4351"/>
              </a:lnSpc>
            </a:pPr>
            <a:r>
              <a:rPr lang="es-CL" sz="4000" dirty="0">
                <a:solidFill>
                  <a:srgbClr val="000000"/>
                </a:solidFill>
                <a:latin typeface="Glacial Indifference"/>
                <a:ea typeface="Glacial Indifference"/>
                <a:cs typeface="Glacial Indifference"/>
                <a:sym typeface="Glacial Indifference"/>
              </a:rPr>
              <a:t>¿Cómo la cualidad de humano le da una mirada holística a la resolución de la problemática?</a:t>
            </a:r>
            <a:endParaRPr lang="es-CL" sz="4000" u="none" dirty="0">
              <a:solidFill>
                <a:srgbClr val="000000"/>
              </a:solidFill>
              <a:latin typeface="Glacial Indifference"/>
              <a:ea typeface="Glacial Indifference"/>
              <a:cs typeface="Glacial Indifference"/>
              <a:sym typeface="Glacial Indifference"/>
            </a:endParaRPr>
          </a:p>
          <a:p>
            <a:pPr marL="0" lvl="0" indent="0" algn="l">
              <a:lnSpc>
                <a:spcPts val="4351"/>
              </a:lnSpc>
            </a:pPr>
            <a:endParaRPr lang="es-CL" sz="3199" u="none" dirty="0">
              <a:solidFill>
                <a:srgbClr val="000000"/>
              </a:solidFill>
              <a:latin typeface="Glacial Indifference"/>
              <a:ea typeface="Glacial Indifference"/>
              <a:cs typeface="Glacial Indifference"/>
              <a:sym typeface="Glacial Indifference"/>
            </a:endParaRPr>
          </a:p>
        </p:txBody>
      </p:sp>
      <p:sp>
        <p:nvSpPr>
          <p:cNvPr id="9" name="TextBox 9"/>
          <p:cNvSpPr txBox="1"/>
          <p:nvPr/>
        </p:nvSpPr>
        <p:spPr>
          <a:xfrm>
            <a:off x="1066800" y="571500"/>
            <a:ext cx="9677399" cy="1102866"/>
          </a:xfrm>
          <a:prstGeom prst="rect">
            <a:avLst/>
          </a:prstGeom>
        </p:spPr>
        <p:txBody>
          <a:bodyPr wrap="square" lIns="0" tIns="0" rIns="0" bIns="0" rtlCol="0" anchor="t">
            <a:spAutoFit/>
          </a:bodyPr>
          <a:lstStyle/>
          <a:p>
            <a:pPr algn="l">
              <a:lnSpc>
                <a:spcPts val="8600"/>
              </a:lnSpc>
            </a:pPr>
            <a:r>
              <a:rPr lang="es-CL" sz="8600" dirty="0">
                <a:solidFill>
                  <a:srgbClr val="000000"/>
                </a:solidFill>
                <a:latin typeface="Boulder"/>
                <a:ea typeface="Boulder"/>
                <a:cs typeface="Boulder"/>
                <a:sym typeface="Boulder"/>
              </a:rPr>
              <a:t>Que significan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F5B5B"/>
        </a:solidFill>
        <a:effectLst/>
      </p:bgPr>
    </p:bg>
    <p:spTree>
      <p:nvGrpSpPr>
        <p:cNvPr id="1" name=""/>
        <p:cNvGrpSpPr/>
        <p:nvPr/>
      </p:nvGrpSpPr>
      <p:grpSpPr>
        <a:xfrm>
          <a:off x="0" y="0"/>
          <a:ext cx="0" cy="0"/>
          <a:chOff x="0" y="0"/>
          <a:chExt cx="0" cy="0"/>
        </a:xfrm>
      </p:grpSpPr>
      <p:grpSp>
        <p:nvGrpSpPr>
          <p:cNvPr id="2" name="Group 2"/>
          <p:cNvGrpSpPr/>
          <p:nvPr/>
        </p:nvGrpSpPr>
        <p:grpSpPr>
          <a:xfrm>
            <a:off x="2057400" y="1371600"/>
            <a:ext cx="14173200" cy="7543800"/>
            <a:chOff x="0" y="0"/>
            <a:chExt cx="2987938" cy="1773497"/>
          </a:xfrm>
        </p:grpSpPr>
        <p:sp>
          <p:nvSpPr>
            <p:cNvPr id="3" name="Freeform 3"/>
            <p:cNvSpPr/>
            <p:nvPr/>
          </p:nvSpPr>
          <p:spPr>
            <a:xfrm>
              <a:off x="0" y="0"/>
              <a:ext cx="2987938" cy="1773497"/>
            </a:xfrm>
            <a:custGeom>
              <a:avLst/>
              <a:gdLst/>
              <a:ahLst/>
              <a:cxnLst/>
              <a:rect l="l" t="t" r="r" b="b"/>
              <a:pathLst>
                <a:path w="2987938" h="1773497">
                  <a:moveTo>
                    <a:pt x="34803" y="0"/>
                  </a:moveTo>
                  <a:lnTo>
                    <a:pt x="2953134" y="0"/>
                  </a:lnTo>
                  <a:cubicBezTo>
                    <a:pt x="2962365" y="0"/>
                    <a:pt x="2971217" y="3667"/>
                    <a:pt x="2977744" y="10194"/>
                  </a:cubicBezTo>
                  <a:cubicBezTo>
                    <a:pt x="2984271" y="16721"/>
                    <a:pt x="2987938" y="25573"/>
                    <a:pt x="2987938" y="34803"/>
                  </a:cubicBezTo>
                  <a:lnTo>
                    <a:pt x="2987938" y="1738694"/>
                  </a:lnTo>
                  <a:cubicBezTo>
                    <a:pt x="2987938" y="1747924"/>
                    <a:pt x="2984271" y="1756777"/>
                    <a:pt x="2977744" y="1763304"/>
                  </a:cubicBezTo>
                  <a:cubicBezTo>
                    <a:pt x="2971217" y="1769830"/>
                    <a:pt x="2962365" y="1773497"/>
                    <a:pt x="2953134" y="1773497"/>
                  </a:cubicBezTo>
                  <a:lnTo>
                    <a:pt x="34803" y="1773497"/>
                  </a:lnTo>
                  <a:cubicBezTo>
                    <a:pt x="15582" y="1773497"/>
                    <a:pt x="0" y="1757915"/>
                    <a:pt x="0" y="1738694"/>
                  </a:cubicBezTo>
                  <a:lnTo>
                    <a:pt x="0" y="34803"/>
                  </a:lnTo>
                  <a:cubicBezTo>
                    <a:pt x="0" y="25573"/>
                    <a:pt x="3667" y="16721"/>
                    <a:pt x="10194" y="10194"/>
                  </a:cubicBezTo>
                  <a:cubicBezTo>
                    <a:pt x="16721" y="3667"/>
                    <a:pt x="25573" y="0"/>
                    <a:pt x="34803" y="0"/>
                  </a:cubicBezTo>
                  <a:close/>
                </a:path>
              </a:pathLst>
            </a:custGeom>
            <a:solidFill>
              <a:srgbClr val="FFFFFF"/>
            </a:solidFill>
          </p:spPr>
        </p:sp>
        <p:sp>
          <p:nvSpPr>
            <p:cNvPr id="4" name="TextBox 4"/>
            <p:cNvSpPr txBox="1"/>
            <p:nvPr/>
          </p:nvSpPr>
          <p:spPr>
            <a:xfrm>
              <a:off x="0" y="38100"/>
              <a:ext cx="2987938" cy="1735397"/>
            </a:xfrm>
            <a:prstGeom prst="rect">
              <a:avLst/>
            </a:prstGeom>
          </p:spPr>
          <p:txBody>
            <a:bodyPr lIns="50800" tIns="50800" rIns="50800" bIns="50800" rtlCol="0" anchor="ctr"/>
            <a:lstStyle/>
            <a:p>
              <a:pPr algn="ctr">
                <a:lnSpc>
                  <a:spcPts val="2300"/>
                </a:lnSpc>
              </a:pPr>
              <a:endParaRPr/>
            </a:p>
          </p:txBody>
        </p:sp>
      </p:grpSp>
      <p:grpSp>
        <p:nvGrpSpPr>
          <p:cNvPr id="5" name="Group 5"/>
          <p:cNvGrpSpPr/>
          <p:nvPr/>
        </p:nvGrpSpPr>
        <p:grpSpPr>
          <a:xfrm>
            <a:off x="2362200" y="2166556"/>
            <a:ext cx="13334999" cy="4611262"/>
            <a:chOff x="-3452990" y="-912752"/>
            <a:chExt cx="11422059" cy="6148352"/>
          </a:xfrm>
        </p:grpSpPr>
        <p:sp>
          <p:nvSpPr>
            <p:cNvPr id="6" name="TextBox 6"/>
            <p:cNvSpPr txBox="1"/>
            <p:nvPr/>
          </p:nvSpPr>
          <p:spPr>
            <a:xfrm>
              <a:off x="-3452990" y="-912752"/>
              <a:ext cx="11226252" cy="911532"/>
            </a:xfrm>
            <a:prstGeom prst="rect">
              <a:avLst/>
            </a:prstGeom>
          </p:spPr>
          <p:txBody>
            <a:bodyPr lIns="0" tIns="0" rIns="0" bIns="0" rtlCol="0" anchor="t">
              <a:spAutoFit/>
            </a:bodyPr>
            <a:lstStyle/>
            <a:p>
              <a:pPr marL="0" lvl="0" indent="0" algn="ctr">
                <a:lnSpc>
                  <a:spcPts val="4800"/>
                </a:lnSpc>
                <a:spcBef>
                  <a:spcPct val="0"/>
                </a:spcBef>
              </a:pPr>
              <a:r>
                <a:rPr lang="es-ES" sz="8000" dirty="0">
                  <a:solidFill>
                    <a:srgbClr val="000000"/>
                  </a:solidFill>
                  <a:latin typeface="Boulder"/>
                  <a:ea typeface="Boulder"/>
                  <a:cs typeface="Boulder"/>
                  <a:sym typeface="Boulder"/>
                </a:rPr>
                <a:t>Focalizar</a:t>
              </a:r>
              <a:endParaRPr lang="es-CL" sz="8000" dirty="0">
                <a:solidFill>
                  <a:srgbClr val="000000"/>
                </a:solidFill>
                <a:latin typeface="Boulder"/>
                <a:ea typeface="Boulder"/>
                <a:cs typeface="Boulder"/>
                <a:sym typeface="Boulder"/>
              </a:endParaRPr>
            </a:p>
          </p:txBody>
        </p:sp>
        <p:sp>
          <p:nvSpPr>
            <p:cNvPr id="7" name="TextBox 7"/>
            <p:cNvSpPr txBox="1"/>
            <p:nvPr/>
          </p:nvSpPr>
          <p:spPr>
            <a:xfrm>
              <a:off x="-3257183" y="-30801"/>
              <a:ext cx="11226252" cy="5266401"/>
            </a:xfrm>
            <a:prstGeom prst="rect">
              <a:avLst/>
            </a:prstGeom>
          </p:spPr>
          <p:txBody>
            <a:bodyPr lIns="0" tIns="0" rIns="0" bIns="0" rtlCol="0" anchor="t">
              <a:spAutoFit/>
            </a:bodyPr>
            <a:lstStyle/>
            <a:p>
              <a:pPr marL="0" lvl="0" indent="0" algn="ctr">
                <a:lnSpc>
                  <a:spcPts val="4352"/>
                </a:lnSpc>
              </a:pPr>
              <a:r>
                <a:rPr lang="es-ES" sz="4000" u="none" dirty="0">
                  <a:solidFill>
                    <a:srgbClr val="000000"/>
                  </a:solidFill>
                  <a:latin typeface="Glacial Indifference"/>
                  <a:ea typeface="Glacial Indifference"/>
                  <a:cs typeface="Glacial Indifference"/>
                  <a:sym typeface="Glacial Indifference"/>
                </a:rPr>
                <a:t>Es importante poder contar con un plan de acción que nos permita a nosotros darle foco a la resolución y poder abarcarlo de una forma más humana</a:t>
              </a:r>
              <a:r>
                <a:rPr lang="es-CL" sz="4000" u="none" dirty="0">
                  <a:solidFill>
                    <a:srgbClr val="000000"/>
                  </a:solidFill>
                  <a:latin typeface="Glacial Indifference"/>
                  <a:ea typeface="Glacial Indifference"/>
                  <a:cs typeface="Glacial Indifference"/>
                  <a:sym typeface="Glacial Indifference"/>
                </a:rPr>
                <a:t> </a:t>
              </a:r>
              <a:r>
                <a:rPr lang="es-CL" sz="4000" dirty="0">
                  <a:solidFill>
                    <a:srgbClr val="000000"/>
                  </a:solidFill>
                  <a:latin typeface="Glacial Indifference"/>
                  <a:ea typeface="Glacial Indifference"/>
                  <a:cs typeface="Glacial Indifference"/>
                  <a:sym typeface="Glacial Indifference"/>
                </a:rPr>
                <a:t>y con la utilización de la tecnología.</a:t>
              </a:r>
              <a:endParaRPr lang="es-CL" sz="4000" u="none" dirty="0">
                <a:solidFill>
                  <a:srgbClr val="000000"/>
                </a:solidFill>
                <a:latin typeface="Glacial Indifference"/>
                <a:ea typeface="Glacial Indifference"/>
                <a:cs typeface="Glacial Indifference"/>
                <a:sym typeface="Glacial Indifference"/>
              </a:endParaRPr>
            </a:p>
            <a:p>
              <a:pPr algn="ctr">
                <a:lnSpc>
                  <a:spcPts val="4352"/>
                </a:lnSpc>
              </a:pPr>
              <a:endParaRPr lang="es-CL" sz="4000" dirty="0">
                <a:solidFill>
                  <a:srgbClr val="000000"/>
                </a:solidFill>
                <a:latin typeface="Glacial Indifference"/>
                <a:ea typeface="Glacial Indifference"/>
                <a:cs typeface="Glacial Indifference"/>
                <a:sym typeface="Glacial Indifference"/>
              </a:endParaRPr>
            </a:p>
            <a:p>
              <a:pPr algn="ctr">
                <a:lnSpc>
                  <a:spcPts val="4352"/>
                </a:lnSpc>
              </a:pPr>
              <a:r>
                <a:rPr lang="es-CL" sz="4000" dirty="0">
                  <a:solidFill>
                    <a:srgbClr val="000000"/>
                  </a:solidFill>
                  <a:latin typeface="Glacial Indifference"/>
                  <a:ea typeface="Glacial Indifference"/>
                  <a:cs typeface="Glacial Indifference"/>
                  <a:sym typeface="Glacial Indifference"/>
                </a:rPr>
                <a:t>¿Cómo abordarías tu una problemática con el uso de </a:t>
              </a:r>
              <a:r>
                <a:rPr lang="es-CL" sz="4000">
                  <a:solidFill>
                    <a:srgbClr val="000000"/>
                  </a:solidFill>
                  <a:latin typeface="Glacial Indifference"/>
                  <a:ea typeface="Glacial Indifference"/>
                  <a:cs typeface="Glacial Indifference"/>
                  <a:sym typeface="Glacial Indifference"/>
                </a:rPr>
                <a:t>las tecnologías?</a:t>
              </a:r>
              <a:endParaRPr lang="es-CL" sz="4000" dirty="0">
                <a:solidFill>
                  <a:srgbClr val="000000"/>
                </a:solidFill>
                <a:latin typeface="Glacial Indifference"/>
                <a:ea typeface="Glacial Indifference"/>
                <a:cs typeface="Glacial Indifference"/>
                <a:sym typeface="Glacial Indifference"/>
              </a:endParaRPr>
            </a:p>
          </p:txBody>
        </p:sp>
      </p:grpSp>
    </p:spTree>
    <p:extLst>
      <p:ext uri="{BB962C8B-B14F-4D97-AF65-F5344CB8AC3E}">
        <p14:creationId xmlns:p14="http://schemas.microsoft.com/office/powerpoint/2010/main" val="1893622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337</Words>
  <Application>Microsoft Office PowerPoint</Application>
  <PresentationFormat>Personalizado</PresentationFormat>
  <Paragraphs>28</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Glacial Indifference</vt:lpstr>
      <vt:lpstr>Arial</vt:lpstr>
      <vt:lpstr>Boulder</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Diseño1</dc:title>
  <dc:creator>Colegio Sao Paulo</dc:creator>
  <cp:lastModifiedBy>pablo espinosa perez</cp:lastModifiedBy>
  <cp:revision>6</cp:revision>
  <dcterms:created xsi:type="dcterms:W3CDTF">2006-08-16T00:00:00Z</dcterms:created>
  <dcterms:modified xsi:type="dcterms:W3CDTF">2025-03-17T13:53:27Z</dcterms:modified>
  <dc:identifier>DAGVza1kaVc</dc:identifier>
</cp:coreProperties>
</file>