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3/12/2025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39565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3/12/2025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01876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3/12/2025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85442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3/12/2025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8822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3/12/2025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36742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3/12/2025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58238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3/12/2025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51316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3/12/2025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3108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3/12/2025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1673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3/12/2025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49531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3/12/2025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50225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3/12/2025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‹Nº›</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97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Un dibujo de una persona&#10;&#10;El contenido generado por IA puede ser incorrecto.">
            <a:extLst>
              <a:ext uri="{FF2B5EF4-FFF2-40B4-BE49-F238E27FC236}">
                <a16:creationId xmlns:a16="http://schemas.microsoft.com/office/drawing/2014/main" id="{3F0EF640-5040-57CA-5D46-973B5B182675}"/>
              </a:ext>
            </a:extLst>
          </p:cNvPr>
          <p:cNvPicPr>
            <a:picLocks noChangeAspect="1"/>
          </p:cNvPicPr>
          <p:nvPr/>
        </p:nvPicPr>
        <p:blipFill>
          <a:blip r:embed="rId2"/>
          <a:srcRect/>
          <a:stretch/>
        </p:blipFill>
        <p:spPr>
          <a:xfrm>
            <a:off x="20" y="0"/>
            <a:ext cx="12191980" cy="6857990"/>
          </a:xfrm>
          <a:prstGeom prst="rect">
            <a:avLst/>
          </a:prstGeom>
        </p:spPr>
      </p:pic>
      <p:sp>
        <p:nvSpPr>
          <p:cNvPr id="11" name="Rectangle 10">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8B9C79D1-3977-2090-84B4-437A6E8B9DF6}"/>
              </a:ext>
            </a:extLst>
          </p:cNvPr>
          <p:cNvSpPr>
            <a:spLocks noGrp="1"/>
          </p:cNvSpPr>
          <p:nvPr>
            <p:ph type="ctrTitle"/>
          </p:nvPr>
        </p:nvSpPr>
        <p:spPr>
          <a:xfrm>
            <a:off x="320040" y="5702710"/>
            <a:ext cx="7983068" cy="974347"/>
          </a:xfrm>
          <a:ln>
            <a:noFill/>
          </a:ln>
        </p:spPr>
        <p:txBody>
          <a:bodyPr anchor="ctr">
            <a:normAutofit/>
          </a:bodyPr>
          <a:lstStyle/>
          <a:p>
            <a:r>
              <a:rPr lang="es-CL" sz="3600" dirty="0">
                <a:latin typeface="Cambria" panose="02040503050406030204" pitchFamily="18" charset="0"/>
                <a:ea typeface="Cambria" panose="02040503050406030204" pitchFamily="18" charset="0"/>
              </a:rPr>
              <a:t>Las estaciones del año</a:t>
            </a:r>
          </a:p>
        </p:txBody>
      </p:sp>
      <p:sp>
        <p:nvSpPr>
          <p:cNvPr id="3" name="Subtítulo 2">
            <a:extLst>
              <a:ext uri="{FF2B5EF4-FFF2-40B4-BE49-F238E27FC236}">
                <a16:creationId xmlns:a16="http://schemas.microsoft.com/office/drawing/2014/main" id="{840CD11D-2116-6F14-F903-AC3F60E693D5}"/>
              </a:ext>
            </a:extLst>
          </p:cNvPr>
          <p:cNvSpPr>
            <a:spLocks noGrp="1"/>
          </p:cNvSpPr>
          <p:nvPr>
            <p:ph type="subTitle" idx="1"/>
          </p:nvPr>
        </p:nvSpPr>
        <p:spPr>
          <a:xfrm>
            <a:off x="8303108" y="5702710"/>
            <a:ext cx="3633535" cy="974347"/>
          </a:xfrm>
        </p:spPr>
        <p:txBody>
          <a:bodyPr anchor="ctr">
            <a:normAutofit/>
          </a:bodyPr>
          <a:lstStyle/>
          <a:p>
            <a:pPr algn="r"/>
            <a:r>
              <a:rPr lang="es-CL" sz="1800" dirty="0">
                <a:latin typeface="Cambria" panose="02040503050406030204" pitchFamily="18" charset="0"/>
                <a:ea typeface="Cambria" panose="02040503050406030204" pitchFamily="18" charset="0"/>
              </a:rPr>
              <a:t>Kínder.</a:t>
            </a:r>
          </a:p>
        </p:txBody>
      </p:sp>
    </p:spTree>
    <p:extLst>
      <p:ext uri="{BB962C8B-B14F-4D97-AF65-F5344CB8AC3E}">
        <p14:creationId xmlns:p14="http://schemas.microsoft.com/office/powerpoint/2010/main" val="1719311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7" name="Straight Connector 922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9" name="Straight Connector 922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231" name="Rectangle 9230">
            <a:extLst>
              <a:ext uri="{FF2B5EF4-FFF2-40B4-BE49-F238E27FC236}">
                <a16:creationId xmlns:a16="http://schemas.microsoft.com/office/drawing/2014/main" id="{2B692957-EB5C-4A98-B495-7D058D787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33" name="Straight Connector 9232">
            <a:extLst>
              <a:ext uri="{FF2B5EF4-FFF2-40B4-BE49-F238E27FC236}">
                <a16:creationId xmlns:a16="http://schemas.microsoft.com/office/drawing/2014/main" id="{EADFE7DF-2727-4F3E-B6CE-8DA0A70FCB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4481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9222" name="Picture 6" descr="Imágenes de Plaza Animada - Descarga gratuita en Freepik">
            <a:extLst>
              <a:ext uri="{FF2B5EF4-FFF2-40B4-BE49-F238E27FC236}">
                <a16:creationId xmlns:a16="http://schemas.microsoft.com/office/drawing/2014/main" id="{ECEDD01B-0FCE-5B09-CD64-D1BBDE80F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10" r="12784" b="-2"/>
          <a:stretch/>
        </p:blipFill>
        <p:spPr bwMode="auto">
          <a:xfrm>
            <a:off x="-1" y="2665508"/>
            <a:ext cx="4136091" cy="41924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rutas Naturales Y Orgánicas Y Dibujos Animados De Alimentos Jugos  Ilustración Vectorial Diseño Gráfico Ilustraciones svg, vectoriales, clip  art vectorizado libre de derechos. Image 105903200">
            <a:extLst>
              <a:ext uri="{FF2B5EF4-FFF2-40B4-BE49-F238E27FC236}">
                <a16:creationId xmlns:a16="http://schemas.microsoft.com/office/drawing/2014/main" id="{B1935707-F672-9C37-8A5A-D9F6267F7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67" b="-2"/>
          <a:stretch/>
        </p:blipFill>
        <p:spPr bwMode="auto">
          <a:xfrm>
            <a:off x="4136091" y="2665508"/>
            <a:ext cx="4072218" cy="41924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lustración de dibujos animados de abejas lindas 13536648 Vector en Vecteezy">
            <a:extLst>
              <a:ext uri="{FF2B5EF4-FFF2-40B4-BE49-F238E27FC236}">
                <a16:creationId xmlns:a16="http://schemas.microsoft.com/office/drawing/2014/main" id="{5B9176D9-7B5F-8C33-5067-1A588A2ED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80" r="-2" b="-2"/>
          <a:stretch/>
        </p:blipFill>
        <p:spPr bwMode="auto">
          <a:xfrm>
            <a:off x="8191500" y="2665507"/>
            <a:ext cx="4000500" cy="41924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D5E4A77-91B4-9579-F1D1-F48A9E59AAEA}"/>
              </a:ext>
            </a:extLst>
          </p:cNvPr>
          <p:cNvSpPr>
            <a:spLocks noGrp="1"/>
          </p:cNvSpPr>
          <p:nvPr>
            <p:ph type="title"/>
          </p:nvPr>
        </p:nvSpPr>
        <p:spPr>
          <a:xfrm>
            <a:off x="677397" y="909946"/>
            <a:ext cx="10696575" cy="757487"/>
          </a:xfrm>
        </p:spPr>
        <p:txBody>
          <a:bodyPr vert="horz" lIns="91440" tIns="45720" rIns="91440" bIns="45720" rtlCol="0" anchor="t">
            <a:normAutofit fontScale="90000"/>
          </a:bodyPr>
          <a:lstStyle/>
          <a:p>
            <a:r>
              <a:rPr lang="es-CL" noProof="0" dirty="0">
                <a:latin typeface="Cambria" panose="02040503050406030204" pitchFamily="18" charset="0"/>
                <a:ea typeface="Cambria" panose="02040503050406030204" pitchFamily="18" charset="0"/>
              </a:rPr>
              <a:t>¿qué cosas podemos hacer en primavera?</a:t>
            </a:r>
          </a:p>
        </p:txBody>
      </p:sp>
    </p:spTree>
    <p:extLst>
      <p:ext uri="{BB962C8B-B14F-4D97-AF65-F5344CB8AC3E}">
        <p14:creationId xmlns:p14="http://schemas.microsoft.com/office/powerpoint/2010/main" val="153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heel(1)">
                                      <p:cBhvr>
                                        <p:cTn id="12" dur="20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heel(1)">
                                      <p:cBhvr>
                                        <p:cTn id="17" dur="2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wheel(1)">
                                      <p:cBhvr>
                                        <p:cTn id="2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s estaciones del año explicadas para niños">
            <a:extLst>
              <a:ext uri="{FF2B5EF4-FFF2-40B4-BE49-F238E27FC236}">
                <a16:creationId xmlns:a16="http://schemas.microsoft.com/office/drawing/2014/main" id="{313C313F-9774-0B19-BD81-19D3E28C7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2" r="10315"/>
          <a:stretch/>
        </p:blipFill>
        <p:spPr bwMode="auto">
          <a:xfrm>
            <a:off x="20" y="10"/>
            <a:ext cx="604416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C812639-6BBB-C842-A8EA-9EC7369E1D3B}"/>
              </a:ext>
            </a:extLst>
          </p:cNvPr>
          <p:cNvSpPr>
            <a:spLocks noGrp="1"/>
          </p:cNvSpPr>
          <p:nvPr>
            <p:ph type="title"/>
          </p:nvPr>
        </p:nvSpPr>
        <p:spPr>
          <a:xfrm>
            <a:off x="6696186" y="909637"/>
            <a:ext cx="4800600" cy="1307592"/>
          </a:xfrm>
        </p:spPr>
        <p:txBody>
          <a:bodyPr>
            <a:normAutofit/>
          </a:bodyPr>
          <a:lstStyle/>
          <a:p>
            <a:pPr>
              <a:lnSpc>
                <a:spcPct val="90000"/>
              </a:lnSpc>
            </a:pPr>
            <a:r>
              <a:rPr lang="es-CL" sz="3400" dirty="0">
                <a:latin typeface="Cambria" panose="02040503050406030204" pitchFamily="18" charset="0"/>
                <a:ea typeface="Cambria" panose="02040503050406030204" pitchFamily="18" charset="0"/>
              </a:rPr>
              <a:t>¿qué son las estaciones del año?</a:t>
            </a:r>
          </a:p>
        </p:txBody>
      </p:sp>
      <p:sp>
        <p:nvSpPr>
          <p:cNvPr id="3" name="Marcador de contenido 2">
            <a:extLst>
              <a:ext uri="{FF2B5EF4-FFF2-40B4-BE49-F238E27FC236}">
                <a16:creationId xmlns:a16="http://schemas.microsoft.com/office/drawing/2014/main" id="{0BE7A319-476E-24C4-9057-6AD6487E81C9}"/>
              </a:ext>
            </a:extLst>
          </p:cNvPr>
          <p:cNvSpPr>
            <a:spLocks noGrp="1"/>
          </p:cNvSpPr>
          <p:nvPr>
            <p:ph idx="1"/>
          </p:nvPr>
        </p:nvSpPr>
        <p:spPr>
          <a:xfrm>
            <a:off x="6696186" y="2221992"/>
            <a:ext cx="4800600" cy="3739896"/>
          </a:xfrm>
        </p:spPr>
        <p:txBody>
          <a:bodyPr>
            <a:normAutofit/>
          </a:bodyPr>
          <a:lstStyle/>
          <a:p>
            <a:pPr algn="just"/>
            <a:r>
              <a:rPr lang="es-CL" dirty="0">
                <a:latin typeface="Cambria" panose="02040503050406030204" pitchFamily="18" charset="0"/>
                <a:ea typeface="Cambria" panose="02040503050406030204" pitchFamily="18" charset="0"/>
              </a:rPr>
              <a:t>Las estaciones del año son las variaciones que realiza la tierra al rotar entorno al sol.</a:t>
            </a:r>
          </a:p>
          <a:p>
            <a:pPr algn="just"/>
            <a:r>
              <a:rPr lang="es-CL" dirty="0">
                <a:latin typeface="Cambria" panose="02040503050406030204" pitchFamily="18" charset="0"/>
                <a:ea typeface="Cambria" panose="02040503050406030204" pitchFamily="18" charset="0"/>
              </a:rPr>
              <a:t>No en todos los países se pueden apreciar las 4 estaciones del año.</a:t>
            </a:r>
          </a:p>
          <a:p>
            <a:pPr algn="just"/>
            <a:r>
              <a:rPr lang="es-CL" dirty="0">
                <a:latin typeface="Cambria" panose="02040503050406030204" pitchFamily="18" charset="0"/>
                <a:ea typeface="Cambria" panose="02040503050406030204" pitchFamily="18" charset="0"/>
              </a:rPr>
              <a:t>En Chile, si se pueden observar y sentir las 4 estaciones del año.</a:t>
            </a:r>
          </a:p>
        </p:txBody>
      </p:sp>
      <p:cxnSp>
        <p:nvCxnSpPr>
          <p:cNvPr id="1033" name="Straight Connector 1032">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5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aisaje de playa durante el verano 2538579 Vector en Vecteezy">
            <a:extLst>
              <a:ext uri="{FF2B5EF4-FFF2-40B4-BE49-F238E27FC236}">
                <a16:creationId xmlns:a16="http://schemas.microsoft.com/office/drawing/2014/main" id="{7A4EDD3D-C22E-3676-4A62-7CEAB7ABE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299" b="-2"/>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336F160-FF55-14FB-4DCE-066111544109}"/>
              </a:ext>
            </a:extLst>
          </p:cNvPr>
          <p:cNvSpPr>
            <a:spLocks noGrp="1"/>
          </p:cNvSpPr>
          <p:nvPr>
            <p:ph type="title"/>
          </p:nvPr>
        </p:nvSpPr>
        <p:spPr>
          <a:xfrm>
            <a:off x="704088" y="914400"/>
            <a:ext cx="3799763" cy="1473200"/>
          </a:xfrm>
        </p:spPr>
        <p:txBody>
          <a:bodyPr>
            <a:normAutofit/>
          </a:bodyPr>
          <a:lstStyle/>
          <a:p>
            <a:r>
              <a:rPr lang="es-CL" sz="3600" dirty="0">
                <a:latin typeface="Cambria" panose="02040503050406030204" pitchFamily="18" charset="0"/>
                <a:ea typeface="Cambria" panose="02040503050406030204" pitchFamily="18" charset="0"/>
              </a:rPr>
              <a:t>Verano.</a:t>
            </a:r>
          </a:p>
        </p:txBody>
      </p:sp>
      <p:sp>
        <p:nvSpPr>
          <p:cNvPr id="3" name="Marcador de contenido 2">
            <a:extLst>
              <a:ext uri="{FF2B5EF4-FFF2-40B4-BE49-F238E27FC236}">
                <a16:creationId xmlns:a16="http://schemas.microsoft.com/office/drawing/2014/main" id="{261504D4-5CC1-1B7B-D30B-5D29CA3CCF10}"/>
              </a:ext>
            </a:extLst>
          </p:cNvPr>
          <p:cNvSpPr>
            <a:spLocks noGrp="1"/>
          </p:cNvSpPr>
          <p:nvPr>
            <p:ph idx="1"/>
          </p:nvPr>
        </p:nvSpPr>
        <p:spPr>
          <a:xfrm>
            <a:off x="704088" y="2387600"/>
            <a:ext cx="3799763" cy="3767328"/>
          </a:xfrm>
        </p:spPr>
        <p:txBody>
          <a:bodyPr>
            <a:normAutofit/>
          </a:bodyPr>
          <a:lstStyle/>
          <a:p>
            <a:pPr algn="just"/>
            <a:r>
              <a:rPr lang="es-CL" dirty="0">
                <a:latin typeface="Cambria" panose="02040503050406030204" pitchFamily="18" charset="0"/>
                <a:ea typeface="Cambria" panose="02040503050406030204" pitchFamily="18" charset="0"/>
              </a:rPr>
              <a:t>En verano podemos disfrutar de cálidas temperaturas, días más claros, panoramas más amenos para poder capear el calor.</a:t>
            </a:r>
          </a:p>
          <a:p>
            <a:pPr algn="just"/>
            <a:r>
              <a:rPr lang="es-CL" dirty="0">
                <a:latin typeface="Cambria" panose="02040503050406030204" pitchFamily="18" charset="0"/>
                <a:ea typeface="Cambria" panose="02040503050406030204" pitchFamily="18" charset="0"/>
              </a:rPr>
              <a:t>Podemos encontrar una amplia variedad tanto de frutas y verduras.</a:t>
            </a:r>
          </a:p>
          <a:p>
            <a:pPr algn="just"/>
            <a:r>
              <a:rPr lang="es-CL" dirty="0">
                <a:latin typeface="Cambria" panose="02040503050406030204" pitchFamily="18" charset="0"/>
                <a:ea typeface="Cambria" panose="02040503050406030204" pitchFamily="18" charset="0"/>
              </a:rPr>
              <a:t>Algunos animales disfrutan más del clima templado.</a:t>
            </a:r>
          </a:p>
        </p:txBody>
      </p:sp>
      <p:cxnSp>
        <p:nvCxnSpPr>
          <p:cNvPr id="2062" name="Straight Connector 205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5" name="Straight Connector 308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89" name="Rectangle 3088">
            <a:extLst>
              <a:ext uri="{FF2B5EF4-FFF2-40B4-BE49-F238E27FC236}">
                <a16:creationId xmlns:a16="http://schemas.microsoft.com/office/drawing/2014/main" id="{35A8B9ED-4476-44C5-9209-0146C28B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1" name="Straight Connector 3090">
            <a:extLst>
              <a:ext uri="{FF2B5EF4-FFF2-40B4-BE49-F238E27FC236}">
                <a16:creationId xmlns:a16="http://schemas.microsoft.com/office/drawing/2014/main" id="{F0C34567-6096-4347-8107-EC8D2AEFA3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7039C108-ED63-4645-9FC8-D00CC583D3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Dibujos Animados De Color De La Sandía En Rodajas Ilustración del Vector -  Ilustración de fruta, cabritos: 273412867">
            <a:extLst>
              <a:ext uri="{FF2B5EF4-FFF2-40B4-BE49-F238E27FC236}">
                <a16:creationId xmlns:a16="http://schemas.microsoft.com/office/drawing/2014/main" id="{85C33BBF-A59E-51F1-A865-13D73BAC57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0185" y="985277"/>
            <a:ext cx="2264161" cy="23896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bujos animados de paisajes de playa | Vector Premium">
            <a:extLst>
              <a:ext uri="{FF2B5EF4-FFF2-40B4-BE49-F238E27FC236}">
                <a16:creationId xmlns:a16="http://schemas.microsoft.com/office/drawing/2014/main" id="{06E7EC2C-3019-D417-4261-34C237EDD6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5003" y="980096"/>
            <a:ext cx="2401533" cy="24015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ágenes de Frutilla Animada - Descarga gratuita en Freepik">
            <a:extLst>
              <a:ext uri="{FF2B5EF4-FFF2-40B4-BE49-F238E27FC236}">
                <a16:creationId xmlns:a16="http://schemas.microsoft.com/office/drawing/2014/main" id="{9A4D1925-369E-A7C1-F9CA-0960205A9E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28569" y="3537183"/>
            <a:ext cx="1865778" cy="23920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scina Cubierta Para Lugar Y Familia. Ilustración De Dinero De Dibujos  Animados Vector Plano. Objetos Aislados En Un Fondo Blanco. Ilustraciones  svg, vectoriales, clip art vectorizado libre de derechos. Image 79880197">
            <a:extLst>
              <a:ext uri="{FF2B5EF4-FFF2-40B4-BE49-F238E27FC236}">
                <a16:creationId xmlns:a16="http://schemas.microsoft.com/office/drawing/2014/main" id="{912C056D-E696-96C9-36D9-0DEC74590CA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75003" y="3537183"/>
            <a:ext cx="2392024" cy="23920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5A8D6D0-8CC7-4AE5-D44B-B497905D15E2}"/>
              </a:ext>
            </a:extLst>
          </p:cNvPr>
          <p:cNvSpPr>
            <a:spLocks noGrp="1"/>
          </p:cNvSpPr>
          <p:nvPr>
            <p:ph type="title"/>
          </p:nvPr>
        </p:nvSpPr>
        <p:spPr>
          <a:xfrm>
            <a:off x="7633606" y="1066800"/>
            <a:ext cx="3758293" cy="3505175"/>
          </a:xfrm>
        </p:spPr>
        <p:txBody>
          <a:bodyPr vert="horz" lIns="91440" tIns="45720" rIns="91440" bIns="45720" rtlCol="0" anchor="t">
            <a:normAutofit/>
          </a:bodyPr>
          <a:lstStyle/>
          <a:p>
            <a:pPr>
              <a:lnSpc>
                <a:spcPct val="90000"/>
              </a:lnSpc>
            </a:pPr>
            <a:r>
              <a:rPr lang="es-CL" sz="4600" noProof="0" dirty="0">
                <a:latin typeface="Cambria" panose="02040503050406030204" pitchFamily="18" charset="0"/>
                <a:ea typeface="Cambria" panose="02040503050406030204" pitchFamily="18" charset="0"/>
              </a:rPr>
              <a:t>¿Qué podemos hacer o disfrutar en verano?</a:t>
            </a:r>
          </a:p>
        </p:txBody>
      </p:sp>
    </p:spTree>
    <p:extLst>
      <p:ext uri="{BB962C8B-B14F-4D97-AF65-F5344CB8AC3E}">
        <p14:creationId xmlns:p14="http://schemas.microsoft.com/office/powerpoint/2010/main" val="30764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wipe(down)">
                                      <p:cBhvr>
                                        <p:cTn id="25" dur="580">
                                          <p:stCondLst>
                                            <p:cond delay="0"/>
                                          </p:stCondLst>
                                        </p:cTn>
                                        <p:tgtEl>
                                          <p:spTgt spid="3080"/>
                                        </p:tgtEl>
                                      </p:cBhvr>
                                    </p:animEffect>
                                    <p:anim calcmode="lin" valueType="num">
                                      <p:cBhvr>
                                        <p:cTn id="26"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31" dur="26">
                                          <p:stCondLst>
                                            <p:cond delay="650"/>
                                          </p:stCondLst>
                                        </p:cTn>
                                        <p:tgtEl>
                                          <p:spTgt spid="3080"/>
                                        </p:tgtEl>
                                      </p:cBhvr>
                                      <p:to x="100000" y="60000"/>
                                    </p:animScale>
                                    <p:animScale>
                                      <p:cBhvr>
                                        <p:cTn id="32" dur="166" decel="50000">
                                          <p:stCondLst>
                                            <p:cond delay="676"/>
                                          </p:stCondLst>
                                        </p:cTn>
                                        <p:tgtEl>
                                          <p:spTgt spid="3080"/>
                                        </p:tgtEl>
                                      </p:cBhvr>
                                      <p:to x="100000" y="100000"/>
                                    </p:animScale>
                                    <p:animScale>
                                      <p:cBhvr>
                                        <p:cTn id="33" dur="26">
                                          <p:stCondLst>
                                            <p:cond delay="1312"/>
                                          </p:stCondLst>
                                        </p:cTn>
                                        <p:tgtEl>
                                          <p:spTgt spid="3080"/>
                                        </p:tgtEl>
                                      </p:cBhvr>
                                      <p:to x="100000" y="80000"/>
                                    </p:animScale>
                                    <p:animScale>
                                      <p:cBhvr>
                                        <p:cTn id="34" dur="166" decel="50000">
                                          <p:stCondLst>
                                            <p:cond delay="1338"/>
                                          </p:stCondLst>
                                        </p:cTn>
                                        <p:tgtEl>
                                          <p:spTgt spid="3080"/>
                                        </p:tgtEl>
                                      </p:cBhvr>
                                      <p:to x="100000" y="100000"/>
                                    </p:animScale>
                                    <p:animScale>
                                      <p:cBhvr>
                                        <p:cTn id="35" dur="26">
                                          <p:stCondLst>
                                            <p:cond delay="1642"/>
                                          </p:stCondLst>
                                        </p:cTn>
                                        <p:tgtEl>
                                          <p:spTgt spid="3080"/>
                                        </p:tgtEl>
                                      </p:cBhvr>
                                      <p:to x="100000" y="90000"/>
                                    </p:animScale>
                                    <p:animScale>
                                      <p:cBhvr>
                                        <p:cTn id="36" dur="166" decel="50000">
                                          <p:stCondLst>
                                            <p:cond delay="1668"/>
                                          </p:stCondLst>
                                        </p:cTn>
                                        <p:tgtEl>
                                          <p:spTgt spid="3080"/>
                                        </p:tgtEl>
                                      </p:cBhvr>
                                      <p:to x="100000" y="100000"/>
                                    </p:animScale>
                                    <p:animScale>
                                      <p:cBhvr>
                                        <p:cTn id="37" dur="26">
                                          <p:stCondLst>
                                            <p:cond delay="1808"/>
                                          </p:stCondLst>
                                        </p:cTn>
                                        <p:tgtEl>
                                          <p:spTgt spid="3080"/>
                                        </p:tgtEl>
                                      </p:cBhvr>
                                      <p:to x="100000" y="95000"/>
                                    </p:animScale>
                                    <p:animScale>
                                      <p:cBhvr>
                                        <p:cTn id="38" dur="166" decel="50000">
                                          <p:stCondLst>
                                            <p:cond delay="1834"/>
                                          </p:stCondLst>
                                        </p:cTn>
                                        <p:tgtEl>
                                          <p:spTgt spid="308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ipe(down)">
                                      <p:cBhvr>
                                        <p:cTn id="43" dur="580">
                                          <p:stCondLst>
                                            <p:cond delay="0"/>
                                          </p:stCondLst>
                                        </p:cTn>
                                        <p:tgtEl>
                                          <p:spTgt spid="3076"/>
                                        </p:tgtEl>
                                      </p:cBhvr>
                                    </p:animEffect>
                                    <p:anim calcmode="lin" valueType="num">
                                      <p:cBhvr>
                                        <p:cTn id="4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6"/>
                                        </p:tgtEl>
                                      </p:cBhvr>
                                      <p:to x="100000" y="60000"/>
                                    </p:animScale>
                                    <p:animScale>
                                      <p:cBhvr>
                                        <p:cTn id="50" dur="166" decel="50000">
                                          <p:stCondLst>
                                            <p:cond delay="676"/>
                                          </p:stCondLst>
                                        </p:cTn>
                                        <p:tgtEl>
                                          <p:spTgt spid="3076"/>
                                        </p:tgtEl>
                                      </p:cBhvr>
                                      <p:to x="100000" y="100000"/>
                                    </p:animScale>
                                    <p:animScale>
                                      <p:cBhvr>
                                        <p:cTn id="51" dur="26">
                                          <p:stCondLst>
                                            <p:cond delay="1312"/>
                                          </p:stCondLst>
                                        </p:cTn>
                                        <p:tgtEl>
                                          <p:spTgt spid="3076"/>
                                        </p:tgtEl>
                                      </p:cBhvr>
                                      <p:to x="100000" y="80000"/>
                                    </p:animScale>
                                    <p:animScale>
                                      <p:cBhvr>
                                        <p:cTn id="52" dur="166" decel="50000">
                                          <p:stCondLst>
                                            <p:cond delay="1338"/>
                                          </p:stCondLst>
                                        </p:cTn>
                                        <p:tgtEl>
                                          <p:spTgt spid="3076"/>
                                        </p:tgtEl>
                                      </p:cBhvr>
                                      <p:to x="100000" y="100000"/>
                                    </p:animScale>
                                    <p:animScale>
                                      <p:cBhvr>
                                        <p:cTn id="53" dur="26">
                                          <p:stCondLst>
                                            <p:cond delay="1642"/>
                                          </p:stCondLst>
                                        </p:cTn>
                                        <p:tgtEl>
                                          <p:spTgt spid="3076"/>
                                        </p:tgtEl>
                                      </p:cBhvr>
                                      <p:to x="100000" y="90000"/>
                                    </p:animScale>
                                    <p:animScale>
                                      <p:cBhvr>
                                        <p:cTn id="54" dur="166" decel="50000">
                                          <p:stCondLst>
                                            <p:cond delay="1668"/>
                                          </p:stCondLst>
                                        </p:cTn>
                                        <p:tgtEl>
                                          <p:spTgt spid="3076"/>
                                        </p:tgtEl>
                                      </p:cBhvr>
                                      <p:to x="100000" y="100000"/>
                                    </p:animScale>
                                    <p:animScale>
                                      <p:cBhvr>
                                        <p:cTn id="55" dur="26">
                                          <p:stCondLst>
                                            <p:cond delay="1808"/>
                                          </p:stCondLst>
                                        </p:cTn>
                                        <p:tgtEl>
                                          <p:spTgt spid="3076"/>
                                        </p:tgtEl>
                                      </p:cBhvr>
                                      <p:to x="100000" y="95000"/>
                                    </p:animScale>
                                    <p:animScale>
                                      <p:cBhvr>
                                        <p:cTn id="56" dur="166" decel="50000">
                                          <p:stCondLst>
                                            <p:cond delay="1834"/>
                                          </p:stCondLst>
                                        </p:cTn>
                                        <p:tgtEl>
                                          <p:spTgt spid="307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078"/>
                                        </p:tgtEl>
                                        <p:attrNameLst>
                                          <p:attrName>style.visibility</p:attrName>
                                        </p:attrNameLst>
                                      </p:cBhvr>
                                      <p:to>
                                        <p:strVal val="visible"/>
                                      </p:to>
                                    </p:set>
                                    <p:animEffect transition="in" filter="wipe(down)">
                                      <p:cBhvr>
                                        <p:cTn id="61" dur="580">
                                          <p:stCondLst>
                                            <p:cond delay="0"/>
                                          </p:stCondLst>
                                        </p:cTn>
                                        <p:tgtEl>
                                          <p:spTgt spid="3078"/>
                                        </p:tgtEl>
                                      </p:cBhvr>
                                    </p:animEffect>
                                    <p:anim calcmode="lin" valueType="num">
                                      <p:cBhvr>
                                        <p:cTn id="6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67" dur="26">
                                          <p:stCondLst>
                                            <p:cond delay="650"/>
                                          </p:stCondLst>
                                        </p:cTn>
                                        <p:tgtEl>
                                          <p:spTgt spid="3078"/>
                                        </p:tgtEl>
                                      </p:cBhvr>
                                      <p:to x="100000" y="60000"/>
                                    </p:animScale>
                                    <p:animScale>
                                      <p:cBhvr>
                                        <p:cTn id="68" dur="166" decel="50000">
                                          <p:stCondLst>
                                            <p:cond delay="676"/>
                                          </p:stCondLst>
                                        </p:cTn>
                                        <p:tgtEl>
                                          <p:spTgt spid="3078"/>
                                        </p:tgtEl>
                                      </p:cBhvr>
                                      <p:to x="100000" y="100000"/>
                                    </p:animScale>
                                    <p:animScale>
                                      <p:cBhvr>
                                        <p:cTn id="69" dur="26">
                                          <p:stCondLst>
                                            <p:cond delay="1312"/>
                                          </p:stCondLst>
                                        </p:cTn>
                                        <p:tgtEl>
                                          <p:spTgt spid="3078"/>
                                        </p:tgtEl>
                                      </p:cBhvr>
                                      <p:to x="100000" y="80000"/>
                                    </p:animScale>
                                    <p:animScale>
                                      <p:cBhvr>
                                        <p:cTn id="70" dur="166" decel="50000">
                                          <p:stCondLst>
                                            <p:cond delay="1338"/>
                                          </p:stCondLst>
                                        </p:cTn>
                                        <p:tgtEl>
                                          <p:spTgt spid="3078"/>
                                        </p:tgtEl>
                                      </p:cBhvr>
                                      <p:to x="100000" y="100000"/>
                                    </p:animScale>
                                    <p:animScale>
                                      <p:cBhvr>
                                        <p:cTn id="71" dur="26">
                                          <p:stCondLst>
                                            <p:cond delay="1642"/>
                                          </p:stCondLst>
                                        </p:cTn>
                                        <p:tgtEl>
                                          <p:spTgt spid="3078"/>
                                        </p:tgtEl>
                                      </p:cBhvr>
                                      <p:to x="100000" y="90000"/>
                                    </p:animScale>
                                    <p:animScale>
                                      <p:cBhvr>
                                        <p:cTn id="72" dur="166" decel="50000">
                                          <p:stCondLst>
                                            <p:cond delay="1668"/>
                                          </p:stCondLst>
                                        </p:cTn>
                                        <p:tgtEl>
                                          <p:spTgt spid="3078"/>
                                        </p:tgtEl>
                                      </p:cBhvr>
                                      <p:to x="100000" y="100000"/>
                                    </p:animScale>
                                    <p:animScale>
                                      <p:cBhvr>
                                        <p:cTn id="73" dur="26">
                                          <p:stCondLst>
                                            <p:cond delay="1808"/>
                                          </p:stCondLst>
                                        </p:cTn>
                                        <p:tgtEl>
                                          <p:spTgt spid="3078"/>
                                        </p:tgtEl>
                                      </p:cBhvr>
                                      <p:to x="100000" y="95000"/>
                                    </p:animScale>
                                    <p:animScale>
                                      <p:cBhvr>
                                        <p:cTn id="74" dur="166" decel="50000">
                                          <p:stCondLst>
                                            <p:cond delay="1834"/>
                                          </p:stCondLst>
                                        </p:cTn>
                                        <p:tgtEl>
                                          <p:spTgt spid="30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otoño paisaje antecedentes vector ilustración con montañas, campos, arboles  y otoño hojas en plano dibujos animados natural temporada panorama  plantillas 28003184 Vector en Vecteezy">
            <a:extLst>
              <a:ext uri="{FF2B5EF4-FFF2-40B4-BE49-F238E27FC236}">
                <a16:creationId xmlns:a16="http://schemas.microsoft.com/office/drawing/2014/main" id="{22754C0A-3148-B5EB-BD80-10350896B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4" r="13567"/>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99A0AE2-1EBD-35E3-98FB-4599A401A71C}"/>
              </a:ext>
            </a:extLst>
          </p:cNvPr>
          <p:cNvSpPr>
            <a:spLocks noGrp="1"/>
          </p:cNvSpPr>
          <p:nvPr>
            <p:ph type="title"/>
          </p:nvPr>
        </p:nvSpPr>
        <p:spPr>
          <a:xfrm>
            <a:off x="704088" y="914400"/>
            <a:ext cx="3799763" cy="1473200"/>
          </a:xfrm>
        </p:spPr>
        <p:txBody>
          <a:bodyPr>
            <a:normAutofit/>
          </a:bodyPr>
          <a:lstStyle/>
          <a:p>
            <a:r>
              <a:rPr lang="es-CL" sz="3600"/>
              <a:t>Otoño.</a:t>
            </a:r>
          </a:p>
        </p:txBody>
      </p:sp>
      <p:sp>
        <p:nvSpPr>
          <p:cNvPr id="3" name="Marcador de contenido 2">
            <a:extLst>
              <a:ext uri="{FF2B5EF4-FFF2-40B4-BE49-F238E27FC236}">
                <a16:creationId xmlns:a16="http://schemas.microsoft.com/office/drawing/2014/main" id="{5407378D-309A-C9D0-0D38-738E3AD46766}"/>
              </a:ext>
            </a:extLst>
          </p:cNvPr>
          <p:cNvSpPr>
            <a:spLocks noGrp="1"/>
          </p:cNvSpPr>
          <p:nvPr>
            <p:ph idx="1"/>
          </p:nvPr>
        </p:nvSpPr>
        <p:spPr>
          <a:xfrm>
            <a:off x="704088" y="2387600"/>
            <a:ext cx="3799763" cy="3767328"/>
          </a:xfrm>
        </p:spPr>
        <p:txBody>
          <a:bodyPr>
            <a:normAutofit/>
          </a:bodyPr>
          <a:lstStyle/>
          <a:p>
            <a:pPr algn="just"/>
            <a:r>
              <a:rPr lang="es-CL" dirty="0">
                <a:latin typeface="Cambria" panose="02040503050406030204" pitchFamily="18" charset="0"/>
                <a:ea typeface="Cambria" panose="02040503050406030204" pitchFamily="18" charset="0"/>
              </a:rPr>
              <a:t>En otoño podemos disfrutar de la variación en los colores de las hojas de los arboles, baja progresivamente la temperatura en la ciudad, los días son un poco más “cortos” pero podemos disfrutar más de la calidez del hogar, comienza a cambiar la fruta según la estación.</a:t>
            </a:r>
          </a:p>
        </p:txBody>
      </p:sp>
      <p:cxnSp>
        <p:nvCxnSpPr>
          <p:cNvPr id="4107" name="Straight Connector 410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7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33" name="Straight Connector 513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Straight Connector 513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37" name="Rectangle 5136">
            <a:extLst>
              <a:ext uri="{FF2B5EF4-FFF2-40B4-BE49-F238E27FC236}">
                <a16:creationId xmlns:a16="http://schemas.microsoft.com/office/drawing/2014/main" id="{35A8B9ED-4476-44C5-9209-0146C28B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9" name="Straight Connector 5138">
            <a:extLst>
              <a:ext uri="{FF2B5EF4-FFF2-40B4-BE49-F238E27FC236}">
                <a16:creationId xmlns:a16="http://schemas.microsoft.com/office/drawing/2014/main" id="{F0C34567-6096-4347-8107-EC8D2AEFA3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1" name="Straight Connector 5140">
            <a:extLst>
              <a:ext uri="{FF2B5EF4-FFF2-40B4-BE49-F238E27FC236}">
                <a16:creationId xmlns:a16="http://schemas.microsoft.com/office/drawing/2014/main" id="{7039C108-ED63-4645-9FC8-D00CC583D3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8" name="Picture 8" descr="Taza de chocolate caliente Gratis Dibujos Animados Imágene | Illustoon ES">
            <a:extLst>
              <a:ext uri="{FF2B5EF4-FFF2-40B4-BE49-F238E27FC236}">
                <a16:creationId xmlns:a16="http://schemas.microsoft.com/office/drawing/2014/main" id="{D6ADD02E-4B5E-CFF6-D0DA-7AB792CC2F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4731" y="985277"/>
            <a:ext cx="2389616" cy="23896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lustración de dibujos animados kawaii de manzana | Vector Premium">
            <a:extLst>
              <a:ext uri="{FF2B5EF4-FFF2-40B4-BE49-F238E27FC236}">
                <a16:creationId xmlns:a16="http://schemas.microsoft.com/office/drawing/2014/main" id="{06599360-7540-F8EE-9451-00328969D7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5003" y="1044436"/>
            <a:ext cx="3116258" cy="23371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dorables vigas naranjas de dibujos animados con una sonrisa alegre |  Vector Premium">
            <a:extLst>
              <a:ext uri="{FF2B5EF4-FFF2-40B4-BE49-F238E27FC236}">
                <a16:creationId xmlns:a16="http://schemas.microsoft.com/office/drawing/2014/main" id="{4737E1B0-1646-9796-3BD1-076D0B5B9C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9765" y="3537183"/>
            <a:ext cx="2224582" cy="23920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nlistamos los árboles con las hojas más bonitas del otoño | Architectural  Digest">
            <a:extLst>
              <a:ext uri="{FF2B5EF4-FFF2-40B4-BE49-F238E27FC236}">
                <a16:creationId xmlns:a16="http://schemas.microsoft.com/office/drawing/2014/main" id="{44BA812C-A524-4351-21F9-6FBAF98909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75003" y="3537183"/>
            <a:ext cx="3116258" cy="220475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7A4BA77-C64A-DBFB-1D62-F58DF030718C}"/>
              </a:ext>
            </a:extLst>
          </p:cNvPr>
          <p:cNvSpPr>
            <a:spLocks noGrp="1"/>
          </p:cNvSpPr>
          <p:nvPr>
            <p:ph type="title"/>
          </p:nvPr>
        </p:nvSpPr>
        <p:spPr>
          <a:xfrm>
            <a:off x="7633606" y="1066800"/>
            <a:ext cx="3758293" cy="3505175"/>
          </a:xfrm>
        </p:spPr>
        <p:txBody>
          <a:bodyPr vert="horz" lIns="91440" tIns="45720" rIns="91440" bIns="45720" rtlCol="0" anchor="t">
            <a:normAutofit fontScale="90000"/>
          </a:bodyPr>
          <a:lstStyle/>
          <a:p>
            <a:r>
              <a:rPr lang="es-CL" sz="5000" noProof="0" dirty="0">
                <a:latin typeface="Cambria" panose="02040503050406030204" pitchFamily="18" charset="0"/>
                <a:ea typeface="Cambria" panose="02040503050406030204" pitchFamily="18" charset="0"/>
              </a:rPr>
              <a:t>¿qué podemos disfrutar del otoño?</a:t>
            </a:r>
          </a:p>
        </p:txBody>
      </p:sp>
    </p:spTree>
    <p:extLst>
      <p:ext uri="{BB962C8B-B14F-4D97-AF65-F5344CB8AC3E}">
        <p14:creationId xmlns:p14="http://schemas.microsoft.com/office/powerpoint/2010/main" val="29846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wheel(1)">
                                      <p:cBhvr>
                                        <p:cTn id="7" dur="20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heel(1)">
                                      <p:cBhvr>
                                        <p:cTn id="17" dur="2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heel(1)">
                                      <p:cBhvr>
                                        <p:cTn id="22"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ondo Árbol Invierno Nieve Escena Dibujos Animados para Power Point y  Diapositivas - Slidesdocs">
            <a:extLst>
              <a:ext uri="{FF2B5EF4-FFF2-40B4-BE49-F238E27FC236}">
                <a16:creationId xmlns:a16="http://schemas.microsoft.com/office/drawing/2014/main" id="{D6B70985-0A0F-990F-94E0-DB6E8B391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87" r="26001" b="-1"/>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45FA2C6-67EC-3359-8E84-636EF395232C}"/>
              </a:ext>
            </a:extLst>
          </p:cNvPr>
          <p:cNvSpPr>
            <a:spLocks noGrp="1"/>
          </p:cNvSpPr>
          <p:nvPr>
            <p:ph type="title"/>
          </p:nvPr>
        </p:nvSpPr>
        <p:spPr>
          <a:xfrm>
            <a:off x="704088" y="914400"/>
            <a:ext cx="3799763" cy="1473200"/>
          </a:xfrm>
        </p:spPr>
        <p:txBody>
          <a:bodyPr>
            <a:normAutofit/>
          </a:bodyPr>
          <a:lstStyle/>
          <a:p>
            <a:r>
              <a:rPr lang="es-CL" sz="3600">
                <a:latin typeface="Cambria" panose="02040503050406030204" pitchFamily="18" charset="0"/>
                <a:ea typeface="Cambria" panose="02040503050406030204" pitchFamily="18" charset="0"/>
              </a:rPr>
              <a:t>Invierno.</a:t>
            </a:r>
          </a:p>
        </p:txBody>
      </p:sp>
      <p:sp>
        <p:nvSpPr>
          <p:cNvPr id="3" name="Marcador de contenido 2">
            <a:extLst>
              <a:ext uri="{FF2B5EF4-FFF2-40B4-BE49-F238E27FC236}">
                <a16:creationId xmlns:a16="http://schemas.microsoft.com/office/drawing/2014/main" id="{55859B1A-DEFC-5E0C-11DA-56A1E7055518}"/>
              </a:ext>
            </a:extLst>
          </p:cNvPr>
          <p:cNvSpPr>
            <a:spLocks noGrp="1"/>
          </p:cNvSpPr>
          <p:nvPr>
            <p:ph idx="1"/>
          </p:nvPr>
        </p:nvSpPr>
        <p:spPr>
          <a:xfrm>
            <a:off x="704088" y="2387600"/>
            <a:ext cx="3799763" cy="3767328"/>
          </a:xfrm>
        </p:spPr>
        <p:txBody>
          <a:bodyPr>
            <a:normAutofit/>
          </a:bodyPr>
          <a:lstStyle/>
          <a:p>
            <a:pPr algn="just"/>
            <a:r>
              <a:rPr lang="es-CL" dirty="0">
                <a:latin typeface="Cambria" panose="02040503050406030204" pitchFamily="18" charset="0"/>
                <a:ea typeface="Cambria" panose="02040503050406030204" pitchFamily="18" charset="0"/>
              </a:rPr>
              <a:t>En invierno, la temperatura baja rápidamente, podemos disfrutar de paisajes teñidos de blanco, postres y bebidas calientes, algunos animales entran en invernación, podemos disfrutar de panoramas de invierno, como ir a la nieve, termas, ver películas, ir a museos, entre otros. </a:t>
            </a:r>
          </a:p>
        </p:txBody>
      </p:sp>
      <p:cxnSp>
        <p:nvCxnSpPr>
          <p:cNvPr id="6153" name="Straight Connector 615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7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9" name="Straight Connector 71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191" name="Rectangle 7182">
            <a:extLst>
              <a:ext uri="{FF2B5EF4-FFF2-40B4-BE49-F238E27FC236}">
                <a16:creationId xmlns:a16="http://schemas.microsoft.com/office/drawing/2014/main" id="{2B692957-EB5C-4A98-B495-7D058D787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2" name="Straight Connector 7184">
            <a:extLst>
              <a:ext uri="{FF2B5EF4-FFF2-40B4-BE49-F238E27FC236}">
                <a16:creationId xmlns:a16="http://schemas.microsoft.com/office/drawing/2014/main" id="{EADFE7DF-2727-4F3E-B6CE-8DA0A70FCB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4481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174" name="Picture 6" descr="Fotos] Completamente nevada: Así se vio la cordillera en Santiago tras la  lluvia - Cooperativa.cl">
            <a:extLst>
              <a:ext uri="{FF2B5EF4-FFF2-40B4-BE49-F238E27FC236}">
                <a16:creationId xmlns:a16="http://schemas.microsoft.com/office/drawing/2014/main" id="{0087B80A-0944-6CF4-C681-8380E4D6E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99" r="20848" b="-1"/>
          <a:stretch/>
        </p:blipFill>
        <p:spPr bwMode="auto">
          <a:xfrm>
            <a:off x="-1" y="2665508"/>
            <a:ext cx="4136091" cy="41924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ector De Dibujos Animados De Icono De Pastel De Cumpleaños De Fresa. Feliz  Fiesta. Linda Comida Ilustraciones svg, vectoriales, clip art vectorizado  libre de derechos. Image 191447417">
            <a:extLst>
              <a:ext uri="{FF2B5EF4-FFF2-40B4-BE49-F238E27FC236}">
                <a16:creationId xmlns:a16="http://schemas.microsoft.com/office/drawing/2014/main" id="{B9DB78E9-03E0-9D0C-B4B7-E28E4227B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69" r="-2" b="-2"/>
          <a:stretch/>
        </p:blipFill>
        <p:spPr bwMode="auto">
          <a:xfrm>
            <a:off x="4136091" y="2665508"/>
            <a:ext cx="4072218" cy="419249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uñeco de nieve de dibujos animados jugando bola de nieve en invierno  5013470 Vector en Vecteezy">
            <a:extLst>
              <a:ext uri="{FF2B5EF4-FFF2-40B4-BE49-F238E27FC236}">
                <a16:creationId xmlns:a16="http://schemas.microsoft.com/office/drawing/2014/main" id="{FB312930-F3C7-DE11-2A5D-C651C155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577" b="-2"/>
          <a:stretch/>
        </p:blipFill>
        <p:spPr bwMode="auto">
          <a:xfrm>
            <a:off x="8191500" y="2665507"/>
            <a:ext cx="4000500" cy="41924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F3EBEFC-A68E-B2E2-97DB-C175BAF2D408}"/>
              </a:ext>
            </a:extLst>
          </p:cNvPr>
          <p:cNvSpPr>
            <a:spLocks noGrp="1"/>
          </p:cNvSpPr>
          <p:nvPr>
            <p:ph type="title"/>
          </p:nvPr>
        </p:nvSpPr>
        <p:spPr>
          <a:xfrm>
            <a:off x="677397" y="909946"/>
            <a:ext cx="10696575" cy="757487"/>
          </a:xfrm>
        </p:spPr>
        <p:txBody>
          <a:bodyPr vert="horz" lIns="91440" tIns="45720" rIns="91440" bIns="45720" rtlCol="0" anchor="t">
            <a:normAutofit/>
          </a:bodyPr>
          <a:lstStyle/>
          <a:p>
            <a:r>
              <a:rPr lang="es-CL" noProof="0" dirty="0">
                <a:latin typeface="Cambria" panose="02040503050406030204" pitchFamily="18" charset="0"/>
                <a:ea typeface="Cambria" panose="02040503050406030204" pitchFamily="18" charset="0"/>
              </a:rPr>
              <a:t>¿qué podemos hacer en invierno?.</a:t>
            </a:r>
          </a:p>
        </p:txBody>
      </p:sp>
    </p:spTree>
    <p:extLst>
      <p:ext uri="{BB962C8B-B14F-4D97-AF65-F5344CB8AC3E}">
        <p14:creationId xmlns:p14="http://schemas.microsoft.com/office/powerpoint/2010/main" val="359627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1000"/>
                                        <p:tgtEl>
                                          <p:spTgt spid="7172"/>
                                        </p:tgtEl>
                                      </p:cBhvr>
                                    </p:animEffect>
                                    <p:anim calcmode="lin" valueType="num">
                                      <p:cBhvr>
                                        <p:cTn id="18" dur="1000" fill="hold"/>
                                        <p:tgtEl>
                                          <p:spTgt spid="7172"/>
                                        </p:tgtEl>
                                        <p:attrNameLst>
                                          <p:attrName>ppt_x</p:attrName>
                                        </p:attrNameLst>
                                      </p:cBhvr>
                                      <p:tavLst>
                                        <p:tav tm="0">
                                          <p:val>
                                            <p:strVal val="#ppt_x"/>
                                          </p:val>
                                        </p:tav>
                                        <p:tav tm="100000">
                                          <p:val>
                                            <p:strVal val="#ppt_x"/>
                                          </p:val>
                                        </p:tav>
                                      </p:tavLst>
                                    </p:anim>
                                    <p:anim calcmode="lin" valueType="num">
                                      <p:cBhvr>
                                        <p:cTn id="1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fade">
                                      <p:cBhvr>
                                        <p:cTn id="24" dur="1000"/>
                                        <p:tgtEl>
                                          <p:spTgt spid="7170"/>
                                        </p:tgtEl>
                                      </p:cBhvr>
                                    </p:animEffect>
                                    <p:anim calcmode="lin" valueType="num">
                                      <p:cBhvr>
                                        <p:cTn id="25" dur="1000" fill="hold"/>
                                        <p:tgtEl>
                                          <p:spTgt spid="7170"/>
                                        </p:tgtEl>
                                        <p:attrNameLst>
                                          <p:attrName>ppt_x</p:attrName>
                                        </p:attrNameLst>
                                      </p:cBhvr>
                                      <p:tavLst>
                                        <p:tav tm="0">
                                          <p:val>
                                            <p:strVal val="#ppt_x"/>
                                          </p:val>
                                        </p:tav>
                                        <p:tav tm="100000">
                                          <p:val>
                                            <p:strVal val="#ppt_x"/>
                                          </p:val>
                                        </p:tav>
                                      </p:tavLst>
                                    </p:anim>
                                    <p:anim calcmode="lin" valueType="num">
                                      <p:cBhvr>
                                        <p:cTn id="2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Dibujo Animado De Primavera Ilustración: Una Línea De Flores, Mariposas  Lindos Y Mariquitas. Ilustraciones svg, vectoriales, clip art vectorizado  libre de derechos. Image 10988117">
            <a:extLst>
              <a:ext uri="{FF2B5EF4-FFF2-40B4-BE49-F238E27FC236}">
                <a16:creationId xmlns:a16="http://schemas.microsoft.com/office/drawing/2014/main" id="{45069967-0317-D86B-8F3F-6A9A852D1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36" r="3714" b="1"/>
          <a:stretch/>
        </p:blipFill>
        <p:spPr bwMode="auto">
          <a:xfrm>
            <a:off x="20" y="2863970"/>
            <a:ext cx="12191980" cy="399403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F01BF3D-5A58-E40C-2E8B-82A8F0A20A62}"/>
              </a:ext>
            </a:extLst>
          </p:cNvPr>
          <p:cNvSpPr>
            <a:spLocks noGrp="1"/>
          </p:cNvSpPr>
          <p:nvPr>
            <p:ph type="title"/>
          </p:nvPr>
        </p:nvSpPr>
        <p:spPr>
          <a:xfrm>
            <a:off x="704089" y="914400"/>
            <a:ext cx="3453844" cy="1463040"/>
          </a:xfrm>
        </p:spPr>
        <p:txBody>
          <a:bodyPr anchor="t">
            <a:normAutofit/>
          </a:bodyPr>
          <a:lstStyle/>
          <a:p>
            <a:r>
              <a:rPr lang="es-CL" dirty="0">
                <a:latin typeface="Cambria" panose="02040503050406030204" pitchFamily="18" charset="0"/>
                <a:ea typeface="Cambria" panose="02040503050406030204" pitchFamily="18" charset="0"/>
              </a:rPr>
              <a:t>Primavera.</a:t>
            </a:r>
          </a:p>
        </p:txBody>
      </p:sp>
      <p:sp>
        <p:nvSpPr>
          <p:cNvPr id="3" name="Marcador de contenido 2">
            <a:extLst>
              <a:ext uri="{FF2B5EF4-FFF2-40B4-BE49-F238E27FC236}">
                <a16:creationId xmlns:a16="http://schemas.microsoft.com/office/drawing/2014/main" id="{29B698FC-734E-4DC5-AD4E-6B2760FD7792}"/>
              </a:ext>
            </a:extLst>
          </p:cNvPr>
          <p:cNvSpPr>
            <a:spLocks noGrp="1"/>
          </p:cNvSpPr>
          <p:nvPr>
            <p:ph idx="1"/>
          </p:nvPr>
        </p:nvSpPr>
        <p:spPr>
          <a:xfrm>
            <a:off x="4862022" y="1014984"/>
            <a:ext cx="6614593" cy="1362456"/>
          </a:xfrm>
        </p:spPr>
        <p:txBody>
          <a:bodyPr anchor="t">
            <a:normAutofit/>
          </a:bodyPr>
          <a:lstStyle/>
          <a:p>
            <a:pPr algn="just">
              <a:lnSpc>
                <a:spcPct val="100000"/>
              </a:lnSpc>
            </a:pPr>
            <a:r>
              <a:rPr lang="es-CL" dirty="0">
                <a:latin typeface="Cambria" panose="02040503050406030204" pitchFamily="18" charset="0"/>
                <a:ea typeface="Cambria" panose="02040503050406030204" pitchFamily="18" charset="0"/>
              </a:rPr>
              <a:t>En primavera la temperatura comienza a ascender lentamente, podemos disfrutar de la aparición de flores, los animales que estaban invernando, vuelven a aparecer, podemos disfrutar de bebidas un poco más frías.</a:t>
            </a:r>
          </a:p>
        </p:txBody>
      </p:sp>
      <p:cxnSp>
        <p:nvCxnSpPr>
          <p:cNvPr id="8201" name="Straight Connector 8200">
            <a:extLst>
              <a:ext uri="{FF2B5EF4-FFF2-40B4-BE49-F238E27FC236}">
                <a16:creationId xmlns:a16="http://schemas.microsoft.com/office/drawing/2014/main" id="{A7C10D4C-8DED-200E-3237-3345F3F2A1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a:extLst>
              <a:ext uri="{FF2B5EF4-FFF2-40B4-BE49-F238E27FC236}">
                <a16:creationId xmlns:a16="http://schemas.microsoft.com/office/drawing/2014/main" id="{E8F7F80F-9EDD-0EEA-B6D7-E116EBA4FA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2497143"/>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85822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Paquete</Template>
  <TotalTime>54</TotalTime>
  <Words>280</Words>
  <Application>Microsoft Office PowerPoint</Application>
  <PresentationFormat>Panorámica</PresentationFormat>
  <Paragraphs>20</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Calisto MT</vt:lpstr>
      <vt:lpstr>Cambria</vt:lpstr>
      <vt:lpstr>Univers Condensed</vt:lpstr>
      <vt:lpstr>ChronicleVTI</vt:lpstr>
      <vt:lpstr>Las estaciones del año</vt:lpstr>
      <vt:lpstr>¿qué son las estaciones del año?</vt:lpstr>
      <vt:lpstr>Verano.</vt:lpstr>
      <vt:lpstr>¿Qué podemos hacer o disfrutar en verano?</vt:lpstr>
      <vt:lpstr>Otoño.</vt:lpstr>
      <vt:lpstr>¿qué podemos disfrutar del otoño?</vt:lpstr>
      <vt:lpstr>Invierno.</vt:lpstr>
      <vt:lpstr>¿qué podemos hacer en invierno?.</vt:lpstr>
      <vt:lpstr>Primavera.</vt:lpstr>
      <vt:lpstr>¿qué cosas podemos hacer en primavera?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Tiaree Carolina</dc:creator>
  <cp:lastModifiedBy>pablo espinosa perez</cp:lastModifiedBy>
  <cp:revision>1</cp:revision>
  <dcterms:created xsi:type="dcterms:W3CDTF">2025-03-12T18:02:33Z</dcterms:created>
  <dcterms:modified xsi:type="dcterms:W3CDTF">2025-03-12T19:31:52Z</dcterms:modified>
</cp:coreProperties>
</file>