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4630400" cy="8229600"/>
  <p:notesSz cx="8229600" cy="14630400"/>
  <p:embeddedFontLst>
    <p:embeddedFont>
      <p:font typeface="DM Sans" pitchFamily="2" charset="0"/>
      <p:regular r:id="rId12"/>
      <p:bold r:id="rId13"/>
    </p:embeddedFont>
    <p:embeddedFont>
      <p:font typeface="Libre Baskerville" panose="02000000000000000000" pitchFamily="2" charset="0"/>
      <p:regular r:id="rId14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30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63096-B5DA-AD9A-3C56-5E8D8EC0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B8D49-4B2C-BCEA-676D-F8B0E0ABB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79B89-F8B0-922F-BE91-B425FFA77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E3AD7-3BFD-BB61-5DF2-D43DAF764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3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F0B59-C152-44C6-EA1B-D48ED8810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AEBD2-2D41-2CBD-87A9-643E355FC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B20C4-C252-C274-74D2-3FCD431C2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5D1BB-446D-5217-E52A-A742ADEB9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6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27140" y="91106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¿Qué es la Filosofía? Una Introducción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207543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3200" dirty="0">
                <a:latin typeface="DM Sans" pitchFamily="2" charset="0"/>
                <a:ea typeface="DM Sans" pitchFamily="34" charset="-122"/>
                <a:cs typeface="Times New Roman" panose="02020603050405020304" pitchFamily="18" charset="0"/>
              </a:rPr>
              <a:t>Una mirada al origen, significado y relevancia de la filosofía en el mundo actual. Breve historia de la filosofía y sus principales ramas. </a:t>
            </a:r>
          </a:p>
          <a:p>
            <a:pPr marL="0" indent="0" algn="just">
              <a:lnSpc>
                <a:spcPts val="2850"/>
              </a:lnSpc>
              <a:buNone/>
            </a:pPr>
            <a:endParaRPr lang="en-US" sz="3200" dirty="0">
              <a:latin typeface="DM Sans" pitchFamily="2" charset="0"/>
              <a:ea typeface="DM Sans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850"/>
              </a:lnSpc>
              <a:buNone/>
            </a:pPr>
            <a:r>
              <a:rPr lang="en-US" sz="3200" dirty="0" err="1">
                <a:latin typeface="DM Sans" pitchFamily="2" charset="0"/>
                <a:ea typeface="DM Sans" pitchFamily="34" charset="-122"/>
                <a:cs typeface="Times New Roman" panose="02020603050405020304" pitchFamily="18" charset="0"/>
              </a:rPr>
              <a:t>Objetivo</a:t>
            </a:r>
            <a:r>
              <a:rPr lang="en-US" sz="3200" dirty="0">
                <a:latin typeface="DM Sans" pitchFamily="2" charset="0"/>
                <a:ea typeface="DM Sans" pitchFamily="34" charset="-122"/>
                <a:cs typeface="Times New Roman" panose="02020603050405020304" pitchFamily="18" charset="0"/>
              </a:rPr>
              <a:t>: Despertar la curiosidad y el pensamiento crítico. 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en-US" sz="3200" dirty="0">
                <a:latin typeface="DM Sans" pitchFamily="2" charset="0"/>
                <a:ea typeface="DM Sans" pitchFamily="34" charset="-122"/>
                <a:cs typeface="Times New Roman" panose="02020603050405020304" pitchFamily="18" charset="0"/>
              </a:rPr>
              <a:t>"La filosofía es la búsqueda de la verdad como medida de lo que el hombre debe hacer y como norma de su conducta." – </a:t>
            </a:r>
            <a:r>
              <a:rPr lang="en-US" sz="3200" dirty="0" err="1">
                <a:latin typeface="DM Sans" pitchFamily="2" charset="0"/>
                <a:ea typeface="DM Sans" pitchFamily="34" charset="-122"/>
                <a:cs typeface="Times New Roman" panose="02020603050405020304" pitchFamily="18" charset="0"/>
              </a:rPr>
              <a:t>Sócrates</a:t>
            </a:r>
            <a:r>
              <a:rPr lang="en-US" sz="3200" dirty="0">
                <a:latin typeface="DM Sans" pitchFamily="2" charset="0"/>
                <a:ea typeface="DM Sans" pitchFamily="34" charset="-122"/>
                <a:cs typeface="Times New Roman" panose="02020603050405020304" pitchFamily="18" charset="0"/>
              </a:rPr>
              <a:t>. </a:t>
            </a:r>
            <a:endParaRPr lang="en-US" sz="3200" dirty="0">
              <a:latin typeface="DM Sans" pitchFamily="2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oto gratis: escultura, bronce, Figura, Aristóteles, filósofo, científicos  naturales, lleva a cabo | Hippopx">
            <a:extLst>
              <a:ext uri="{FF2B5EF4-FFF2-40B4-BE49-F238E27FC236}">
                <a16:creationId xmlns:a16="http://schemas.microsoft.com/office/drawing/2014/main" id="{D81C121B-5E74-E894-D6AB-0D0B5B26C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/>
          <a:stretch/>
        </p:blipFill>
        <p:spPr bwMode="auto">
          <a:xfrm>
            <a:off x="8801100" y="1"/>
            <a:ext cx="7772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114421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Orígenes de la Filosofía: Grecia Antigua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 "asombro"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Motor del pensamiento filosófico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Tales de Mileto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32928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primer filósofo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Sócrates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método socrático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Ramas Principales de la Filosofía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218336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943332" y="239887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Metafísica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284833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¿Qué es la realidad?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60449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8" name="Text 5"/>
          <p:cNvSpPr/>
          <p:nvPr/>
        </p:nvSpPr>
        <p:spPr>
          <a:xfrm>
            <a:off x="943332" y="382000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Epistemología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426946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¿Cómo conocemos?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502562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1" name="Text 8"/>
          <p:cNvSpPr/>
          <p:nvPr/>
        </p:nvSpPr>
        <p:spPr>
          <a:xfrm>
            <a:off x="943332" y="524113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¿Cómo debemos actuar?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44675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4" name="Text 11"/>
          <p:cNvSpPr/>
          <p:nvPr/>
        </p:nvSpPr>
        <p:spPr>
          <a:xfrm>
            <a:off x="943332" y="666226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Lógica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711172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¿Cómo razonamos correctamente?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451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Grandes Preguntas Filosóficas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6738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1530906" y="286738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¿Cuál es el sentido de la vida?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41148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7" name="Text 4"/>
          <p:cNvSpPr/>
          <p:nvPr/>
        </p:nvSpPr>
        <p:spPr>
          <a:xfrm>
            <a:off x="1530906" y="411480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¿Tenemos libre albedrío?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9" name="Text 6"/>
          <p:cNvSpPr/>
          <p:nvPr/>
        </p:nvSpPr>
        <p:spPr>
          <a:xfrm>
            <a:off x="1530906" y="536221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¿Qué es la justicia?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6096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1" name="Text 8"/>
          <p:cNvSpPr/>
          <p:nvPr/>
        </p:nvSpPr>
        <p:spPr>
          <a:xfrm>
            <a:off x="1530906" y="660963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¿Existe la verdad absoluta?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82353"/>
            <a:ext cx="93614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Filosofía en la Vida Cotidiana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73129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525083"/>
            <a:ext cx="28861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Pensamiento crítico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015502"/>
            <a:ext cx="29015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Aplicar la lógica y el razonamiento para evaluar información y tomar decisiones informadas.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504" y="273129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35504" y="35250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Ética en el trabajo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035504" y="4015502"/>
            <a:ext cx="29016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Tomar decisiones justas y responsables en el ámbito laboral, respetando los valores y principios morales.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338" y="273129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77338" y="3525083"/>
            <a:ext cx="29016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Comprender el mundo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277338" y="4369832"/>
            <a:ext cx="29016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Analizar y reflexionar sobre los acontecimientos y fenómenos que nos rodean para formar una visión más completa y profunda de la realidad.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1558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Filosofía y Ciencia: ¿Enemigas o Aliadas?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3573304"/>
            <a:ext cx="30480" cy="2840712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5" name="Shape 2"/>
          <p:cNvSpPr/>
          <p:nvPr/>
        </p:nvSpPr>
        <p:spPr>
          <a:xfrm>
            <a:off x="1273612" y="406836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Shape 3"/>
          <p:cNvSpPr/>
          <p:nvPr/>
        </p:nvSpPr>
        <p:spPr>
          <a:xfrm>
            <a:off x="793790" y="382845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7" name="Text 4"/>
          <p:cNvSpPr/>
          <p:nvPr/>
        </p:nvSpPr>
        <p:spPr>
          <a:xfrm>
            <a:off x="878860" y="387096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183011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Orígenes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183011" y="429053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Filosofía natural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273612" y="560212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1" name="Shape 8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2" name="Text 9"/>
          <p:cNvSpPr/>
          <p:nvPr/>
        </p:nvSpPr>
        <p:spPr>
          <a:xfrm>
            <a:off x="878860" y="540472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183011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Actualidad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183011" y="5824299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Complementariedad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286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Conclusión: Filosofía para un </a:t>
            </a:r>
            <a:r>
              <a:rPr lang="en-US" sz="445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mundo</a:t>
            </a: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complejo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08634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filosofía como herramienta esencial para navegar la incertidumbre. Invitación a seguir explorando el mundo de la filosofía. Recursos para continuar aprendiendo: Libros, cursos, sitios web. "La filosofía es la búsqueda de la verdad como medida de lo que el hombre debe hacer y como norma de su conducta." - Sócrates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9A43-528F-0E04-E42E-E25A752FE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21065C7-4FF1-306B-CC9D-22887AD3B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9A48C721-30C8-32C5-F429-2AB0FD7B3236}"/>
              </a:ext>
            </a:extLst>
          </p:cNvPr>
          <p:cNvSpPr/>
          <p:nvPr/>
        </p:nvSpPr>
        <p:spPr>
          <a:xfrm>
            <a:off x="793790" y="1682353"/>
            <a:ext cx="93614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0"/>
              </a:rPr>
              <a:t>Reglas de la </a:t>
            </a:r>
            <a:r>
              <a:rPr kumimoji="0" lang="en-US" sz="4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0"/>
              </a:rPr>
              <a:t>clase</a:t>
            </a:r>
            <a:r>
              <a:rPr kumimoji="0" lang="en-US" sz="4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0"/>
              </a:rPr>
              <a:t> 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3A9653C0-41BD-B25B-923C-4A61BB4B0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731294"/>
            <a:ext cx="566976" cy="566976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DA7DF22A-4E66-988C-FF15-66ED99476EA7}"/>
              </a:ext>
            </a:extLst>
          </p:cNvPr>
          <p:cNvSpPr/>
          <p:nvPr/>
        </p:nvSpPr>
        <p:spPr>
          <a:xfrm>
            <a:off x="355520" y="3564852"/>
            <a:ext cx="28861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Participació</a:t>
            </a: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 </a:t>
            </a:r>
            <a:r>
              <a:rPr lang="en-US" sz="2200" dirty="0" err="1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obligatoria</a:t>
            </a: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C89A5DA-C2EC-4A56-F54A-C5AB04F41CEB}"/>
              </a:ext>
            </a:extLst>
          </p:cNvPr>
          <p:cNvSpPr/>
          <p:nvPr/>
        </p:nvSpPr>
        <p:spPr>
          <a:xfrm>
            <a:off x="793790" y="4015502"/>
            <a:ext cx="29015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50" dirty="0" err="1">
                <a:solidFill>
                  <a:prstClr val="black"/>
                </a:solidFill>
                <a:latin typeface="DM Sans" pitchFamily="2" charset="0"/>
              </a:rPr>
              <a:t>Estar</a:t>
            </a:r>
            <a:r>
              <a:rPr lang="en-US" sz="1750" dirty="0">
                <a:solidFill>
                  <a:prstClr val="black"/>
                </a:solidFill>
                <a:latin typeface="DM Sans" pitchFamily="2" charset="0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DM Sans" pitchFamily="2" charset="0"/>
              </a:rPr>
              <a:t>siempre</a:t>
            </a:r>
            <a:r>
              <a:rPr lang="en-US" sz="1750" dirty="0">
                <a:solidFill>
                  <a:prstClr val="black"/>
                </a:solidFill>
                <a:latin typeface="DM Sans" pitchFamily="2" charset="0"/>
              </a:rPr>
              <a:t> </a:t>
            </a:r>
            <a:r>
              <a:rPr lang="en-US" sz="1750" dirty="0" err="1">
                <a:solidFill>
                  <a:prstClr val="black"/>
                </a:solidFill>
                <a:latin typeface="DM Sans" pitchFamily="2" charset="0"/>
              </a:rPr>
              <a:t>atento</a:t>
            </a:r>
            <a:r>
              <a:rPr lang="en-US" sz="1750" dirty="0">
                <a:solidFill>
                  <a:prstClr val="black"/>
                </a:solidFill>
                <a:latin typeface="DM Sans" pitchFamily="2" charset="0"/>
              </a:rPr>
              <a:t> y active </a:t>
            </a:r>
            <a:r>
              <a:rPr lang="en-US" sz="1750" dirty="0" err="1">
                <a:solidFill>
                  <a:prstClr val="black"/>
                </a:solidFill>
                <a:latin typeface="DM Sans" pitchFamily="2" charset="0"/>
              </a:rPr>
              <a:t>en</a:t>
            </a:r>
            <a:r>
              <a:rPr lang="en-US" sz="1750" dirty="0">
                <a:solidFill>
                  <a:prstClr val="black"/>
                </a:solidFill>
                <a:latin typeface="DM Sans" pitchFamily="2" charset="0"/>
              </a:rPr>
              <a:t> las </a:t>
            </a:r>
            <a:r>
              <a:rPr lang="en-US" sz="1750" dirty="0" err="1">
                <a:solidFill>
                  <a:prstClr val="black"/>
                </a:solidFill>
                <a:latin typeface="DM Sans" pitchFamily="2" charset="0"/>
              </a:rPr>
              <a:t>discusiones</a:t>
            </a:r>
            <a:r>
              <a:rPr lang="en-US" sz="1750" dirty="0">
                <a:solidFill>
                  <a:prstClr val="black"/>
                </a:solidFill>
                <a:latin typeface="DM Sans" pitchFamily="2" charset="0"/>
              </a:rPr>
              <a:t> de la </a:t>
            </a:r>
            <a:r>
              <a:rPr lang="en-US" sz="1750" dirty="0" err="1">
                <a:solidFill>
                  <a:prstClr val="black"/>
                </a:solidFill>
                <a:latin typeface="DM Sans" pitchFamily="2" charset="0"/>
              </a:rPr>
              <a:t>clase</a:t>
            </a:r>
            <a:r>
              <a:rPr lang="en-US" sz="1750" dirty="0">
                <a:solidFill>
                  <a:prstClr val="black"/>
                </a:solidFill>
                <a:latin typeface="DM Sans" pitchFamily="2" charset="0"/>
              </a:rPr>
              <a:t> 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0"/>
            </a:endParaRPr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C6F20C7D-FFBF-43EA-51A6-8A0611FC2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504" y="2731294"/>
            <a:ext cx="566976" cy="566976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06593903-462D-D735-5474-75425FBB3883}"/>
              </a:ext>
            </a:extLst>
          </p:cNvPr>
          <p:cNvSpPr/>
          <p:nvPr/>
        </p:nvSpPr>
        <p:spPr>
          <a:xfrm>
            <a:off x="4035504" y="35250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454240"/>
                </a:solidFill>
                <a:latin typeface="Libre Baskerville" pitchFamily="34" charset="0"/>
              </a:rPr>
              <a:t>Respeto</a:t>
            </a: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</a:rPr>
              <a:t> y </a:t>
            </a:r>
            <a:r>
              <a:rPr lang="en-US" sz="2200" dirty="0" err="1">
                <a:solidFill>
                  <a:srgbClr val="454240"/>
                </a:solidFill>
                <a:latin typeface="Libre Baskerville" pitchFamily="34" charset="0"/>
              </a:rPr>
              <a:t>silencio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091AA719-A9A4-503C-8935-536ED0D3FC24}"/>
              </a:ext>
            </a:extLst>
          </p:cNvPr>
          <p:cNvSpPr/>
          <p:nvPr/>
        </p:nvSpPr>
        <p:spPr>
          <a:xfrm>
            <a:off x="4035504" y="4015502"/>
            <a:ext cx="29016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Respetar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 a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los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compañeros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 y al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docente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usando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como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 principio la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escucha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kumimoji="0" lang="en-US" sz="175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activa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 No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interrumpir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levanter la mano antes de </a:t>
            </a:r>
            <a:r>
              <a:rPr lang="en-US" sz="175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opinar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  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3" descr="Círculos con flechas con relleno sólido">
            <a:extLst>
              <a:ext uri="{FF2B5EF4-FFF2-40B4-BE49-F238E27FC236}">
                <a16:creationId xmlns:a16="http://schemas.microsoft.com/office/drawing/2014/main" id="{08A1A51C-F8EB-1317-DDD6-E77E97B74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77338" y="2731294"/>
            <a:ext cx="566976" cy="566976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78D8D433-143F-557D-08D8-4A9144046B60}"/>
              </a:ext>
            </a:extLst>
          </p:cNvPr>
          <p:cNvSpPr/>
          <p:nvPr/>
        </p:nvSpPr>
        <p:spPr>
          <a:xfrm>
            <a:off x="7277338" y="3525083"/>
            <a:ext cx="29016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2750"/>
              </a:lnSpc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Responsabilidad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trabajo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62C384C5-B381-8B73-9829-BF19D0E74C03}"/>
              </a:ext>
            </a:extLst>
          </p:cNvPr>
          <p:cNvSpPr/>
          <p:nvPr/>
        </p:nvSpPr>
        <p:spPr>
          <a:xfrm>
            <a:off x="7277338" y="4369832"/>
            <a:ext cx="29016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5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Entregar las tareas a tiempo. Si un estudiante no puede entregar un trabajo por alguna razón, debe avisar al profesor con anticipación. Puntualidad. 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1814F-DC00-A37C-88F4-EEC8D97BE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1F914EF6-988C-190A-2BD9-E7D82B07F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0" y="0"/>
            <a:ext cx="57150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56311D2-5A36-A0A6-694E-2638115D75C0}"/>
              </a:ext>
            </a:extLst>
          </p:cNvPr>
          <p:cNvSpPr/>
          <p:nvPr/>
        </p:nvSpPr>
        <p:spPr>
          <a:xfrm>
            <a:off x="946190" y="5379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0" i="0" u="none" strike="noStrike" kern="1200" cap="none" spc="0" normalizeH="0" baseline="0" noProof="0" dirty="0" err="1">
                <a:ln>
                  <a:noFill/>
                </a:ln>
                <a:solidFill>
                  <a:srgbClr val="5C4E3D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Actividad</a:t>
            </a:r>
            <a:r>
              <a:rPr kumimoji="0" lang="en-US" sz="4450" b="0" i="0" u="none" strike="noStrike" kern="1200" cap="none" spc="0" normalizeH="0" baseline="0" noProof="0" dirty="0">
                <a:ln>
                  <a:noFill/>
                </a:ln>
                <a:solidFill>
                  <a:srgbClr val="5C4E3D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de </a:t>
            </a:r>
            <a:r>
              <a:rPr kumimoji="0" lang="en-US" sz="4450" b="0" i="0" u="none" strike="noStrike" kern="1200" cap="none" spc="0" normalizeH="0" baseline="0" noProof="0" dirty="0" err="1">
                <a:ln>
                  <a:noFill/>
                </a:ln>
                <a:solidFill>
                  <a:srgbClr val="5C4E3D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Inicio</a:t>
            </a:r>
            <a:r>
              <a:rPr kumimoji="0" lang="en-US" sz="4450" b="0" i="0" u="none" strike="noStrike" kern="1200" cap="none" spc="0" normalizeH="0" baseline="0" noProof="0" dirty="0">
                <a:ln>
                  <a:noFill/>
                </a:ln>
                <a:solidFill>
                  <a:srgbClr val="5C4E3D"/>
                </a:solidFill>
                <a:effectLst/>
                <a:uLnTx/>
                <a:uFillTx/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C8AA32B3-012D-6B44-5439-64729EC18CDB}"/>
              </a:ext>
            </a:extLst>
          </p:cNvPr>
          <p:cNvSpPr/>
          <p:nvPr/>
        </p:nvSpPr>
        <p:spPr>
          <a:xfrm>
            <a:off x="469940" y="1955482"/>
            <a:ext cx="11912560" cy="598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sng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El Juego de las Preguntas Filosóficas“</a:t>
            </a: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800" dirty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1. Ca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da estudiante debe escribir una pregunta filosófica en un trozo de papel. Puede ser una pregunta profunda o algo más ligero (Ejemplo: "¿Qué es la libertad?“ (</a:t>
            </a:r>
            <a:r>
              <a:rPr lang="es-MX" sz="28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No se pueden repetir esta pregunta) </a:t>
            </a: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454240"/>
              </a:solidFill>
              <a:effectLst/>
              <a:uLnTx/>
              <a:uFillTx/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800" dirty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454240"/>
              </a:solidFill>
              <a:effectLst/>
              <a:uLnTx/>
              <a:uFillTx/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454240"/>
              </a:solidFill>
              <a:effectLst/>
              <a:uLnTx/>
              <a:uFillTx/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DM Sans" pitchFamily="34" charset="0"/>
                <a:ea typeface="DM Sans" pitchFamily="34" charset="-122"/>
                <a:cs typeface="DM Sans" pitchFamily="34" charset="-120"/>
              </a:rPr>
              <a:t>2. Luego, coloca todas las preguntas en una caja o recipiente y haz que un estudiante saque una al azar. La pregunta debe ser leída en voz alta y todos deben dar su opinión brevemente sobre lo que creen que significa o cómo responderían.</a:t>
            </a:r>
          </a:p>
        </p:txBody>
      </p:sp>
    </p:spTree>
    <p:extLst>
      <p:ext uri="{BB962C8B-B14F-4D97-AF65-F5344CB8AC3E}">
        <p14:creationId xmlns:p14="http://schemas.microsoft.com/office/powerpoint/2010/main" val="110132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489</Words>
  <Application>Microsoft Office PowerPoint</Application>
  <PresentationFormat>Personalizado</PresentationFormat>
  <Paragraphs>67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Libre Baskerville</vt:lpstr>
      <vt:lpstr>Arial</vt:lpstr>
      <vt:lpstr>DM Sans</vt:lpstr>
      <vt:lpstr>Calibri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pablo espinosa perez</cp:lastModifiedBy>
  <cp:revision>2</cp:revision>
  <dcterms:created xsi:type="dcterms:W3CDTF">2025-03-09T20:01:21Z</dcterms:created>
  <dcterms:modified xsi:type="dcterms:W3CDTF">2025-03-10T18:43:16Z</dcterms:modified>
</cp:coreProperties>
</file>