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Kanit Light" panose="020B0604020202020204" charset="-34"/>
      <p:regular r:id="rId12"/>
    </p:embeddedFont>
    <p:embeddedFont>
      <p:font typeface="Martel Sans" panose="020B0604020202020204" charset="0"/>
      <p:regular r:id="rId13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7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Argumentos *A Priori* y *A Posteriori*: Una Introducción a la Epistemología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 este recorrido, exploraremos las distinciones cruciales entre los argumentos *a priori* y *a posteriori*. Descubriremos cómo estos conceptos influyen en nuestra comprensión del conocimiento y la realidad.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0199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7" name="Text 3"/>
          <p:cNvSpPr/>
          <p:nvPr/>
        </p:nvSpPr>
        <p:spPr>
          <a:xfrm>
            <a:off x="6756440" y="6003012"/>
            <a:ext cx="552771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*A Priori*: El Conocimiento Independiente de la Experiencia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 conocimiento *a priori* es justificable sin necesidad de experiencia empírica. Se basa en la razón pura, deduciendo conclusiones a partir de principios lógicos y axiomas.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885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Características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6973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 universal, necesario y cierto, aplicándose a todos los casos posibles. Ejemplos clásicos incluyen verdades matemáticas, principios lógicos y proposiciones analíticas.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380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*A Posteriori*: El Conocimiento Derivado de la Experiencia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5545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1530906" y="36554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4145875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 conocimiento *a posteriori* se basa en la observación y la evidencia empírica, obteniendo conclusiones a través de la inducción a partir de datos particulares.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571654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1530906" y="5716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Características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530906" y="6206966"/>
            <a:ext cx="68193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 contingente, particular y probable, basándose en experiencias específicas y susceptible de ser refutado por nuevas evidencias.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4617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Contrastes Clave: *A Priori* vs. *A Posteriori*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503890"/>
            <a:ext cx="7556421" cy="2979420"/>
          </a:xfrm>
          <a:prstGeom prst="roundRect">
            <a:avLst>
              <a:gd name="adj" fmla="val 31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Shape 2"/>
          <p:cNvSpPr/>
          <p:nvPr/>
        </p:nvSpPr>
        <p:spPr>
          <a:xfrm>
            <a:off x="6287810" y="3511510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Text 3"/>
          <p:cNvSpPr/>
          <p:nvPr/>
        </p:nvSpPr>
        <p:spPr>
          <a:xfrm>
            <a:off x="6514624" y="365521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Origen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9024" y="365521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Razón vs. Experiencia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7810" y="4161830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9" name="Text 6"/>
          <p:cNvSpPr/>
          <p:nvPr/>
        </p:nvSpPr>
        <p:spPr>
          <a:xfrm>
            <a:off x="6514624" y="4305538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Justificación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289024" y="4305538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Deducción lógica vs. Inducción empírica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517505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2" name="Text 9"/>
          <p:cNvSpPr/>
          <p:nvPr/>
        </p:nvSpPr>
        <p:spPr>
          <a:xfrm>
            <a:off x="6514624" y="531876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Necesidad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289024" y="5318760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Necesario vs. Contingente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7810" y="5825371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5" name="Text 12"/>
          <p:cNvSpPr/>
          <p:nvPr/>
        </p:nvSpPr>
        <p:spPr>
          <a:xfrm>
            <a:off x="6514624" y="596907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Certeza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289024" y="5969079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Absoluta vs. Probable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02881"/>
            <a:ext cx="98965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Immanuel Kant: Una Perspectiva Crucial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18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845612"/>
            <a:ext cx="34028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Juicios Sintéticos *A Priori*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33603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Kant propuso que el conocimiento nuevo y necesario puede derivarse de la razón pura, sin depender únicamente de la experiencia. Ejemplos incluyen "Todo evento tiene una causa" y la geometría euclidiana.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083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Aplicaciones en la Ciencia y la Matemática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666048"/>
            <a:ext cx="30480" cy="4655225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5" name="Shape 2"/>
          <p:cNvSpPr/>
          <p:nvPr/>
        </p:nvSpPr>
        <p:spPr>
          <a:xfrm>
            <a:off x="6760012" y="3161109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Shape 3"/>
          <p:cNvSpPr/>
          <p:nvPr/>
        </p:nvSpPr>
        <p:spPr>
          <a:xfrm>
            <a:off x="6280190" y="29211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7" name="Text 4"/>
          <p:cNvSpPr/>
          <p:nvPr/>
        </p:nvSpPr>
        <p:spPr>
          <a:xfrm>
            <a:off x="6365260" y="296370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Matemática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383280"/>
            <a:ext cx="616719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Las matemáticas se basan en axiomas y definiciones *a priori*, deduciendo teoremas a través de la lógica. El conocimiento matemático es necesario e independiente de la experiencia.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578358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1" name="Shape 8"/>
          <p:cNvSpPr/>
          <p:nvPr/>
        </p:nvSpPr>
        <p:spPr>
          <a:xfrm>
            <a:off x="6280190" y="55436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2" name="Text 9"/>
          <p:cNvSpPr/>
          <p:nvPr/>
        </p:nvSpPr>
        <p:spPr>
          <a:xfrm>
            <a:off x="6365260" y="55861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55153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Ciencia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6005751"/>
            <a:ext cx="616719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 ciencia utiliza la observación (*a posteriori*) para probar hipótesis, pero también depende de principios teóricos *a priori*, como las leyes de la física.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Críticas y Desafíos a la Distinción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95161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5" name="Text 2"/>
          <p:cNvSpPr/>
          <p:nvPr/>
        </p:nvSpPr>
        <p:spPr>
          <a:xfrm>
            <a:off x="65146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Empirismo Radical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92001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Rechaza el conocimiento *a priori*, argumentando que todo conocimiento proviene de la experiencia (Quine).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5107067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8" name="Text 5"/>
          <p:cNvSpPr/>
          <p:nvPr/>
        </p:nvSpPr>
        <p:spPr>
          <a:xfrm>
            <a:off x="6514624" y="5341501"/>
            <a:ext cx="34531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Relativismo Epistemológico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14624" y="5831919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Cuestiona la universalidad del conocimiento, afirmando que la verdad es relativa a la cultura y la perspectiva individual.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Conclusión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: </a:t>
            </a: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Reflexiones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sobre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el</a:t>
            </a: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</a:t>
            </a:r>
            <a:r>
              <a:rPr lang="en-US" sz="4450" dirty="0" err="1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Conocimiento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La comprensión completa de la realidad requiere tanto del conocimiento *a priori* como del *a posteriori*. Ambos tipos son esenciales, con sus propias limitaciones y debates en curso.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954C1B-D726-85CF-9B82-66BDBDB06092}"/>
              </a:ext>
            </a:extLst>
          </p:cNvPr>
          <p:cNvSpPr txBox="1"/>
          <p:nvPr/>
        </p:nvSpPr>
        <p:spPr>
          <a:xfrm>
            <a:off x="1333500" y="1257300"/>
            <a:ext cx="11772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Actividad: Cada estudiante debe realizar un resumen tipo organizador gráfico tipo mapa conceptual de los argumentos enseñados el semestre pasado. (v.gr. Argumento lógico, empírico, filosófico; y sus ejemplos) </a:t>
            </a:r>
          </a:p>
        </p:txBody>
      </p:sp>
    </p:spTree>
    <p:extLst>
      <p:ext uri="{BB962C8B-B14F-4D97-AF65-F5344CB8AC3E}">
        <p14:creationId xmlns:p14="http://schemas.microsoft.com/office/powerpoint/2010/main" val="221612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468</Words>
  <Application>Microsoft Office PowerPoint</Application>
  <PresentationFormat>Personalizado</PresentationFormat>
  <Paragraphs>47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Martel Sans</vt:lpstr>
      <vt:lpstr>Kanit Light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pablo espinosa perez</cp:lastModifiedBy>
  <cp:revision>2</cp:revision>
  <dcterms:created xsi:type="dcterms:W3CDTF">2025-03-10T15:35:47Z</dcterms:created>
  <dcterms:modified xsi:type="dcterms:W3CDTF">2025-03-10T18:43:55Z</dcterms:modified>
</cp:coreProperties>
</file>