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17"/>
    <p:restoredTop sz="94610"/>
  </p:normalViewPr>
  <p:slideViewPr>
    <p:cSldViewPr snapToGrid="0">
      <p:cViewPr varScale="1">
        <p:scale>
          <a:sx n="77" d="100"/>
          <a:sy n="77" d="100"/>
        </p:scale>
        <p:origin x="37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9T19:49:02.260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1 108 24575,'91'-10'0,"1"0"0,-11 1 0,-16 1 0,-41 3 0,-7 2 0,-3 0 0,-3 3 0,-3-2 0,-2-1 0,3 0 0,5-2 0,4 1 0,8-2 0,1-1 0,1 4 0,-1 0 0,-4 0 0,4-1 0,1-2 0,0 0 0,-1 3 0,-3 1 0,-1 2 0,3 0 0,1 0 0,1 0 0,-1 0 0,-3 0 0,0 0 0,2 0 0,1 0 0,5 0 0,-1 0 0,1 3 0,3 0 0,-2 3 0,7-1 0,6-1 0,9-2 0,1-2 0,-6 0 0,-8 0 0,-10 0 0,-2 0 0,-5 0 0,-1 0 0,4 0 0,3 0 0,3 0 0,2 0 0,-5 0 0,-3 0 0,-5 0 0,-5 0 0,-8 0 0,-5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9T19:49:06.360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17 24575,'22'0'0,"2"0"0,-3 0 0,2 0 0,3 0 0,1 0 0,1 0 0,-1 0 0,1 0 0,0 0 0,0 0 0,0 0 0,-3 0 0,-2 0 0,1 0 0,0 0 0,-2 0 0,-2 0 0,-5 0 0,-4 2 0,0 1 0,0-1 0,10 0 0,9-2 0,8 0 0,6 0 0,-3 0 0,-5-1 0,-3-2 0,2-1 0,4 0 0,1 2 0,0 2 0,-1-1 0,3-3 0,-1 1 0,-4 0 0,-2 2 0,-3 1 0,1 0 0,-2 0 0,1 0 0,3 0 0,-2 0 0,-1 0 0,-5 0 0,0 0 0,-10 0 0,-2 0 0,-13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95CBF9-8DC5-866B-4208-E549D9408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4B410C-4FE9-B81D-04D1-D6BFB95C6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40D909-74DD-8C26-D5DC-574F1BBF4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DBB0CF-8BE5-C483-AC49-EC03EB825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8C0621-EC3F-B400-4226-C3D9308DD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2040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33E5F2-C854-30FC-3243-98AA00483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EAD3E68-559E-BC5F-2517-FB9E37B391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4F759F-BB5C-A038-F500-FD09CD21A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813C0A-8A9D-98EA-C645-28C0768E2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26B7AE-E31C-6D13-574F-1EE9E1ECC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9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533BB9E-B84E-5F3B-50C8-DB00CE2081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4B6A43-7E1E-EDB6-B883-D1DABD432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12A32F-A613-3FCD-2C71-0F360572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F81BDF-1CEA-960A-AE0B-68A12020D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DD74E4-35BF-6768-564A-6C8B88AE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9412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0B881E-05F4-4AFE-0FEA-A92F1159C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82C4C1-BFC1-77F7-BD84-789411F1C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A52811-3B08-DA4D-76D9-355583877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A53AA8-38F1-54A8-0C3A-76EE20578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03703E-02E0-8482-895F-436AD16B6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9975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93828A-80DA-4DB3-A6B1-3BC956024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87A8DB-6D47-9817-11F3-814C82D7E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AC36C5-0690-C701-BB46-EA6F3D0A3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7130CD-804E-FEE9-2E77-E99D4BB32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186233-9EB2-3669-A4AD-172514116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5021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C97548-C58C-87AB-16CC-17D86FF61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8C389E-7C47-EBD4-3AF2-66522B611E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8200AC-9944-4606-9860-8C29BA6DB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5ADBC6-279E-928D-4706-98926B4EC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3AD048-B068-51DE-2D6F-778B71EAC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CC8908E-5832-D3AD-E04D-717F696C9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5540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24F1B8-F40C-DB77-64C7-70D33F76A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24F144-D4CF-886B-1FEE-72D930CCE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C4E2E01-69C3-F166-F4DB-C3F9E7373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2480A14-962D-3E5F-B417-CABBDD9356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0927283-F1B3-E082-CA8A-D701F02062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9B4C236-0672-C330-E8C6-704DC92A5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A0D4D1A-58A8-EC51-BEBF-173114C45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4EE59D9-2FFB-4C9E-9EBB-30C9D05AC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3898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3C8DA5-CC19-B9AE-FE08-B2C29BCF8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B415085-9E0E-E713-05D9-340F0A693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D17E11B-AED8-9F02-3398-97328388C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0227E0B-FFEA-2DED-7D5C-F4FE869D5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3893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F74D1EB-8064-8717-D12B-FF7D21629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FC6BA7D-781B-13ED-8D72-902589633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2E666F4-7F0E-E206-08CC-ACDC0171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4341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895252-57C4-F0ED-5EEB-0B67467CA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1FBF67-26B1-91E1-540F-41F276755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EDF8D70-F3D6-7EC3-363A-70EC650FE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65EB054-C1DB-F2B0-2B66-7B8766EF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D87828-3403-0768-1BA2-CA5DC8DFB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A97C13-115D-B857-7C83-E1ADB138C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1148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294361-3369-A612-42E5-BE59EFE57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EA3011C-EDFC-37FB-5981-C0582E2ABB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F9EBA33-9720-9761-0654-70E6D7D27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011C1B-2733-BC40-D08B-BD261CD0A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EAD152F-782D-03B6-FD4A-8E328BFE1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5C6B18-946B-86C8-9108-B78AE904C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7096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6E6166D-3C30-2227-F01A-93F3CBC6D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35A065-2D5F-2149-2748-7F306847E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2D414B-F61F-8986-9E59-22303FB93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036256-8E66-E82E-526A-19784540BD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6347B5-3EA8-BE49-F5F4-605C8A2C41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888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png"/><Relationship Id="rId5" Type="http://schemas.openxmlformats.org/officeDocument/2006/relationships/customXml" Target="../ink/ink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B8665E-A974-E747-0A94-3F381B754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767" y="935182"/>
            <a:ext cx="3932237" cy="2286000"/>
          </a:xfrm>
        </p:spPr>
        <p:txBody>
          <a:bodyPr anchor="ctr"/>
          <a:lstStyle/>
          <a:p>
            <a:pPr algn="ctr"/>
            <a:r>
              <a:rPr lang="es-CL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Lámina resumen N°1</a:t>
            </a:r>
            <a:br>
              <a:rPr lang="es-CL" dirty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es-CL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¿Qué aprendí?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6511A70-221D-F533-6CFC-197F5200E356}"/>
              </a:ext>
            </a:extLst>
          </p:cNvPr>
          <p:cNvSpPr txBox="1"/>
          <p:nvPr/>
        </p:nvSpPr>
        <p:spPr>
          <a:xfrm>
            <a:off x="5143500" y="457200"/>
            <a:ext cx="655796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0070C0"/>
                </a:solidFill>
              </a:rPr>
              <a:t>En este tiempo repasamos lo siguiente: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Números: lectura y escritura del 0 a 1.000.  Ej.235 doscientos veintitrés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Unidades, decenas, centenas: una cifra se compone de unidades(U), decenas (D), y centenas (C ) las unidades son del 1 al 9 , a partir del 10 comienzan las decenas y a partir del 99 comienzan las centenas:</a:t>
            </a:r>
          </a:p>
          <a:p>
            <a:r>
              <a:rPr lang="es-CL" dirty="0">
                <a:solidFill>
                  <a:srgbClr val="0070C0"/>
                </a:solidFill>
              </a:rPr>
              <a:t>786 = 7C + 8 D + 6U</a:t>
            </a:r>
          </a:p>
          <a:p>
            <a:r>
              <a:rPr lang="es-CL" dirty="0">
                <a:solidFill>
                  <a:srgbClr val="0070C0"/>
                </a:solidFill>
              </a:rPr>
              <a:t>173 = 3U + 7D + 1C</a:t>
            </a:r>
          </a:p>
          <a:p>
            <a:endParaRPr lang="es-CL" dirty="0"/>
          </a:p>
          <a:p>
            <a:r>
              <a:rPr lang="es-CL" dirty="0">
                <a:solidFill>
                  <a:srgbClr val="0070C0"/>
                </a:solidFill>
              </a:rPr>
              <a:t>Comparación de números: cuando tienes dos cifras puedes comparar y saber cuál será mayor &gt;, menor &lt; o =, lo haces fijándote en el valor de cada dígito</a:t>
            </a:r>
          </a:p>
          <a:p>
            <a:r>
              <a:rPr lang="es-CL" dirty="0">
                <a:solidFill>
                  <a:srgbClr val="0070C0"/>
                </a:solidFill>
              </a:rPr>
              <a:t>CDU   CDU</a:t>
            </a:r>
          </a:p>
          <a:p>
            <a:pPr marL="342900" indent="-342900">
              <a:buAutoNum type="arabicPlain" startAt="357"/>
            </a:pPr>
            <a:r>
              <a:rPr lang="es-CL" dirty="0">
                <a:solidFill>
                  <a:srgbClr val="0070C0"/>
                </a:solidFill>
              </a:rPr>
              <a:t>&gt;  347 aquí 357 es mayor que (&gt;) que 347 porque al comparar </a:t>
            </a:r>
          </a:p>
          <a:p>
            <a:r>
              <a:rPr lang="es-CL" dirty="0">
                <a:solidFill>
                  <a:srgbClr val="0070C0"/>
                </a:solidFill>
              </a:rPr>
              <a:t>                   las centenas son las mismas, la decena es mayor en 357 y </a:t>
            </a:r>
          </a:p>
          <a:p>
            <a:r>
              <a:rPr lang="es-CL" dirty="0">
                <a:solidFill>
                  <a:srgbClr val="0070C0"/>
                </a:solidFill>
              </a:rPr>
              <a:t>                   unidades son iguales.</a:t>
            </a:r>
          </a:p>
          <a:p>
            <a:endParaRPr lang="es-CL" dirty="0"/>
          </a:p>
        </p:txBody>
      </p:sp>
      <p:pic>
        <p:nvPicPr>
          <p:cNvPr id="1026" name="Picture 2" descr="Personaje de dibujos animados para niños con tema de matemáticas y números.  | Vector Premium">
            <a:extLst>
              <a:ext uri="{FF2B5EF4-FFF2-40B4-BE49-F238E27FC236}">
                <a16:creationId xmlns:a16="http://schemas.microsoft.com/office/drawing/2014/main" id="{94322DFF-9442-C2FD-7D37-994946738A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406" y="3134856"/>
            <a:ext cx="3175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 de texto 3">
            <a:extLst>
              <a:ext uri="{FF2B5EF4-FFF2-40B4-BE49-F238E27FC236}">
                <a16:creationId xmlns:a16="http://schemas.microsoft.com/office/drawing/2014/main" id="{CB294C06-1960-EFFB-EC02-20E32780C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61462" y="171450"/>
            <a:ext cx="2190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oel="http://schemas.microsoft.com/office/2019/extlst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solidFill>
                  <a:srgbClr val="FFFFFF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oel="http://schemas.microsoft.com/office/2019/extlst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s-CL" sz="800" dirty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Asignatura: Matemática</a:t>
            </a:r>
            <a:br>
              <a:rPr lang="es-CL" sz="800" dirty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</a:br>
            <a:r>
              <a:rPr lang="es-CL" sz="800" dirty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Profesora: Verónica Oñate Flores</a:t>
            </a:r>
            <a:br>
              <a:rPr lang="es-CL" sz="800" dirty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</a:br>
            <a:r>
              <a:rPr lang="es-CL" sz="800" dirty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Curso: 4º básico</a:t>
            </a:r>
            <a:endParaRPr lang="es-CL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s-CL" sz="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s-CL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s-CL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es-CL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E3CCF8F9-8B7B-E137-870E-F78B97C58AD7}"/>
              </a:ext>
            </a:extLst>
          </p:cNvPr>
          <p:cNvGrpSpPr>
            <a:grpSpLocks/>
          </p:cNvGrpSpPr>
          <p:nvPr/>
        </p:nvGrpSpPr>
        <p:grpSpPr bwMode="auto">
          <a:xfrm>
            <a:off x="943767" y="473711"/>
            <a:ext cx="2190752" cy="783589"/>
            <a:chOff x="0" y="-368"/>
            <a:chExt cx="21907" cy="7605"/>
          </a:xfrm>
        </p:grpSpPr>
        <p:pic>
          <p:nvPicPr>
            <p:cNvPr id="5" name="0 Imagen">
              <a:extLst>
                <a:ext uri="{FF2B5EF4-FFF2-40B4-BE49-F238E27FC236}">
                  <a16:creationId xmlns:a16="http://schemas.microsoft.com/office/drawing/2014/main" id="{ADF52348-495D-A082-7635-15FAC1148B33}"/>
                </a:ext>
              </a:extLst>
            </p:cNvPr>
            <p:cNvPicPr>
              <a:picLocks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48" y="5103"/>
              <a:ext cx="2096" cy="21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 de texto 2">
              <a:extLst>
                <a:ext uri="{FF2B5EF4-FFF2-40B4-BE49-F238E27FC236}">
                  <a16:creationId xmlns:a16="http://schemas.microsoft.com/office/drawing/2014/main" id="{5C1FE190-6B36-DCC0-ABEB-CBDA4A2E06F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0" y="-368"/>
              <a:ext cx="21907" cy="5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r>
                <a:rPr lang="es-CL" sz="800">
                  <a:effectLst/>
                  <a:latin typeface="Cambria" panose="02040503050406030204" pitchFamily="18" charset="0"/>
                  <a:ea typeface="Times New Roman" panose="02020603050405020304" pitchFamily="18" charset="0"/>
                </a:rPr>
                <a:t>Corporación Educacional Colegio “Sao Paulo”</a:t>
              </a:r>
              <a:br>
                <a:rPr lang="es-CL" sz="800">
                  <a:effectLst/>
                  <a:latin typeface="Cambria" panose="02040503050406030204" pitchFamily="18" charset="0"/>
                  <a:ea typeface="Times New Roman" panose="02020603050405020304" pitchFamily="18" charset="0"/>
                </a:rPr>
              </a:br>
              <a:r>
                <a:rPr lang="es-CL" sz="800">
                  <a:effectLst/>
                  <a:latin typeface="Cambria" panose="02040503050406030204" pitchFamily="18" charset="0"/>
                  <a:ea typeface="Times New Roman" panose="02020603050405020304" pitchFamily="18" charset="0"/>
                </a:rPr>
                <a:t>                  Placilla 333, Estación Central</a:t>
              </a:r>
              <a:br>
                <a:rPr lang="es-CL" sz="800">
                  <a:effectLst/>
                  <a:latin typeface="Cambria" panose="02040503050406030204" pitchFamily="18" charset="0"/>
                  <a:ea typeface="Times New Roman" panose="02020603050405020304" pitchFamily="18" charset="0"/>
                </a:rPr>
              </a:br>
              <a:r>
                <a:rPr lang="es-CL" sz="800">
                  <a:effectLst/>
                  <a:latin typeface="Cambria" panose="02040503050406030204" pitchFamily="18" charset="0"/>
                  <a:ea typeface="Times New Roman" panose="02020603050405020304" pitchFamily="18" charset="0"/>
                </a:rPr>
                <a:t>                   Unidad Técnico Pedagógica</a:t>
              </a:r>
              <a:endParaRPr lang="es-CL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r>
                <a:rPr lang="es-CL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  <a:p>
              <a:r>
                <a:rPr lang="es-CL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6502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B8665E-A974-E747-0A94-3F381B754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s-CL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¿Qué aprendí?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6511A70-221D-F533-6CFC-197F5200E356}"/>
              </a:ext>
            </a:extLst>
          </p:cNvPr>
          <p:cNvSpPr txBox="1"/>
          <p:nvPr/>
        </p:nvSpPr>
        <p:spPr>
          <a:xfrm>
            <a:off x="5114925" y="457200"/>
            <a:ext cx="6557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  <a:p>
            <a:endParaRPr lang="es-CL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73FF937-0265-585B-42AE-815527F13F7C}"/>
              </a:ext>
            </a:extLst>
          </p:cNvPr>
          <p:cNvSpPr txBox="1"/>
          <p:nvPr/>
        </p:nvSpPr>
        <p:spPr>
          <a:xfrm>
            <a:off x="4423273" y="828675"/>
            <a:ext cx="649237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Adición y sustracción: primero ordenamos las cifras poniendo las unidades, decenas  y centenas una debajo de la otra, luego adicionamos el digito de arriba con el de abajo , y en el caso de la sustracción al digito de arriba le quitamos lo de abajo, escribimos los resultados debajo cada unidad, decena y centena</a:t>
            </a:r>
          </a:p>
          <a:p>
            <a:r>
              <a:rPr lang="es-CL" dirty="0">
                <a:solidFill>
                  <a:srgbClr val="0070C0"/>
                </a:solidFill>
              </a:rPr>
              <a:t>          656 + 132 </a:t>
            </a:r>
            <a:br>
              <a:rPr lang="es-CL" dirty="0">
                <a:solidFill>
                  <a:srgbClr val="0070C0"/>
                </a:solidFill>
              </a:rPr>
            </a:br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          CDU                                       CDU</a:t>
            </a:r>
            <a:br>
              <a:rPr lang="es-CL" dirty="0">
                <a:solidFill>
                  <a:srgbClr val="0070C0"/>
                </a:solidFill>
              </a:rPr>
            </a:br>
            <a:r>
              <a:rPr lang="es-CL" dirty="0">
                <a:solidFill>
                  <a:srgbClr val="0070C0"/>
                </a:solidFill>
              </a:rPr>
              <a:t>          656                                         998</a:t>
            </a:r>
            <a:br>
              <a:rPr lang="es-CL" dirty="0">
                <a:solidFill>
                  <a:srgbClr val="0070C0"/>
                </a:solidFill>
              </a:rPr>
            </a:br>
            <a:r>
              <a:rPr lang="es-CL" dirty="0">
                <a:solidFill>
                  <a:srgbClr val="0070C0"/>
                </a:solidFill>
              </a:rPr>
              <a:t>     +   132                                    _   535</a:t>
            </a:r>
          </a:p>
          <a:p>
            <a:r>
              <a:rPr lang="es-CL" dirty="0">
                <a:solidFill>
                  <a:srgbClr val="0070C0"/>
                </a:solidFill>
              </a:rPr>
              <a:t>          724                                         463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pic>
        <p:nvPicPr>
          <p:cNvPr id="3074" name="Picture 2" descr="Personaje de dibujos animados para niños con tema de matemáticas y números.  | Vector Premium">
            <a:extLst>
              <a:ext uri="{FF2B5EF4-FFF2-40B4-BE49-F238E27FC236}">
                <a16:creationId xmlns:a16="http://schemas.microsoft.com/office/drawing/2014/main" id="{BBB706E6-2AFF-FDDB-C606-98CED419CE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19" y="2286000"/>
            <a:ext cx="3175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Entrada de lápiz 4">
                <a:extLst>
                  <a:ext uri="{FF2B5EF4-FFF2-40B4-BE49-F238E27FC236}">
                    <a16:creationId xmlns:a16="http://schemas.microsoft.com/office/drawing/2014/main" id="{7137D5D4-241D-B71B-CF76-D9D71DB03907}"/>
                  </a:ext>
                </a:extLst>
              </p14:cNvPr>
              <p14:cNvContentPartPr/>
              <p14:nvPr/>
            </p14:nvContentPartPr>
            <p14:xfrm>
              <a:off x="4947720" y="3865560"/>
              <a:ext cx="632160" cy="39240"/>
            </p14:xfrm>
          </p:contentPart>
        </mc:Choice>
        <mc:Fallback xmlns="">
          <p:pic>
            <p:nvPicPr>
              <p:cNvPr id="5" name="Entrada de lápiz 4">
                <a:extLst>
                  <a:ext uri="{FF2B5EF4-FFF2-40B4-BE49-F238E27FC236}">
                    <a16:creationId xmlns:a16="http://schemas.microsoft.com/office/drawing/2014/main" id="{7137D5D4-241D-B71B-CF76-D9D71DB0390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30080" y="3847560"/>
                <a:ext cx="667800" cy="7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9" name="Entrada de lápiz 18">
                <a:extLst>
                  <a:ext uri="{FF2B5EF4-FFF2-40B4-BE49-F238E27FC236}">
                    <a16:creationId xmlns:a16="http://schemas.microsoft.com/office/drawing/2014/main" id="{DE036257-3B57-F20F-B432-8DB8BED08FA1}"/>
                  </a:ext>
                </a:extLst>
              </p14:cNvPr>
              <p14:cNvContentPartPr/>
              <p14:nvPr/>
            </p14:nvContentPartPr>
            <p14:xfrm>
              <a:off x="7510560" y="3912000"/>
              <a:ext cx="505440" cy="9720"/>
            </p14:xfrm>
          </p:contentPart>
        </mc:Choice>
        <mc:Fallback xmlns="">
          <p:pic>
            <p:nvPicPr>
              <p:cNvPr id="19" name="Entrada de lápiz 18">
                <a:extLst>
                  <a:ext uri="{FF2B5EF4-FFF2-40B4-BE49-F238E27FC236}">
                    <a16:creationId xmlns:a16="http://schemas.microsoft.com/office/drawing/2014/main" id="{DE036257-3B57-F20F-B432-8DB8BED08FA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492920" y="3894000"/>
                <a:ext cx="541080" cy="45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81138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B8665E-A974-E747-0A94-3F381B754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s-CL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¿Qué aprendí?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6511A70-221D-F533-6CFC-197F5200E356}"/>
              </a:ext>
            </a:extLst>
          </p:cNvPr>
          <p:cNvSpPr txBox="1"/>
          <p:nvPr/>
        </p:nvSpPr>
        <p:spPr>
          <a:xfrm>
            <a:off x="5114925" y="457200"/>
            <a:ext cx="6557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  <a:p>
            <a:endParaRPr lang="es-CL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73FF937-0265-585B-42AE-815527F13F7C}"/>
              </a:ext>
            </a:extLst>
          </p:cNvPr>
          <p:cNvSpPr txBox="1"/>
          <p:nvPr/>
        </p:nvSpPr>
        <p:spPr>
          <a:xfrm>
            <a:off x="4437561" y="1757363"/>
            <a:ext cx="6492378" cy="452431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0070C0"/>
                </a:solidFill>
              </a:rPr>
              <a:t>Horas: en relojes digitales y análogos y a saber si la hora es AM o PM.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          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endParaRPr lang="es-CL" dirty="0">
              <a:solidFill>
                <a:srgbClr val="0070C0"/>
              </a:solidFill>
            </a:endParaRP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ES_tradnl" sz="1800" dirty="0">
                <a:ln>
                  <a:noFill/>
                </a:ln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PESO: </a:t>
            </a:r>
            <a:r>
              <a:rPr lang="es-ES_tradnl" dirty="0">
                <a:ln w="9525" cap="flat" cmpd="sng" algn="ctr">
                  <a:solidFill>
                    <a:srgbClr val="2958BE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s-ES_tradnl" sz="1800" dirty="0">
                <a:ln w="9525" cap="flat" cmpd="sng" algn="ctr">
                  <a:solidFill>
                    <a:srgbClr val="2958BE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s la masa de un cuerpo, para saber de cuánto es esa masa usamos una balanza o pesa, podemos indicar el peso en gramos, kilos o kilogramos.</a:t>
            </a:r>
            <a:endParaRPr lang="es-C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L" dirty="0">
              <a:solidFill>
                <a:srgbClr val="0070C0"/>
              </a:solidFill>
            </a:endParaRPr>
          </a:p>
          <a:p>
            <a:endParaRPr lang="es-CL" dirty="0">
              <a:solidFill>
                <a:srgbClr val="0070C0"/>
              </a:solidFill>
            </a:endParaRPr>
          </a:p>
          <a:p>
            <a:endParaRPr lang="es-CL" dirty="0">
              <a:solidFill>
                <a:srgbClr val="0070C0"/>
              </a:solidFill>
            </a:endParaRPr>
          </a:p>
          <a:p>
            <a:endParaRPr lang="es-CL" dirty="0">
              <a:solidFill>
                <a:srgbClr val="0070C0"/>
              </a:solidFill>
            </a:endParaRPr>
          </a:p>
          <a:p>
            <a:endParaRPr lang="es-CL" dirty="0"/>
          </a:p>
          <a:p>
            <a:endParaRPr lang="es-CL" dirty="0"/>
          </a:p>
        </p:txBody>
      </p:sp>
      <p:pic>
        <p:nvPicPr>
          <p:cNvPr id="2050" name="Picture 2" descr="Personaje de dibujos animados para niños con tema de matemáticas y números.  | Vector Premium">
            <a:extLst>
              <a:ext uri="{FF2B5EF4-FFF2-40B4-BE49-F238E27FC236}">
                <a16:creationId xmlns:a16="http://schemas.microsoft.com/office/drawing/2014/main" id="{4B0CB98C-AE87-A5EE-1385-9A35436DD1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175" y="2057043"/>
            <a:ext cx="3175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Relojes digitales vs relojes analógicos – Marjoya">
            <a:extLst>
              <a:ext uri="{FF2B5EF4-FFF2-40B4-BE49-F238E27FC236}">
                <a16:creationId xmlns:a16="http://schemas.microsoft.com/office/drawing/2014/main" id="{5AD81139-0DCD-28C4-E5D3-CCB9E59AD1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4925" y="2266950"/>
            <a:ext cx="232410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n 8" descr="Unidades De Medida | studiosixsound.co.za">
            <a:extLst>
              <a:ext uri="{FF2B5EF4-FFF2-40B4-BE49-F238E27FC236}">
                <a16:creationId xmlns:a16="http://schemas.microsoft.com/office/drawing/2014/main" id="{64AF12A6-58FA-E763-F1FD-A9679A09FE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2237" y="4446091"/>
            <a:ext cx="2807335" cy="15792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2703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B8665E-A974-E747-0A94-3F381B754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s-CL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¿Qué aprendí?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6511A70-221D-F533-6CFC-197F5200E356}"/>
              </a:ext>
            </a:extLst>
          </p:cNvPr>
          <p:cNvSpPr txBox="1"/>
          <p:nvPr/>
        </p:nvSpPr>
        <p:spPr>
          <a:xfrm>
            <a:off x="5114925" y="457200"/>
            <a:ext cx="65579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800" b="1" dirty="0">
                <a:solidFill>
                  <a:schemeClr val="accent1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Gráficos de barra, pictogramas: El</a:t>
            </a:r>
            <a:r>
              <a:rPr lang="es-ES_tradnl" sz="1800" dirty="0">
                <a:solidFill>
                  <a:schemeClr val="accent1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gráfico de barras y el pictograma son dos formas de representar información y de ordenarla para que se pueda leer de una forma distinta y sea más rápido leer la </a:t>
            </a:r>
            <a:r>
              <a:rPr lang="es-ES_tradnl" sz="1800">
                <a:solidFill>
                  <a:schemeClr val="accent1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información recogida.</a:t>
            </a:r>
            <a:endParaRPr lang="es-CL" sz="18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L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s-CL" dirty="0"/>
          </a:p>
        </p:txBody>
      </p:sp>
      <p:pic>
        <p:nvPicPr>
          <p:cNvPr id="2050" name="Picture 2" descr="Personaje de dibujos animados para niños con tema de matemáticas y números.  | Vector Premium">
            <a:extLst>
              <a:ext uri="{FF2B5EF4-FFF2-40B4-BE49-F238E27FC236}">
                <a16:creationId xmlns:a16="http://schemas.microsoft.com/office/drawing/2014/main" id="{4B0CB98C-AE87-A5EE-1385-9A35436DD1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175" y="2057043"/>
            <a:ext cx="3175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GUÍA N°8/CUARTO BÁSICO/MATEMÁTICA PICTOGRAMAS Y GRÁFICOS DE BARRAS SIMPLES  PICTOGRAMAS Un pictograma permite organizar la i">
            <a:extLst>
              <a:ext uri="{FF2B5EF4-FFF2-40B4-BE49-F238E27FC236}">
                <a16:creationId xmlns:a16="http://schemas.microsoft.com/office/drawing/2014/main" id="{DCE2FEB1-BE56-0865-A36D-3796788637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501" y="2057043"/>
            <a:ext cx="3975100" cy="204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TERCERO BÁSICO / GUÍA N°1 / MATEMÁTICA PICTOGRAMAS Y GRÁFICOS DE BARRAS  SIMPLES PICTOGRAMA Un pictograma es un tipo de repr">
            <a:extLst>
              <a:ext uri="{FF2B5EF4-FFF2-40B4-BE49-F238E27FC236}">
                <a16:creationId xmlns:a16="http://schemas.microsoft.com/office/drawing/2014/main" id="{74A756A5-B818-0A7E-AC81-21FD554B2D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500" y="2057043"/>
            <a:ext cx="3348287" cy="2199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62060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380</Words>
  <Application>Microsoft Office PowerPoint</Application>
  <PresentationFormat>Panorámica</PresentationFormat>
  <Paragraphs>43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Times New Roman</vt:lpstr>
      <vt:lpstr>Tema de Office</vt:lpstr>
      <vt:lpstr>Lámina resumen N°1 ¿Qué aprendí?</vt:lpstr>
      <vt:lpstr>¿Qué aprendí?</vt:lpstr>
      <vt:lpstr>¿Qué aprendí?</vt:lpstr>
      <vt:lpstr>¿Qué aprendí?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aprendí?</dc:title>
  <dc:creator>Microsoft Office User</dc:creator>
  <cp:lastModifiedBy>pablo espinosa perez</cp:lastModifiedBy>
  <cp:revision>6</cp:revision>
  <dcterms:created xsi:type="dcterms:W3CDTF">2023-03-28T18:47:13Z</dcterms:created>
  <dcterms:modified xsi:type="dcterms:W3CDTF">2025-03-13T15:44:19Z</dcterms:modified>
</cp:coreProperties>
</file>