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0"/>
    <p:restoredTop sz="94610"/>
  </p:normalViewPr>
  <p:slideViewPr>
    <p:cSldViewPr snapToGrid="0">
      <p:cViewPr varScale="1">
        <p:scale>
          <a:sx n="77" d="100"/>
          <a:sy n="77" d="100"/>
        </p:scale>
        <p:origin x="3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49:02.26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1 108 24575,'91'-10'0,"1"0"0,-11 1 0,-16 1 0,-41 3 0,-7 2 0,-3 0 0,-3 3 0,-3-2 0,-2-1 0,3 0 0,5-2 0,4 1 0,8-2 0,1-1 0,1 4 0,-1 0 0,-4 0 0,4-1 0,1-2 0,0 0 0,-1 3 0,-3 1 0,-1 2 0,3 0 0,1 0 0,1 0 0,-1 0 0,-3 0 0,0 0 0,2 0 0,1 0 0,5 0 0,-1 0 0,1 3 0,3 0 0,-2 3 0,7-1 0,6-1 0,9-2 0,1-2 0,-6 0 0,-8 0 0,-10 0 0,-2 0 0,-5 0 0,-1 0 0,4 0 0,3 0 0,3 0 0,2 0 0,-5 0 0,-3 0 0,-5 0 0,-5 0 0,-8 0 0,-5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49:06.36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17 24575,'22'0'0,"2"0"0,-3 0 0,2 0 0,3 0 0,1 0 0,1 0 0,-1 0 0,1 0 0,0 0 0,0 0 0,0 0 0,-3 0 0,-2 0 0,1 0 0,0 0 0,-2 0 0,-2 0 0,-5 0 0,-4 2 0,0 1 0,0-1 0,10 0 0,9-2 0,8 0 0,6 0 0,-3 0 0,-5-1 0,-3-2 0,2-1 0,4 0 0,1 2 0,0 2 0,-1-1 0,3-3 0,-1 1 0,-4 0 0,-2 2 0,-3 1 0,1 0 0,-2 0 0,1 0 0,3 0 0,-2 0 0,-1 0 0,-5 0 0,0 0 0,-10 0 0,-2 0 0,-13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CBF9-8DC5-866B-4208-E549D9408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4B410C-4FE9-B81D-04D1-D6BFB95C6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40D909-74DD-8C26-D5DC-574F1BBF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DBB0CF-8BE5-C483-AC49-EC03EB82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C0621-EC3F-B400-4226-C3D9308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04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3E5F2-C854-30FC-3243-98AA0048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AD3E68-559E-BC5F-2517-FB9E37B39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F759F-BB5C-A038-F500-FD09CD21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13C0A-8A9D-98EA-C645-28C0768E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26B7AE-E31C-6D13-574F-1EE9E1EC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9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33BB9E-B84E-5F3B-50C8-DB00CE208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4B6A43-7E1E-EDB6-B883-D1DABD43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2A32F-A613-3FCD-2C71-0F360572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F81BDF-1CEA-960A-AE0B-68A12020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DD74E4-35BF-6768-564A-6C8B88AE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1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B881E-05F4-4AFE-0FEA-A92F1159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2C4C1-BFC1-77F7-BD84-789411F1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52811-3B08-DA4D-76D9-35558387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A53AA8-38F1-54A8-0C3A-76EE2057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3703E-02E0-8482-895F-436AD16B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97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828A-80DA-4DB3-A6B1-3BC95602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7A8DB-6D47-9817-11F3-814C82D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AC36C5-0690-C701-BB46-EA6F3D0A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130CD-804E-FEE9-2E77-E99D4BB3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86233-9EB2-3669-A4AD-17251411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0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97548-C58C-87AB-16CC-17D86FF6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8C389E-7C47-EBD4-3AF2-66522B61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8200AC-9944-4606-9860-8C29BA6D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ADBC6-279E-928D-4706-98926B4E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3AD048-B068-51DE-2D6F-778B71EA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C8908E-5832-D3AD-E04D-717F696C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54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4F1B8-F40C-DB77-64C7-70D33F7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4F144-D4CF-886B-1FEE-72D930CC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4E2E01-69C3-F166-F4DB-C3F9E737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480A14-962D-3E5F-B417-CABBDD935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927283-F1B3-E082-CA8A-D701F0206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B4C236-0672-C330-E8C6-704DC92A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0D4D1A-58A8-EC51-BEBF-173114C4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EE59D9-2FFB-4C9E-9EBB-30C9D05A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89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8DA5-CC19-B9AE-FE08-B2C29BCF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15085-9E0E-E713-05D9-340F0A69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17E11B-AED8-9F02-3398-97328388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227E0B-FFEA-2DED-7D5C-F4FE869D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89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74D1EB-8064-8717-D12B-FF7D2162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C6BA7D-781B-13ED-8D72-90258963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E666F4-7F0E-E206-08CC-ACDC0171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34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95252-57C4-F0ED-5EEB-0B67467C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BF67-26B1-91E1-540F-41F27675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DF8D70-F3D6-7EC3-363A-70EC650FE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5EB054-C1DB-F2B0-2B66-7B8766EF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87828-3403-0768-1BA2-CA5DC8DF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97C13-115D-B857-7C83-E1ADB138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14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94361-3369-A612-42E5-BE59EFE57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A3011C-EDFC-37FB-5981-C0582E2A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9EBA33-9720-9761-0654-70E6D7D2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011C1B-2733-BC40-D08B-BD261CD0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AD152F-782D-03B6-FD4A-8E328BFE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5C6B18-946B-86C8-9108-B78AE904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0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E6166D-3C30-2227-F01A-93F3CBC6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5A065-2D5F-2149-2748-7F306847E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D414B-F61F-8986-9E59-22303FB9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036256-8E66-E82E-526A-19784540B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347B5-3EA8-BE49-F5F4-605C8A2C4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8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16" y="1673155"/>
            <a:ext cx="3932237" cy="1600200"/>
          </a:xfrm>
        </p:spPr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Lámina resumen N°1</a:t>
            </a:r>
            <a:b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En este tiempo repasamos lo siguiente: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Números: lectura y escritura de 0 al 10.000.Ej. 2.035 dos mil treinta y cinco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Unidades, decenas, centenas: una cifra se compone de unidades(U), decenas (D), y centenas (C ) las unidades son del 1 al 9 , a partir del 10 comienzan las decena, a partir del 99 comienzan las centenas y luego las unidades de mil (UM):</a:t>
            </a:r>
          </a:p>
          <a:p>
            <a:r>
              <a:rPr lang="es-CL" dirty="0">
                <a:solidFill>
                  <a:srgbClr val="0070C0"/>
                </a:solidFill>
              </a:rPr>
              <a:t>5.786 =  5UM +7C + 8 D + 6U</a:t>
            </a:r>
          </a:p>
          <a:p>
            <a:r>
              <a:rPr lang="es-CL" dirty="0">
                <a:solidFill>
                  <a:srgbClr val="0070C0"/>
                </a:solidFill>
              </a:rPr>
              <a:t>173 = 3U + 7D + 1C</a:t>
            </a:r>
          </a:p>
          <a:p>
            <a:endParaRPr lang="es-CL" dirty="0"/>
          </a:p>
          <a:p>
            <a:r>
              <a:rPr lang="es-CL" dirty="0">
                <a:solidFill>
                  <a:srgbClr val="0070C0"/>
                </a:solidFill>
              </a:rPr>
              <a:t>Comparación de números: cuando tienes dos cifras puedes comparar y saber cuál será mayor &gt;, menor &lt; o =, lo haces fijándote en el valor de cada dígito</a:t>
            </a:r>
          </a:p>
          <a:p>
            <a:r>
              <a:rPr lang="es-CL" dirty="0">
                <a:solidFill>
                  <a:srgbClr val="0070C0"/>
                </a:solidFill>
              </a:rPr>
              <a:t>CDU   CDU</a:t>
            </a:r>
          </a:p>
          <a:p>
            <a:pPr marL="342900" indent="-342900">
              <a:buAutoNum type="arabicPlain" startAt="357"/>
            </a:pPr>
            <a:r>
              <a:rPr lang="es-CL" dirty="0">
                <a:solidFill>
                  <a:srgbClr val="0070C0"/>
                </a:solidFill>
              </a:rPr>
              <a:t>&gt;  347 aquí 357 es mayor que (&gt;) que 347 porque al comparar 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las centenas son las mismas, la decena es mayor en 357 y 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unidades son iguales.</a:t>
            </a:r>
          </a:p>
          <a:p>
            <a:endParaRPr lang="es-CL" dirty="0"/>
          </a:p>
        </p:txBody>
      </p:sp>
      <p:pic>
        <p:nvPicPr>
          <p:cNvPr id="1026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94322DFF-9442-C2FD-7D37-994946738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06" y="3403600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44B6474F-78CE-DA7C-DB3C-501A5B5A4E47}"/>
              </a:ext>
            </a:extLst>
          </p:cNvPr>
          <p:cNvGrpSpPr>
            <a:grpSpLocks/>
          </p:cNvGrpSpPr>
          <p:nvPr/>
        </p:nvGrpSpPr>
        <p:grpSpPr bwMode="auto">
          <a:xfrm>
            <a:off x="611582" y="384811"/>
            <a:ext cx="2190752" cy="783589"/>
            <a:chOff x="0" y="-368"/>
            <a:chExt cx="21907" cy="7605"/>
          </a:xfrm>
        </p:grpSpPr>
        <p:pic>
          <p:nvPicPr>
            <p:cNvPr id="3" name="0 Imagen">
              <a:extLst>
                <a:ext uri="{FF2B5EF4-FFF2-40B4-BE49-F238E27FC236}">
                  <a16:creationId xmlns:a16="http://schemas.microsoft.com/office/drawing/2014/main" id="{6E834C80-D79D-BC9C-A6F5-7E0EF6480470}"/>
                </a:ext>
              </a:extLst>
            </p:cNvPr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8" y="5103"/>
              <a:ext cx="2096" cy="2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 de texto 2">
              <a:extLst>
                <a:ext uri="{FF2B5EF4-FFF2-40B4-BE49-F238E27FC236}">
                  <a16:creationId xmlns:a16="http://schemas.microsoft.com/office/drawing/2014/main" id="{2A67700D-7AFC-1C1B-AF41-ED345B1D789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0" y="-368"/>
              <a:ext cx="21907" cy="5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s-CL" sz="800" dirty="0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Corporación Educacional Colegio “Sao Paulo”</a:t>
              </a:r>
              <a:br>
                <a:rPr lang="es-CL" sz="800" dirty="0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s-CL" sz="800" dirty="0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Placilla 333, Estación Central</a:t>
              </a:r>
              <a:br>
                <a:rPr lang="es-CL" sz="800" dirty="0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s-CL" sz="800" dirty="0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Unidad Técnico Pedagógica</a:t>
              </a:r>
              <a:endParaRPr lang="es-C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s-C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r>
                <a:rPr lang="es-C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6" name="Cuadro de texto 3">
            <a:extLst>
              <a:ext uri="{FF2B5EF4-FFF2-40B4-BE49-F238E27FC236}">
                <a16:creationId xmlns:a16="http://schemas.microsoft.com/office/drawing/2014/main" id="{14B4BA9A-F8B9-AF90-477D-CEFE3CB6C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5760" y="196989"/>
            <a:ext cx="2190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CL" sz="80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 Matemática</a:t>
            </a:r>
            <a:br>
              <a:rPr lang="es-CL" sz="80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80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Profesora: Verónica Oñate Flores</a:t>
            </a:r>
            <a:br>
              <a:rPr lang="es-CL" sz="80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80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5º básico</a:t>
            </a:r>
            <a:endParaRPr lang="es-CL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CL" sz="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L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s-CL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Adición y sustracción: primero ordenamos las cifras poniendo las unidades, decenas  y centenas una debajo de la otra, luego adicionamos el digito de arriba con el de abajo , y en el caso de la sustracción al digito de arriba le quitamos lo de abajo, escribimos los resultados debajo cada unidad, decena y centena</a:t>
            </a:r>
          </a:p>
          <a:p>
            <a:r>
              <a:rPr lang="es-CL" dirty="0">
                <a:solidFill>
                  <a:srgbClr val="0070C0"/>
                </a:solidFill>
              </a:rPr>
              <a:t>          656 + 132 </a:t>
            </a:r>
            <a:br>
              <a:rPr lang="es-CL" dirty="0">
                <a:solidFill>
                  <a:srgbClr val="0070C0"/>
                </a:solidFill>
              </a:rPr>
            </a:br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          CDU                                       CDU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     656                                         998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+   132                                    _   535</a:t>
            </a:r>
          </a:p>
          <a:p>
            <a:r>
              <a:rPr lang="es-CL" dirty="0">
                <a:solidFill>
                  <a:srgbClr val="0070C0"/>
                </a:solidFill>
              </a:rPr>
              <a:t>          788                                         463</a:t>
            </a:r>
          </a:p>
          <a:p>
            <a:endParaRPr lang="es-CL" dirty="0"/>
          </a:p>
          <a:p>
            <a:r>
              <a:rPr lang="es-CL" dirty="0">
                <a:solidFill>
                  <a:schemeClr val="accent1"/>
                </a:solidFill>
              </a:rPr>
              <a:t>Estas mismas operaciones las podemos hacer usando la descomposición aditiva:</a:t>
            </a:r>
          </a:p>
          <a:p>
            <a:endParaRPr lang="es-CL" dirty="0">
              <a:solidFill>
                <a:schemeClr val="accent1"/>
              </a:solidFill>
            </a:endParaRPr>
          </a:p>
          <a:p>
            <a:r>
              <a:rPr lang="es-CL" dirty="0">
                <a:solidFill>
                  <a:schemeClr val="accent1"/>
                </a:solidFill>
              </a:rPr>
              <a:t>   600 + 50 + 6</a:t>
            </a:r>
          </a:p>
          <a:p>
            <a:r>
              <a:rPr lang="es-CL" u="sng" dirty="0">
                <a:solidFill>
                  <a:schemeClr val="accent1"/>
                </a:solidFill>
              </a:rPr>
              <a:t>+ 100 + 30 + 2</a:t>
            </a:r>
          </a:p>
          <a:p>
            <a:r>
              <a:rPr lang="es-CL" dirty="0">
                <a:solidFill>
                  <a:schemeClr val="accent1"/>
                </a:solidFill>
              </a:rPr>
              <a:t>    700 + 80 +8   = 788</a:t>
            </a:r>
          </a:p>
        </p:txBody>
      </p:sp>
      <p:pic>
        <p:nvPicPr>
          <p:cNvPr id="3074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BBB706E6-2AFF-FDDB-C606-98CED419C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19" y="2286000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7137D5D4-241D-B71B-CF76-D9D71DB03907}"/>
                  </a:ext>
                </a:extLst>
              </p14:cNvPr>
              <p14:cNvContentPartPr/>
              <p14:nvPr/>
            </p14:nvContentPartPr>
            <p14:xfrm>
              <a:off x="4947720" y="3865560"/>
              <a:ext cx="632160" cy="39240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7137D5D4-241D-B71B-CF76-D9D71DB039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30080" y="3847560"/>
                <a:ext cx="66780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DE036257-3B57-F20F-B432-8DB8BED08FA1}"/>
                  </a:ext>
                </a:extLst>
              </p14:cNvPr>
              <p14:cNvContentPartPr/>
              <p14:nvPr/>
            </p14:nvContentPartPr>
            <p14:xfrm>
              <a:off x="7510560" y="3912000"/>
              <a:ext cx="505440" cy="9720"/>
            </p14:xfrm>
          </p:contentPart>
        </mc:Choice>
        <mc:Fallback xmlns=""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DE036257-3B57-F20F-B432-8DB8BED08FA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92920" y="3894000"/>
                <a:ext cx="541080" cy="4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95A7D-9A69-A7D5-E8BD-709A906AA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028" y="356259"/>
            <a:ext cx="5736771" cy="906917"/>
          </a:xfrm>
        </p:spPr>
        <p:txBody>
          <a:bodyPr>
            <a:normAutofit/>
          </a:bodyPr>
          <a:lstStyle/>
          <a:p>
            <a:r>
              <a:rPr lang="es-CL" sz="1800" dirty="0">
                <a:solidFill>
                  <a:schemeClr val="accent1"/>
                </a:solidFill>
                <a:latin typeface="+mn-lt"/>
              </a:rPr>
              <a:t>Cifras en la recta numérica</a:t>
            </a:r>
          </a:p>
        </p:txBody>
      </p:sp>
      <p:sp>
        <p:nvSpPr>
          <p:cNvPr id="3" name="Título 3">
            <a:extLst>
              <a:ext uri="{FF2B5EF4-FFF2-40B4-BE49-F238E27FC236}">
                <a16:creationId xmlns:a16="http://schemas.microsoft.com/office/drawing/2014/main" id="{7F82036F-257F-94DC-9146-B523DC6668E3}"/>
              </a:ext>
            </a:extLst>
          </p:cNvPr>
          <p:cNvSpPr txBox="1">
            <a:spLocks/>
          </p:cNvSpPr>
          <p:nvPr/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  <a:endParaRPr lang="es-CL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2A2F6D5A-5676-FCBB-7CE5-EDF5BEF3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75" y="2057043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D764936-53AF-3FDE-E54A-5FFFCC47C8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74"/>
          <a:stretch/>
        </p:blipFill>
        <p:spPr bwMode="auto">
          <a:xfrm>
            <a:off x="4963864" y="1131455"/>
            <a:ext cx="6003925" cy="4927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9418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333</Words>
  <Application>Microsoft Office PowerPoint</Application>
  <PresentationFormat>Panorámica</PresentationFormat>
  <Paragraphs>36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Lámina resumen N°1 ¿Qué aprendí?</vt:lpstr>
      <vt:lpstr>¿Qué aprendí?</vt:lpstr>
      <vt:lpstr>Cifras en la recta numérica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8</cp:revision>
  <dcterms:created xsi:type="dcterms:W3CDTF">2023-03-28T18:47:13Z</dcterms:created>
  <dcterms:modified xsi:type="dcterms:W3CDTF">2025-03-13T15:43:55Z</dcterms:modified>
</cp:coreProperties>
</file>