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86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D3D4-6A5C-4F52-AEB5-E7D351554E95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66C0-F2EA-4C3E-8CBD-5A448F74C2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905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3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7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49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6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73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73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737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73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7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75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81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77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218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011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03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34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482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713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2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0809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4000" i="1"/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344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9766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3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0721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041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79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96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609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948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85EC-3FF0-4527-95F0-89C1AE30B67B}" type="datetimeFigureOut">
              <a:rPr lang="es-CL" smtClean="0"/>
              <a:t>12-03-2025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7DF7-92A9-47B6-A065-BC87DA67D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5044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rriculumnacional.cl/614/w3-propertyvalue-52086.html#recuadros_articulo_3247_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CC358-E7A5-49F2-BE32-FB0777DC5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Importancia de los objetos tecnológicos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3806D-D309-4BD1-9EC5-77DC0FE7A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Tercero básico</a:t>
            </a:r>
          </a:p>
          <a:p>
            <a:endParaRPr lang="es-CL" dirty="0"/>
          </a:p>
          <a:p>
            <a:r>
              <a:rPr lang="es-CL" dirty="0"/>
              <a:t>Profesora Ana Karina Tapia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72732" y="579549"/>
            <a:ext cx="302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 n°1</a:t>
            </a:r>
          </a:p>
          <a:p>
            <a:r>
              <a:rPr lang="es-CL" dirty="0"/>
              <a:t>Lunes 17 marzo 2025</a:t>
            </a:r>
          </a:p>
        </p:txBody>
      </p:sp>
    </p:spTree>
    <p:extLst>
      <p:ext uri="{BB962C8B-B14F-4D97-AF65-F5344CB8AC3E}">
        <p14:creationId xmlns:p14="http://schemas.microsoft.com/office/powerpoint/2010/main" val="269355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195574" y="210235"/>
            <a:ext cx="5026387" cy="324148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6315740" y="1620181"/>
            <a:ext cx="5802187" cy="1546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ctr"/>
            <a:r>
              <a:rPr lang="es-CL" b="1" dirty="0"/>
              <a:t>El Reloj Atómico empezó a desarrollarse en 1946. Tiene una gran precisión, su margen de error es de un segundo cada 300 años.</a:t>
            </a:r>
            <a:endParaRPr b="1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661795" y="4624994"/>
            <a:ext cx="8555038" cy="14255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None/>
            </a:pPr>
            <a:r>
              <a:rPr lang="es-CL" sz="2800" dirty="0"/>
              <a:t>Es el más exacto de todos los relojes que existen hasta ahora</a:t>
            </a:r>
            <a:r>
              <a:rPr lang="es-CL" dirty="0"/>
              <a:t>.</a:t>
            </a:r>
            <a:endParaRPr dirty="0"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78675" y="1879723"/>
            <a:ext cx="1930093" cy="1930103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840355" y="5042627"/>
            <a:ext cx="793555" cy="793511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2492789" y="994959"/>
            <a:ext cx="301668" cy="2880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21"/>
          <p:cNvSpPr/>
          <p:nvPr/>
        </p:nvSpPr>
        <p:spPr>
          <a:xfrm rot="2697328">
            <a:off x="8136994" y="2734286"/>
            <a:ext cx="457945" cy="43726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21"/>
          <p:cNvSpPr/>
          <p:nvPr/>
        </p:nvSpPr>
        <p:spPr>
          <a:xfrm>
            <a:off x="8000099" y="1394519"/>
            <a:ext cx="183427" cy="17523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" name="Google Shape;444;p21"/>
          <p:cNvSpPr/>
          <p:nvPr/>
        </p:nvSpPr>
        <p:spPr>
          <a:xfrm rot="1280404">
            <a:off x="2931360" y="2911847"/>
            <a:ext cx="183419" cy="1751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94" name="Picture 2" descr="https://www.profesorenlinea.cl/imageninventos/reloj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1" y="427650"/>
            <a:ext cx="3501957" cy="25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4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4725" y="534280"/>
            <a:ext cx="9476864" cy="403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267" b="1" i="1" dirty="0">
                <a:solidFill>
                  <a:srgbClr val="FFFF00"/>
                </a:solidFill>
                <a:latin typeface="Lato Light" charset="0"/>
              </a:rPr>
              <a:t>Actividad</a:t>
            </a:r>
          </a:p>
          <a:p>
            <a:pPr marL="742950" indent="-742950">
              <a:buAutoNum type="arabicPeriod"/>
            </a:pPr>
            <a:r>
              <a:rPr lang="es-CL" sz="4267" b="1" i="1" dirty="0">
                <a:solidFill>
                  <a:srgbClr val="FFFF00"/>
                </a:solidFill>
                <a:latin typeface="Lato Light" charset="0"/>
              </a:rPr>
              <a:t>Escribe en tu cuaderno, por qué crees que es importante la creación del reloj.</a:t>
            </a:r>
          </a:p>
          <a:p>
            <a:pPr marL="742950" indent="-742950">
              <a:buAutoNum type="arabicPeriod"/>
            </a:pPr>
            <a:r>
              <a:rPr lang="es-CL" sz="4267" b="1" i="1" dirty="0">
                <a:solidFill>
                  <a:srgbClr val="FFFF00"/>
                </a:solidFill>
                <a:latin typeface="Lato Light" charset="0"/>
              </a:rPr>
              <a:t>¿Qué crees que pasaría si no existiera el reloj?</a:t>
            </a:r>
          </a:p>
        </p:txBody>
      </p:sp>
      <p:pic>
        <p:nvPicPr>
          <p:cNvPr id="10" name="9 Imagen" descr="DIY Reloj de cartón reciclado para aprender las horas + plantilla imprimib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88" y="4237605"/>
            <a:ext cx="4027115" cy="2140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68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3C0CD-65B8-453B-AED9-B8393253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AEB97-D354-44DD-A4C8-19406E59D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s-MX" sz="2800" dirty="0"/>
              <a:t>Conocer  la historia del reloj desde sus inicios hasta los tiempos actuales y su importancia en la vida diaria.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s-MX" sz="2800" dirty="0"/>
              <a:t>Construir un reloj.</a:t>
            </a:r>
          </a:p>
          <a:p>
            <a:pPr algn="l"/>
            <a:endParaRPr lang="es-MX" b="1" i="0" u="none" strike="noStrike" dirty="0">
              <a:solidFill>
                <a:srgbClr val="4D4D4D"/>
              </a:solidFill>
              <a:effectLst/>
              <a:latin typeface="inherit"/>
              <a:hlinkClick r:id="rId2"/>
            </a:endParaRPr>
          </a:p>
          <a:p>
            <a:pPr algn="l"/>
            <a:endParaRPr lang="es-MX" b="1" dirty="0">
              <a:solidFill>
                <a:srgbClr val="4D4D4D"/>
              </a:solidFill>
              <a:latin typeface="inherit"/>
              <a:hlinkClick r:id="rId2"/>
            </a:endParaRPr>
          </a:p>
          <a:p>
            <a:pPr algn="l"/>
            <a:r>
              <a:rPr lang="es-MX" b="1" i="0" u="none" strike="noStrike" dirty="0">
                <a:solidFill>
                  <a:srgbClr val="4D4D4D"/>
                </a:solidFill>
                <a:effectLst/>
                <a:latin typeface="inherit"/>
                <a:hlinkClick r:id="rId2"/>
              </a:rPr>
              <a:t>TE01 OA 01 </a:t>
            </a:r>
            <a:endParaRPr lang="es-MX" b="0" i="0" dirty="0">
              <a:solidFill>
                <a:srgbClr val="333333"/>
              </a:solidFill>
              <a:effectLst/>
              <a:latin typeface="inherit"/>
            </a:endParaRPr>
          </a:p>
          <a:p>
            <a:pPr algn="l"/>
            <a:r>
              <a:rPr lang="es-MX" sz="2400" b="0" i="0" dirty="0">
                <a:effectLst/>
                <a:latin typeface="Raleway"/>
              </a:rPr>
              <a:t>Crear diseños de objetos tecnológicos, a partir de sus propias experiencias y representando sus ideas, a través de dibujo a mano alzada o modelos concretos, y con orientación del profesor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73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6" name="Google Shape;1361;p42"/>
          <p:cNvSpPr txBox="1">
            <a:spLocks noGrp="1"/>
          </p:cNvSpPr>
          <p:nvPr>
            <p:ph type="ctrTitle" idx="4294967295"/>
          </p:nvPr>
        </p:nvSpPr>
        <p:spPr>
          <a:xfrm>
            <a:off x="0" y="2008188"/>
            <a:ext cx="8793163" cy="15478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b="1" dirty="0"/>
              <a:t>¿Qué necesitamos</a:t>
            </a:r>
            <a:br>
              <a:rPr lang="en" sz="3200" b="1" dirty="0"/>
            </a:br>
            <a:r>
              <a:rPr lang="en" sz="3200" b="1" dirty="0"/>
              <a:t>en la clase?</a:t>
            </a:r>
            <a:endParaRPr sz="3200" b="1" dirty="0"/>
          </a:p>
        </p:txBody>
      </p:sp>
      <p:sp>
        <p:nvSpPr>
          <p:cNvPr id="7" name="Google Shape;1362;p42"/>
          <p:cNvSpPr txBox="1">
            <a:spLocks noGrp="1"/>
          </p:cNvSpPr>
          <p:nvPr>
            <p:ph type="subTitle" idx="4294967295"/>
          </p:nvPr>
        </p:nvSpPr>
        <p:spPr>
          <a:xfrm>
            <a:off x="0" y="3170238"/>
            <a:ext cx="4935538" cy="23606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dirty="0"/>
              <a:t>Silencio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dirty="0"/>
              <a:t>Respeto</a:t>
            </a:r>
            <a:endParaRPr dirty="0"/>
          </a:p>
        </p:txBody>
      </p:sp>
      <p:pic>
        <p:nvPicPr>
          <p:cNvPr id="8" name="Picture 4" descr="Vectores de stock de Icono de micrófono silenciado, ilustracion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5" t="43720" b="3338"/>
          <a:stretch/>
        </p:blipFill>
        <p:spPr bwMode="auto">
          <a:xfrm>
            <a:off x="527949" y="2024716"/>
            <a:ext cx="1003656" cy="10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TENCION INMEDIATA AL CLIENTE CONTACTE CON NOSOTROS EN EL TELEFON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7" y="4525900"/>
            <a:ext cx="877633" cy="8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90356" y="4525899"/>
            <a:ext cx="6096000" cy="913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" sz="2667" dirty="0">
                <a:solidFill>
                  <a:schemeClr val="accent6">
                    <a:lumMod val="50000"/>
                  </a:schemeClr>
                </a:solidFill>
                <a:latin typeface="Lato Light" charset="0"/>
              </a:rPr>
              <a:t>Permanecer atentos</a:t>
            </a:r>
          </a:p>
          <a:p>
            <a:pPr lvl="0" algn="ctr"/>
            <a:r>
              <a:rPr lang="es-ES" sz="2667" dirty="0">
                <a:solidFill>
                  <a:schemeClr val="accent6">
                    <a:lumMod val="50000"/>
                  </a:schemeClr>
                </a:solidFill>
                <a:latin typeface="Lato Light" charset="0"/>
              </a:rPr>
              <a:t>porque me pueden preguntar</a:t>
            </a:r>
          </a:p>
        </p:txBody>
      </p:sp>
      <p:pic>
        <p:nvPicPr>
          <p:cNvPr id="11" name="Picture 10" descr="Creative brain Idea concept Royalty Free Vector Image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t="15606" r="15178" b="13946"/>
          <a:stretch/>
        </p:blipFill>
        <p:spPr bwMode="auto">
          <a:xfrm>
            <a:off x="6234995" y="2839591"/>
            <a:ext cx="1153213" cy="13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1385;p42"/>
          <p:cNvGrpSpPr/>
          <p:nvPr/>
        </p:nvGrpSpPr>
        <p:grpSpPr>
          <a:xfrm rot="1866236">
            <a:off x="7414791" y="1341740"/>
            <a:ext cx="3904832" cy="477341"/>
            <a:chOff x="2142525" y="3876725"/>
            <a:chExt cx="2414850" cy="295200"/>
          </a:xfrm>
        </p:grpSpPr>
        <p:sp>
          <p:nvSpPr>
            <p:cNvPr id="13" name="Google Shape;1386;p42"/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387;p42"/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388;p42"/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389;p42"/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390;p42"/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391;p42"/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392;p42"/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393;p42"/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394;p42"/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395;p42"/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396;p42"/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397;p42"/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398;p42"/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399;p42"/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400;p42"/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401;p42"/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" name="Google Shape;1382;p42"/>
          <p:cNvGrpSpPr/>
          <p:nvPr/>
        </p:nvGrpSpPr>
        <p:grpSpPr>
          <a:xfrm rot="2210750">
            <a:off x="5178053" y="958765"/>
            <a:ext cx="1301912" cy="1750972"/>
            <a:chOff x="5941025" y="1169275"/>
            <a:chExt cx="976375" cy="1313150"/>
          </a:xfrm>
        </p:grpSpPr>
        <p:sp>
          <p:nvSpPr>
            <p:cNvPr id="30" name="Google Shape;1383;p42"/>
            <p:cNvSpPr/>
            <p:nvPr/>
          </p:nvSpPr>
          <p:spPr>
            <a:xfrm>
              <a:off x="5957175" y="1169275"/>
              <a:ext cx="960225" cy="1294975"/>
            </a:xfrm>
            <a:custGeom>
              <a:avLst/>
              <a:gdLst/>
              <a:ahLst/>
              <a:cxnLst/>
              <a:rect l="l" t="t" r="r" b="b"/>
              <a:pathLst>
                <a:path w="38409" h="51799" extrusionOk="0">
                  <a:moveTo>
                    <a:pt x="24906" y="11400"/>
                  </a:moveTo>
                  <a:cubicBezTo>
                    <a:pt x="26915" y="11400"/>
                    <a:pt x="28559" y="13330"/>
                    <a:pt x="29437" y="15627"/>
                  </a:cubicBezTo>
                  <a:lnTo>
                    <a:pt x="29437" y="15627"/>
                  </a:lnTo>
                  <a:cubicBezTo>
                    <a:pt x="28804" y="15759"/>
                    <a:pt x="28165" y="15830"/>
                    <a:pt x="27538" y="15830"/>
                  </a:cubicBezTo>
                  <a:cubicBezTo>
                    <a:pt x="25304" y="15830"/>
                    <a:pt x="23217" y="14928"/>
                    <a:pt x="22048" y="12679"/>
                  </a:cubicBezTo>
                  <a:lnTo>
                    <a:pt x="22048" y="12679"/>
                  </a:lnTo>
                  <a:cubicBezTo>
                    <a:pt x="23050" y="11780"/>
                    <a:pt x="24014" y="11400"/>
                    <a:pt x="24906" y="11400"/>
                  </a:cubicBezTo>
                  <a:close/>
                  <a:moveTo>
                    <a:pt x="16098" y="22002"/>
                  </a:moveTo>
                  <a:cubicBezTo>
                    <a:pt x="17912" y="22002"/>
                    <a:pt x="19841" y="23543"/>
                    <a:pt x="20924" y="24766"/>
                  </a:cubicBezTo>
                  <a:cubicBezTo>
                    <a:pt x="21653" y="25600"/>
                    <a:pt x="22307" y="26598"/>
                    <a:pt x="22544" y="27617"/>
                  </a:cubicBezTo>
                  <a:lnTo>
                    <a:pt x="22544" y="27617"/>
                  </a:lnTo>
                  <a:cubicBezTo>
                    <a:pt x="22079" y="27689"/>
                    <a:pt x="21602" y="27724"/>
                    <a:pt x="21120" y="27724"/>
                  </a:cubicBezTo>
                  <a:cubicBezTo>
                    <a:pt x="18809" y="27724"/>
                    <a:pt x="16382" y="26930"/>
                    <a:pt x="14579" y="25702"/>
                  </a:cubicBezTo>
                  <a:cubicBezTo>
                    <a:pt x="14054" y="25314"/>
                    <a:pt x="13323" y="24789"/>
                    <a:pt x="13323" y="24081"/>
                  </a:cubicBezTo>
                  <a:cubicBezTo>
                    <a:pt x="13323" y="23145"/>
                    <a:pt x="14556" y="22301"/>
                    <a:pt x="15355" y="22095"/>
                  </a:cubicBezTo>
                  <a:cubicBezTo>
                    <a:pt x="15599" y="22032"/>
                    <a:pt x="15847" y="22002"/>
                    <a:pt x="16098" y="22002"/>
                  </a:cubicBezTo>
                  <a:close/>
                  <a:moveTo>
                    <a:pt x="9232" y="31775"/>
                  </a:moveTo>
                  <a:cubicBezTo>
                    <a:pt x="10916" y="31775"/>
                    <a:pt x="13002" y="32678"/>
                    <a:pt x="14389" y="33975"/>
                  </a:cubicBezTo>
                  <a:lnTo>
                    <a:pt x="14389" y="33975"/>
                  </a:lnTo>
                  <a:cubicBezTo>
                    <a:pt x="13462" y="34171"/>
                    <a:pt x="12527" y="34290"/>
                    <a:pt x="11580" y="34290"/>
                  </a:cubicBezTo>
                  <a:cubicBezTo>
                    <a:pt x="11227" y="34290"/>
                    <a:pt x="10872" y="34274"/>
                    <a:pt x="10516" y="34238"/>
                  </a:cubicBezTo>
                  <a:cubicBezTo>
                    <a:pt x="9785" y="34170"/>
                    <a:pt x="5585" y="33051"/>
                    <a:pt x="7822" y="32047"/>
                  </a:cubicBezTo>
                  <a:cubicBezTo>
                    <a:pt x="8233" y="31861"/>
                    <a:pt x="8713" y="31775"/>
                    <a:pt x="9232" y="31775"/>
                  </a:cubicBezTo>
                  <a:close/>
                  <a:moveTo>
                    <a:pt x="33094" y="0"/>
                  </a:moveTo>
                  <a:cubicBezTo>
                    <a:pt x="32622" y="0"/>
                    <a:pt x="32308" y="765"/>
                    <a:pt x="32816" y="1142"/>
                  </a:cubicBezTo>
                  <a:cubicBezTo>
                    <a:pt x="35076" y="2831"/>
                    <a:pt x="37381" y="5273"/>
                    <a:pt x="37130" y="8355"/>
                  </a:cubicBezTo>
                  <a:cubicBezTo>
                    <a:pt x="36947" y="10660"/>
                    <a:pt x="35327" y="12646"/>
                    <a:pt x="33455" y="13901"/>
                  </a:cubicBezTo>
                  <a:cubicBezTo>
                    <a:pt x="32631" y="14469"/>
                    <a:pt x="31697" y="14940"/>
                    <a:pt x="30720" y="15274"/>
                  </a:cubicBezTo>
                  <a:lnTo>
                    <a:pt x="30720" y="15274"/>
                  </a:lnTo>
                  <a:cubicBezTo>
                    <a:pt x="30421" y="14430"/>
                    <a:pt x="30015" y="13627"/>
                    <a:pt x="29506" y="12897"/>
                  </a:cubicBezTo>
                  <a:cubicBezTo>
                    <a:pt x="28280" y="11170"/>
                    <a:pt x="26642" y="10280"/>
                    <a:pt x="24956" y="10280"/>
                  </a:cubicBezTo>
                  <a:cubicBezTo>
                    <a:pt x="23568" y="10280"/>
                    <a:pt x="22149" y="10884"/>
                    <a:pt x="20901" y="12121"/>
                  </a:cubicBezTo>
                  <a:cubicBezTo>
                    <a:pt x="20696" y="12326"/>
                    <a:pt x="20696" y="12600"/>
                    <a:pt x="20810" y="12851"/>
                  </a:cubicBezTo>
                  <a:cubicBezTo>
                    <a:pt x="22100" y="15817"/>
                    <a:pt x="24703" y="17013"/>
                    <a:pt x="27487" y="17013"/>
                  </a:cubicBezTo>
                  <a:cubicBezTo>
                    <a:pt x="28251" y="17013"/>
                    <a:pt x="29030" y="16923"/>
                    <a:pt x="29799" y="16754"/>
                  </a:cubicBezTo>
                  <a:lnTo>
                    <a:pt x="29799" y="16754"/>
                  </a:lnTo>
                  <a:cubicBezTo>
                    <a:pt x="30098" y="17897"/>
                    <a:pt x="30206" y="19066"/>
                    <a:pt x="30077" y="20087"/>
                  </a:cubicBezTo>
                  <a:cubicBezTo>
                    <a:pt x="29643" y="23556"/>
                    <a:pt x="27178" y="26090"/>
                    <a:pt x="23983" y="27254"/>
                  </a:cubicBezTo>
                  <a:cubicBezTo>
                    <a:pt x="23891" y="27287"/>
                    <a:pt x="23798" y="27318"/>
                    <a:pt x="23704" y="27348"/>
                  </a:cubicBezTo>
                  <a:lnTo>
                    <a:pt x="23704" y="27348"/>
                  </a:lnTo>
                  <a:cubicBezTo>
                    <a:pt x="23640" y="27081"/>
                    <a:pt x="23551" y="26806"/>
                    <a:pt x="23435" y="26523"/>
                  </a:cubicBezTo>
                  <a:cubicBezTo>
                    <a:pt x="22361" y="23931"/>
                    <a:pt x="19065" y="20836"/>
                    <a:pt x="16037" y="20836"/>
                  </a:cubicBezTo>
                  <a:cubicBezTo>
                    <a:pt x="14879" y="20836"/>
                    <a:pt x="13761" y="21288"/>
                    <a:pt x="12821" y="22392"/>
                  </a:cubicBezTo>
                  <a:cubicBezTo>
                    <a:pt x="9785" y="25953"/>
                    <a:pt x="16884" y="28235"/>
                    <a:pt x="19235" y="28692"/>
                  </a:cubicBezTo>
                  <a:cubicBezTo>
                    <a:pt x="19868" y="28814"/>
                    <a:pt x="20509" y="28873"/>
                    <a:pt x="21148" y="28873"/>
                  </a:cubicBezTo>
                  <a:cubicBezTo>
                    <a:pt x="21640" y="28873"/>
                    <a:pt x="22131" y="28838"/>
                    <a:pt x="22617" y="28769"/>
                  </a:cubicBezTo>
                  <a:lnTo>
                    <a:pt x="22617" y="28769"/>
                  </a:lnTo>
                  <a:cubicBezTo>
                    <a:pt x="22543" y="29373"/>
                    <a:pt x="22277" y="29966"/>
                    <a:pt x="21746" y="30518"/>
                  </a:cubicBezTo>
                  <a:cubicBezTo>
                    <a:pt x="20239" y="32070"/>
                    <a:pt x="18002" y="32960"/>
                    <a:pt x="15948" y="33576"/>
                  </a:cubicBezTo>
                  <a:cubicBezTo>
                    <a:pt x="15872" y="33599"/>
                    <a:pt x="15796" y="33621"/>
                    <a:pt x="15720" y="33642"/>
                  </a:cubicBezTo>
                  <a:lnTo>
                    <a:pt x="15720" y="33642"/>
                  </a:lnTo>
                  <a:cubicBezTo>
                    <a:pt x="14484" y="32339"/>
                    <a:pt x="12654" y="31465"/>
                    <a:pt x="11018" y="31020"/>
                  </a:cubicBezTo>
                  <a:cubicBezTo>
                    <a:pt x="10410" y="30851"/>
                    <a:pt x="9597" y="30690"/>
                    <a:pt x="8797" y="30690"/>
                  </a:cubicBezTo>
                  <a:cubicBezTo>
                    <a:pt x="7764" y="30690"/>
                    <a:pt x="6752" y="30957"/>
                    <a:pt x="6225" y="31819"/>
                  </a:cubicBezTo>
                  <a:cubicBezTo>
                    <a:pt x="5426" y="33074"/>
                    <a:pt x="6590" y="34238"/>
                    <a:pt x="7685" y="34741"/>
                  </a:cubicBezTo>
                  <a:cubicBezTo>
                    <a:pt x="8836" y="35291"/>
                    <a:pt x="10132" y="35499"/>
                    <a:pt x="11432" y="35499"/>
                  </a:cubicBezTo>
                  <a:cubicBezTo>
                    <a:pt x="12503" y="35499"/>
                    <a:pt x="13578" y="35358"/>
                    <a:pt x="14579" y="35151"/>
                  </a:cubicBezTo>
                  <a:cubicBezTo>
                    <a:pt x="14799" y="35105"/>
                    <a:pt x="15030" y="35052"/>
                    <a:pt x="15268" y="34994"/>
                  </a:cubicBezTo>
                  <a:lnTo>
                    <a:pt x="15268" y="34994"/>
                  </a:lnTo>
                  <a:cubicBezTo>
                    <a:pt x="15743" y="35703"/>
                    <a:pt x="15988" y="36474"/>
                    <a:pt x="15880" y="37251"/>
                  </a:cubicBezTo>
                  <a:cubicBezTo>
                    <a:pt x="15423" y="40629"/>
                    <a:pt x="11223" y="43323"/>
                    <a:pt x="8712" y="45103"/>
                  </a:cubicBezTo>
                  <a:cubicBezTo>
                    <a:pt x="5996" y="47043"/>
                    <a:pt x="3006" y="48664"/>
                    <a:pt x="450" y="50810"/>
                  </a:cubicBezTo>
                  <a:cubicBezTo>
                    <a:pt x="0" y="51205"/>
                    <a:pt x="415" y="51799"/>
                    <a:pt x="901" y="51799"/>
                  </a:cubicBezTo>
                  <a:cubicBezTo>
                    <a:pt x="1032" y="51799"/>
                    <a:pt x="1168" y="51756"/>
                    <a:pt x="1294" y="51654"/>
                  </a:cubicBezTo>
                  <a:cubicBezTo>
                    <a:pt x="4764" y="48732"/>
                    <a:pt x="8895" y="46678"/>
                    <a:pt x="12410" y="43779"/>
                  </a:cubicBezTo>
                  <a:cubicBezTo>
                    <a:pt x="14807" y="41771"/>
                    <a:pt x="18482" y="38301"/>
                    <a:pt x="16610" y="34855"/>
                  </a:cubicBezTo>
                  <a:cubicBezTo>
                    <a:pt x="16574" y="34789"/>
                    <a:pt x="16537" y="34724"/>
                    <a:pt x="16499" y="34659"/>
                  </a:cubicBezTo>
                  <a:lnTo>
                    <a:pt x="16499" y="34659"/>
                  </a:lnTo>
                  <a:cubicBezTo>
                    <a:pt x="19757" y="33680"/>
                    <a:pt x="23709" y="31734"/>
                    <a:pt x="23827" y="28524"/>
                  </a:cubicBezTo>
                  <a:lnTo>
                    <a:pt x="23827" y="28524"/>
                  </a:lnTo>
                  <a:cubicBezTo>
                    <a:pt x="26264" y="27880"/>
                    <a:pt x="28468" y="26370"/>
                    <a:pt x="29872" y="24172"/>
                  </a:cubicBezTo>
                  <a:cubicBezTo>
                    <a:pt x="31306" y="21905"/>
                    <a:pt x="31667" y="19032"/>
                    <a:pt x="31053" y="16408"/>
                  </a:cubicBezTo>
                  <a:lnTo>
                    <a:pt x="31053" y="16408"/>
                  </a:lnTo>
                  <a:cubicBezTo>
                    <a:pt x="32330" y="15981"/>
                    <a:pt x="33542" y="15346"/>
                    <a:pt x="34574" y="14563"/>
                  </a:cubicBezTo>
                  <a:cubicBezTo>
                    <a:pt x="36628" y="13011"/>
                    <a:pt x="38271" y="10706"/>
                    <a:pt x="38340" y="8058"/>
                  </a:cubicBezTo>
                  <a:cubicBezTo>
                    <a:pt x="38408" y="4657"/>
                    <a:pt x="35966" y="2009"/>
                    <a:pt x="33409" y="115"/>
                  </a:cubicBezTo>
                  <a:cubicBezTo>
                    <a:pt x="33302" y="35"/>
                    <a:pt x="33194" y="0"/>
                    <a:pt x="33094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384;p42"/>
            <p:cNvSpPr/>
            <p:nvPr/>
          </p:nvSpPr>
          <p:spPr>
            <a:xfrm>
              <a:off x="5941025" y="2320575"/>
              <a:ext cx="182525" cy="161850"/>
            </a:xfrm>
            <a:custGeom>
              <a:avLst/>
              <a:gdLst/>
              <a:ahLst/>
              <a:cxnLst/>
              <a:rect l="l" t="t" r="r" b="b"/>
              <a:pathLst>
                <a:path w="7301" h="6474" extrusionOk="0">
                  <a:moveTo>
                    <a:pt x="2509" y="1"/>
                  </a:moveTo>
                  <a:cubicBezTo>
                    <a:pt x="2274" y="1"/>
                    <a:pt x="2039" y="120"/>
                    <a:pt x="1940" y="398"/>
                  </a:cubicBezTo>
                  <a:cubicBezTo>
                    <a:pt x="1347" y="2133"/>
                    <a:pt x="662" y="3844"/>
                    <a:pt x="91" y="5602"/>
                  </a:cubicBezTo>
                  <a:cubicBezTo>
                    <a:pt x="0" y="5876"/>
                    <a:pt x="206" y="6287"/>
                    <a:pt x="502" y="6332"/>
                  </a:cubicBezTo>
                  <a:cubicBezTo>
                    <a:pt x="1173" y="6430"/>
                    <a:pt x="1849" y="6474"/>
                    <a:pt x="2524" y="6474"/>
                  </a:cubicBezTo>
                  <a:cubicBezTo>
                    <a:pt x="3895" y="6474"/>
                    <a:pt x="5266" y="6296"/>
                    <a:pt x="6597" y="6036"/>
                  </a:cubicBezTo>
                  <a:cubicBezTo>
                    <a:pt x="7301" y="5886"/>
                    <a:pt x="7067" y="4879"/>
                    <a:pt x="6437" y="4879"/>
                  </a:cubicBezTo>
                  <a:cubicBezTo>
                    <a:pt x="6393" y="4879"/>
                    <a:pt x="6347" y="4884"/>
                    <a:pt x="6300" y="4894"/>
                  </a:cubicBezTo>
                  <a:cubicBezTo>
                    <a:pt x="5084" y="5131"/>
                    <a:pt x="3792" y="5303"/>
                    <a:pt x="2514" y="5303"/>
                  </a:cubicBezTo>
                  <a:cubicBezTo>
                    <a:pt x="2157" y="5303"/>
                    <a:pt x="1801" y="5289"/>
                    <a:pt x="1448" y="5260"/>
                  </a:cubicBezTo>
                  <a:lnTo>
                    <a:pt x="1448" y="5260"/>
                  </a:lnTo>
                  <a:cubicBezTo>
                    <a:pt x="1970" y="3743"/>
                    <a:pt x="2561" y="2239"/>
                    <a:pt x="3082" y="717"/>
                  </a:cubicBezTo>
                  <a:cubicBezTo>
                    <a:pt x="3234" y="287"/>
                    <a:pt x="2873" y="1"/>
                    <a:pt x="2509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" name="Google Shape;219;p11"/>
          <p:cNvSpPr/>
          <p:nvPr/>
        </p:nvSpPr>
        <p:spPr>
          <a:xfrm>
            <a:off x="3476536" y="2839592"/>
            <a:ext cx="535848" cy="398105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19;p11"/>
          <p:cNvSpPr/>
          <p:nvPr/>
        </p:nvSpPr>
        <p:spPr>
          <a:xfrm>
            <a:off x="3476536" y="4128989"/>
            <a:ext cx="535848" cy="398105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363;p42"/>
          <p:cNvSpPr txBox="1">
            <a:spLocks/>
          </p:cNvSpPr>
          <p:nvPr/>
        </p:nvSpPr>
        <p:spPr>
          <a:xfrm>
            <a:off x="7260627" y="3123392"/>
            <a:ext cx="228224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667" dirty="0">
                <a:solidFill>
                  <a:schemeClr val="accent6">
                    <a:lumMod val="50000"/>
                  </a:schemeClr>
                </a:solidFill>
                <a:latin typeface="Lato Light" charset="0"/>
              </a:rPr>
              <a:t>Participar</a:t>
            </a:r>
          </a:p>
        </p:txBody>
      </p:sp>
      <p:sp>
        <p:nvSpPr>
          <p:cNvPr id="38" name="Google Shape;219;p11"/>
          <p:cNvSpPr/>
          <p:nvPr/>
        </p:nvSpPr>
        <p:spPr>
          <a:xfrm>
            <a:off x="8012839" y="2688892"/>
            <a:ext cx="535848" cy="398105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12" descr="Creative brain Idea concept - San Antonio Life Sciences Institu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13231" r="14878" b="10234"/>
          <a:stretch/>
        </p:blipFill>
        <p:spPr bwMode="auto">
          <a:xfrm>
            <a:off x="6234996" y="4271839"/>
            <a:ext cx="1153213" cy="14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Google Shape;219;p11"/>
          <p:cNvSpPr/>
          <p:nvPr/>
        </p:nvSpPr>
        <p:spPr>
          <a:xfrm>
            <a:off x="8150867" y="4173109"/>
            <a:ext cx="535848" cy="398105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377;p42"/>
          <p:cNvSpPr txBox="1">
            <a:spLocks/>
          </p:cNvSpPr>
          <p:nvPr/>
        </p:nvSpPr>
        <p:spPr>
          <a:xfrm>
            <a:off x="6730949" y="4639932"/>
            <a:ext cx="3341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667" dirty="0">
                <a:solidFill>
                  <a:schemeClr val="accent6">
                    <a:lumMod val="50000"/>
                  </a:schemeClr>
                </a:solidFill>
                <a:latin typeface="Lato Light" charset="0"/>
              </a:rPr>
              <a:t>Ejercitar</a:t>
            </a:r>
          </a:p>
        </p:txBody>
      </p:sp>
      <p:pic>
        <p:nvPicPr>
          <p:cNvPr id="43" name="42 Imagen" descr="Cuatro Niños Felices Detrás De La Pantalla De La Computadora ...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65" y="2839591"/>
            <a:ext cx="2113028" cy="215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27389" y="2859084"/>
            <a:ext cx="411202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267" i="1" dirty="0">
                <a:solidFill>
                  <a:srgbClr val="FFFF00"/>
                </a:solidFill>
                <a:latin typeface="Lato Light" charset="0"/>
              </a:rPr>
              <a:t>Historia del reloj</a:t>
            </a:r>
          </a:p>
        </p:txBody>
      </p:sp>
      <p:pic>
        <p:nvPicPr>
          <p:cNvPr id="5" name="Picture 2" descr="https://www.profesorenlinea.cl/imageninventos/reloj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5471">
            <a:off x="985205" y="1132409"/>
            <a:ext cx="1440225" cy="13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profesorenlinea.cl/imageninventos/reloj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48" y="993441"/>
            <a:ext cx="2101176" cy="12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profesorenlinea.cl/imageninventos/reloj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40" y="4215319"/>
            <a:ext cx="1426723" cy="12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profesorenlinea.cl/imageninventos/reloj0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5" y="4615111"/>
            <a:ext cx="1922243" cy="14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profesorenlinea.cl/imageninventos/reloj0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89" y="4615111"/>
            <a:ext cx="1465635" cy="15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2159878" y="2102943"/>
            <a:ext cx="8664101" cy="36965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CL" sz="2800" b="1" dirty="0"/>
              <a:t>Hace muchos años, antes de que existieran los relojes, el tiempo se medía por la rotación de la Tierra al observar las posiciones del sol en el cielo, las mareas y las fases de la luna. Sin embargo, los relojes se hicieron necesarios para medir las fracciones del día con más exactitud</a:t>
            </a:r>
            <a:r>
              <a:rPr lang="es-CL" sz="2800" i="0" dirty="0"/>
              <a:t>.</a:t>
            </a: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5" name="4 Imagen" descr="https://regalarteshop.es/wp-content/uploads/2019/03/RELOJ-SOBREMESA-OVAL.jpg"/>
          <p:cNvPicPr/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r="15482"/>
          <a:stretch/>
        </p:blipFill>
        <p:spPr bwMode="auto">
          <a:xfrm>
            <a:off x="5058383" y="-492868"/>
            <a:ext cx="2062264" cy="215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gif de traslacion de la tierra - Buscar con Google | Tierra ..."/>
          <p:cNvPicPr/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5" y="813389"/>
            <a:ext cx="1213696" cy="169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This is a slide title</a:t>
            </a:r>
            <a:endParaRPr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3668117" y="318566"/>
            <a:ext cx="7056400" cy="435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CL" sz="2800" b="1" i="1" dirty="0"/>
              <a:t>En palabras más simples, el reloj marca nuestra posición en la Tierra, con respecto al lugar en que se encuentra el sol en cada momento. Así, a las 12 de día aproximadamente, el sol está encima de nuestras cabezas; a la una del día se halla un poco más hacia el lado del mar, y así avanza hacia allá cada hora que pasa.</a:t>
            </a:r>
          </a:p>
          <a:p>
            <a:pPr marL="0" indent="0" algn="ctr">
              <a:spcAft>
                <a:spcPts val="1333"/>
              </a:spcAft>
              <a:buNone/>
            </a:pPr>
            <a:endParaRPr lang="es-CL" sz="2800" dirty="0"/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5" name="4 Imagen" descr="Qué es el analema? | Uñas azu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4" y="745967"/>
            <a:ext cx="3476017" cy="3463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023069" y="568337"/>
            <a:ext cx="5026387" cy="29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5880100" y="3810000"/>
            <a:ext cx="6311900" cy="1546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ctr"/>
            <a:r>
              <a:rPr lang="es-CL" b="1" dirty="0"/>
              <a:t>Hace 4.000 años, en Egipto, se inventó el primer reloj y fue, precisamente, </a:t>
            </a:r>
            <a:br>
              <a:rPr lang="es-CL" b="1" dirty="0"/>
            </a:br>
            <a:r>
              <a:rPr lang="es-CL" b="1" dirty="0"/>
              <a:t>el RELOJ DE SOL .</a:t>
            </a:r>
            <a:endParaRPr b="1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318977" y="3743524"/>
            <a:ext cx="5703005" cy="17859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None/>
            </a:pPr>
            <a:r>
              <a:rPr lang="es-CL" sz="2400" dirty="0"/>
              <a:t>Solo que éste no podía medir el tiempo cuando era de noche o no había sol</a:t>
            </a:r>
            <a:r>
              <a:rPr lang="es-CL" dirty="0"/>
              <a:t>.</a:t>
            </a:r>
            <a:endParaRPr dirty="0"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78675" y="1879723"/>
            <a:ext cx="1930093" cy="1930103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840355" y="5042627"/>
            <a:ext cx="793555" cy="793511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2492789" y="994959"/>
            <a:ext cx="301668" cy="2880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21"/>
          <p:cNvSpPr/>
          <p:nvPr/>
        </p:nvSpPr>
        <p:spPr>
          <a:xfrm rot="2697328">
            <a:off x="7862838" y="2875285"/>
            <a:ext cx="457945" cy="43726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21"/>
          <p:cNvSpPr/>
          <p:nvPr/>
        </p:nvSpPr>
        <p:spPr>
          <a:xfrm>
            <a:off x="8000099" y="1394519"/>
            <a:ext cx="183427" cy="17523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" name="Google Shape;444;p21"/>
          <p:cNvSpPr/>
          <p:nvPr/>
        </p:nvSpPr>
        <p:spPr>
          <a:xfrm rot="1280404">
            <a:off x="2931360" y="2911847"/>
            <a:ext cx="183419" cy="1751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26" name="Picture 2" descr="https://www.profesorenlinea.cl/imageninventos/reloj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19" y="568337"/>
            <a:ext cx="3644631" cy="27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reloj de s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82" y="650612"/>
            <a:ext cx="2832999" cy="2463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636421" y="-2843"/>
            <a:ext cx="5026387" cy="29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5662808" y="1168399"/>
            <a:ext cx="6413094" cy="1546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ctr"/>
            <a:r>
              <a:rPr lang="es-CL" b="1" dirty="0"/>
              <a:t>En Europa, durante el siglo XVI, los  </a:t>
            </a:r>
            <a:r>
              <a:rPr lang="es-CL" b="1" i="1" dirty="0"/>
              <a:t>RELOJES DE ARENAS </a:t>
            </a:r>
            <a:r>
              <a:rPr lang="es-CL" b="1" dirty="0"/>
              <a:t> se usaban para medir la duración de las misas en las iglesias.</a:t>
            </a:r>
            <a:endParaRPr b="1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1541903" y="4443671"/>
            <a:ext cx="8020050" cy="14255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None/>
            </a:pPr>
            <a:r>
              <a:rPr lang="es-CL" sz="2400" dirty="0"/>
              <a:t>Seguro que tú los conoces, pues todavía se siguen utilizando. La duración depende de la cantidad de arena y del tamaño del orificio de caída.</a:t>
            </a:r>
            <a:endParaRPr sz="2400" dirty="0"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78675" y="1879723"/>
            <a:ext cx="1930093" cy="1930103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840355" y="5042627"/>
            <a:ext cx="793555" cy="793511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2492789" y="994959"/>
            <a:ext cx="301668" cy="2880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21"/>
          <p:cNvSpPr/>
          <p:nvPr/>
        </p:nvSpPr>
        <p:spPr>
          <a:xfrm rot="2697328">
            <a:off x="8136994" y="2734286"/>
            <a:ext cx="457945" cy="43726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21"/>
          <p:cNvSpPr/>
          <p:nvPr/>
        </p:nvSpPr>
        <p:spPr>
          <a:xfrm>
            <a:off x="8000099" y="1394519"/>
            <a:ext cx="183427" cy="17523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" name="Google Shape;444;p21"/>
          <p:cNvSpPr/>
          <p:nvPr/>
        </p:nvSpPr>
        <p:spPr>
          <a:xfrm rot="1280404">
            <a:off x="2931360" y="2911847"/>
            <a:ext cx="183419" cy="1751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074" name="Picture 2" descr="https://www.profesorenlinea.cl/imageninventos/reloj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33" y="35820"/>
            <a:ext cx="2658892" cy="26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7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2477005" y="253706"/>
            <a:ext cx="5036127" cy="296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201862" y="3593740"/>
            <a:ext cx="9990138" cy="1546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ctr"/>
            <a:r>
              <a:rPr lang="es-CL" b="1" dirty="0"/>
              <a:t>Hace 67 años, Warren </a:t>
            </a:r>
            <a:r>
              <a:rPr lang="es-CL" b="1" dirty="0" err="1"/>
              <a:t>Alvin</a:t>
            </a:r>
            <a:r>
              <a:rPr lang="es-CL" b="1" dirty="0"/>
              <a:t> </a:t>
            </a:r>
            <a:r>
              <a:rPr lang="es-CL" b="1" dirty="0" err="1"/>
              <a:t>Marrison</a:t>
            </a:r>
            <a:r>
              <a:rPr lang="es-CL" b="1" dirty="0"/>
              <a:t>, le puso cristales de cuarzo a un reloj eléctrico. Así surge el RELOJ DE CRISTAL DE CUARZO</a:t>
            </a:r>
            <a:r>
              <a:rPr lang="es-CL" dirty="0"/>
              <a:t>.</a:t>
            </a:r>
            <a:endParaRPr b="1" dirty="0"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778674" y="5393822"/>
            <a:ext cx="9536113" cy="10477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CL" sz="2800" dirty="0"/>
              <a:t>Son relojes muy exactos, sólo se atrasan o adelantan 3 segundos al año.</a:t>
            </a:r>
          </a:p>
          <a:p>
            <a:br>
              <a:rPr lang="es-CL" dirty="0"/>
            </a:br>
            <a:endParaRPr dirty="0"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78675" y="1879723"/>
            <a:ext cx="1930093" cy="1930103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840355" y="5042627"/>
            <a:ext cx="793555" cy="793511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2492789" y="994959"/>
            <a:ext cx="301668" cy="2880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21"/>
          <p:cNvSpPr/>
          <p:nvPr/>
        </p:nvSpPr>
        <p:spPr>
          <a:xfrm rot="2697328">
            <a:off x="8179410" y="2626142"/>
            <a:ext cx="457945" cy="43726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21"/>
          <p:cNvSpPr/>
          <p:nvPr/>
        </p:nvSpPr>
        <p:spPr>
          <a:xfrm>
            <a:off x="8574232" y="1493342"/>
            <a:ext cx="183427" cy="17523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" name="Google Shape;444;p21"/>
          <p:cNvSpPr/>
          <p:nvPr/>
        </p:nvSpPr>
        <p:spPr>
          <a:xfrm rot="1280404">
            <a:off x="2931360" y="2911847"/>
            <a:ext cx="183419" cy="1751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170" name="Picture 2" descr="https://www.profesorenlinea.cl/imageninventos/reloj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34" y="358502"/>
            <a:ext cx="3185717" cy="27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53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31</TotalTime>
  <Words>445</Words>
  <Application>Microsoft Office PowerPoint</Application>
  <PresentationFormat>Panorámica</PresentationFormat>
  <Paragraphs>43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inherit</vt:lpstr>
      <vt:lpstr>Lato Light</vt:lpstr>
      <vt:lpstr>Raleway</vt:lpstr>
      <vt:lpstr>Rockwell</vt:lpstr>
      <vt:lpstr>Damask</vt:lpstr>
      <vt:lpstr>Importancia de los objetos tecnológicos</vt:lpstr>
      <vt:lpstr>Objetivos</vt:lpstr>
      <vt:lpstr>¿Qué necesitamos en la clase?</vt:lpstr>
      <vt:lpstr>Presentación de PowerPoint</vt:lpstr>
      <vt:lpstr>Presentación de PowerPoint</vt:lpstr>
      <vt:lpstr>This is a slide title</vt:lpstr>
      <vt:lpstr>Hace 4.000 años, en Egipto, se inventó el primer reloj y fue, precisamente,  el RELOJ DE SOL .</vt:lpstr>
      <vt:lpstr>En Europa, durante el siglo XVI, los  RELOJES DE ARENAS  se usaban para medir la duración de las misas en las iglesias.</vt:lpstr>
      <vt:lpstr>Hace 67 años, Warren Alvin Marrison, le puso cristales de cuarzo a un reloj eléctrico. Así surge el RELOJ DE CRISTAL DE CUARZO.</vt:lpstr>
      <vt:lpstr>El Reloj Atómico empezó a desarrollarse en 1946. Tiene una gran precisión, su margen de error es de un segundo cada 300 años.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pablo espinosa perez</cp:lastModifiedBy>
  <cp:revision>6</cp:revision>
  <dcterms:created xsi:type="dcterms:W3CDTF">2020-08-17T16:25:59Z</dcterms:created>
  <dcterms:modified xsi:type="dcterms:W3CDTF">2025-03-12T19:36:20Z</dcterms:modified>
</cp:coreProperties>
</file>