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323" r:id="rId3"/>
    <p:sldId id="325" r:id="rId4"/>
    <p:sldId id="324" r:id="rId5"/>
    <p:sldId id="326" r:id="rId6"/>
    <p:sldId id="327" r:id="rId7"/>
    <p:sldId id="328" r:id="rId8"/>
    <p:sldId id="329" r:id="rId9"/>
  </p:sldIdLst>
  <p:sldSz cx="18288000" cy="10287000"/>
  <p:notesSz cx="6858000" cy="9144000"/>
  <p:embeddedFontLst>
    <p:embeddedFont>
      <p:font typeface="Bahnschrift SemiBold" panose="020B0502040204020203" pitchFamily="34" charset="0"/>
      <p:bold r:id="rId10"/>
    </p:embeddedFont>
    <p:embeddedFont>
      <p:font typeface="Open Sans" panose="020B0606030504020204" pitchFamily="34" charset="0"/>
      <p:regular r:id="rId11"/>
      <p:bold r:id="rId12"/>
      <p:italic r:id="rId13"/>
      <p:boldItalic r:id="rId14"/>
    </p:embeddedFont>
    <p:embeddedFont>
      <p:font typeface="Open Sans Bold" panose="020B0806030504020204" charset="0"/>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22" autoAdjust="0"/>
  </p:normalViewPr>
  <p:slideViewPr>
    <p:cSldViewPr>
      <p:cViewPr varScale="1">
        <p:scale>
          <a:sx n="52" d="100"/>
          <a:sy n="52" d="100"/>
        </p:scale>
        <p:origin x="763"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5.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64" name="Group 46">
            <a:extLst>
              <a:ext uri="{FF2B5EF4-FFF2-40B4-BE49-F238E27FC236}">
                <a16:creationId xmlns:a16="http://schemas.microsoft.com/office/drawing/2014/main" id="{40807809-2682-B741-5A7B-099ED1FA69A4}"/>
              </a:ext>
            </a:extLst>
          </p:cNvPr>
          <p:cNvGrpSpPr/>
          <p:nvPr/>
        </p:nvGrpSpPr>
        <p:grpSpPr>
          <a:xfrm>
            <a:off x="996616" y="1819764"/>
            <a:ext cx="16262684" cy="3857136"/>
            <a:chOff x="-42779" y="1381494"/>
            <a:chExt cx="21683579" cy="5142849"/>
          </a:xfrm>
        </p:grpSpPr>
        <p:sp>
          <p:nvSpPr>
            <p:cNvPr id="65" name="TextBox 47">
              <a:extLst>
                <a:ext uri="{FF2B5EF4-FFF2-40B4-BE49-F238E27FC236}">
                  <a16:creationId xmlns:a16="http://schemas.microsoft.com/office/drawing/2014/main" id="{F6FFDFC9-03BB-7131-B83F-8B65948ADBFA}"/>
                </a:ext>
              </a:extLst>
            </p:cNvPr>
            <p:cNvSpPr txBox="1"/>
            <p:nvPr/>
          </p:nvSpPr>
          <p:spPr>
            <a:xfrm>
              <a:off x="-42779" y="4011945"/>
              <a:ext cx="21640800" cy="2512398"/>
            </a:xfrm>
            <a:prstGeom prst="rect">
              <a:avLst/>
            </a:prstGeom>
          </p:spPr>
          <p:txBody>
            <a:bodyPr lIns="0" tIns="0" rIns="0" bIns="0" rtlCol="0" anchor="t">
              <a:spAutoFit/>
            </a:bodyPr>
            <a:lstStyle/>
            <a:p>
              <a:pPr marL="0" lvl="0" indent="0" algn="ctr">
                <a:lnSpc>
                  <a:spcPts val="7559"/>
                </a:lnSpc>
                <a:spcBef>
                  <a:spcPct val="0"/>
                </a:spcBef>
              </a:pPr>
              <a:r>
                <a:rPr lang="en-US" sz="5399" u="none" strike="noStrike" dirty="0">
                  <a:solidFill>
                    <a:srgbClr val="000000"/>
                  </a:solidFill>
                  <a:latin typeface="Open Sans Bold"/>
                </a:rPr>
                <a:t>CIENCIAS NATURALES</a:t>
              </a:r>
            </a:p>
            <a:p>
              <a:pPr marL="0" lvl="0" indent="0" algn="ctr">
                <a:lnSpc>
                  <a:spcPts val="7559"/>
                </a:lnSpc>
                <a:spcBef>
                  <a:spcPct val="0"/>
                </a:spcBef>
              </a:pPr>
              <a:r>
                <a:rPr lang="en-US" sz="5399" dirty="0">
                  <a:solidFill>
                    <a:srgbClr val="000000"/>
                  </a:solidFill>
                  <a:latin typeface="Open Sans Bold"/>
                </a:rPr>
                <a:t>2° MEDIO</a:t>
              </a:r>
              <a:endParaRPr lang="en-US" sz="5399" u="none" strike="noStrike" dirty="0">
                <a:solidFill>
                  <a:srgbClr val="000000"/>
                </a:solidFill>
                <a:latin typeface="Open Sans Bold"/>
              </a:endParaRPr>
            </a:p>
          </p:txBody>
        </p:sp>
        <p:sp>
          <p:nvSpPr>
            <p:cNvPr id="66" name="TextBox 48">
              <a:extLst>
                <a:ext uri="{FF2B5EF4-FFF2-40B4-BE49-F238E27FC236}">
                  <a16:creationId xmlns:a16="http://schemas.microsoft.com/office/drawing/2014/main" id="{8A529355-7B74-F622-BC81-7B4ACDDDCA21}"/>
                </a:ext>
              </a:extLst>
            </p:cNvPr>
            <p:cNvSpPr txBox="1"/>
            <p:nvPr/>
          </p:nvSpPr>
          <p:spPr>
            <a:xfrm>
              <a:off x="0" y="1381494"/>
              <a:ext cx="21640800" cy="624333"/>
            </a:xfrm>
            <a:prstGeom prst="rect">
              <a:avLst/>
            </a:prstGeom>
          </p:spPr>
          <p:txBody>
            <a:bodyPr lIns="0" tIns="0" rIns="0" bIns="0" rtlCol="0" anchor="t">
              <a:spAutoFit/>
            </a:bodyPr>
            <a:lstStyle/>
            <a:p>
              <a:pPr marL="0" lvl="0" indent="0" algn="ctr">
                <a:lnSpc>
                  <a:spcPts val="3915"/>
                </a:lnSpc>
                <a:spcBef>
                  <a:spcPct val="0"/>
                </a:spcBef>
              </a:pPr>
              <a:endParaRPr lang="en-US" sz="2796" u="none" strike="noStrike" dirty="0">
                <a:solidFill>
                  <a:srgbClr val="000000"/>
                </a:solidFill>
                <a:latin typeface="Open Sans"/>
              </a:endParaRPr>
            </a:p>
          </p:txBody>
        </p:sp>
      </p:grpSp>
      <p:sp>
        <p:nvSpPr>
          <p:cNvPr id="67" name="Freeform 6">
            <a:extLst>
              <a:ext uri="{FF2B5EF4-FFF2-40B4-BE49-F238E27FC236}">
                <a16:creationId xmlns:a16="http://schemas.microsoft.com/office/drawing/2014/main" id="{0F3AB690-3C32-83D3-B7F9-7EC1CF365416}"/>
              </a:ext>
            </a:extLst>
          </p:cNvPr>
          <p:cNvSpPr/>
          <p:nvPr/>
        </p:nvSpPr>
        <p:spPr>
          <a:xfrm>
            <a:off x="-20053" y="5676900"/>
            <a:ext cx="4508337" cy="4648200"/>
          </a:xfrm>
          <a:custGeom>
            <a:avLst/>
            <a:gdLst/>
            <a:ahLst/>
            <a:cxnLst/>
            <a:rect l="l" t="t" r="r" b="b"/>
            <a:pathLst>
              <a:path w="2107555" h="2155740">
                <a:moveTo>
                  <a:pt x="0" y="0"/>
                </a:moveTo>
                <a:lnTo>
                  <a:pt x="2107555" y="0"/>
                </a:lnTo>
                <a:lnTo>
                  <a:pt x="2107555" y="2155740"/>
                </a:lnTo>
                <a:lnTo>
                  <a:pt x="0" y="215574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s-C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61" name="CuadroTexto 60">
            <a:extLst>
              <a:ext uri="{FF2B5EF4-FFF2-40B4-BE49-F238E27FC236}">
                <a16:creationId xmlns:a16="http://schemas.microsoft.com/office/drawing/2014/main" id="{09135905-9F7E-B9EF-60EA-376C418EA45C}"/>
              </a:ext>
            </a:extLst>
          </p:cNvPr>
          <p:cNvSpPr txBox="1"/>
          <p:nvPr/>
        </p:nvSpPr>
        <p:spPr>
          <a:xfrm>
            <a:off x="871253" y="1756374"/>
            <a:ext cx="16764000" cy="646331"/>
          </a:xfrm>
          <a:prstGeom prst="rect">
            <a:avLst/>
          </a:prstGeom>
          <a:noFill/>
        </p:spPr>
        <p:txBody>
          <a:bodyPr wrap="square" rtlCol="0">
            <a:spAutoFit/>
          </a:bodyPr>
          <a:lstStyle/>
          <a:p>
            <a:pPr algn="just"/>
            <a:endParaRPr lang="es-ES" sz="3600" dirty="0">
              <a:latin typeface="Bahnschrift SemiBold" panose="020B0502040204020203" pitchFamily="34" charset="0"/>
            </a:endParaRPr>
          </a:p>
        </p:txBody>
      </p:sp>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REGULACIÓN DE LA FERTILIDAD</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Freeform 21">
            <a:extLst>
              <a:ext uri="{FF2B5EF4-FFF2-40B4-BE49-F238E27FC236}">
                <a16:creationId xmlns:a16="http://schemas.microsoft.com/office/drawing/2014/main" id="{36A70D3C-76B0-C7A5-90D1-5B4CA641B0F5}"/>
              </a:ext>
            </a:extLst>
          </p:cNvPr>
          <p:cNvSpPr/>
          <p:nvPr/>
        </p:nvSpPr>
        <p:spPr>
          <a:xfrm>
            <a:off x="871253" y="1756374"/>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2">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3</a:t>
            </a:r>
          </a:p>
        </p:txBody>
      </p:sp>
      <p:sp>
        <p:nvSpPr>
          <p:cNvPr id="6" name="CuadroTexto 5">
            <a:extLst>
              <a:ext uri="{FF2B5EF4-FFF2-40B4-BE49-F238E27FC236}">
                <a16:creationId xmlns:a16="http://schemas.microsoft.com/office/drawing/2014/main" id="{35B470D5-139D-4FF2-F639-E53C58F651E1}"/>
              </a:ext>
            </a:extLst>
          </p:cNvPr>
          <p:cNvSpPr txBox="1"/>
          <p:nvPr/>
        </p:nvSpPr>
        <p:spPr>
          <a:xfrm>
            <a:off x="761999" y="2436794"/>
            <a:ext cx="16764000" cy="1200329"/>
          </a:xfrm>
          <a:prstGeom prst="rect">
            <a:avLst/>
          </a:prstGeom>
          <a:noFill/>
        </p:spPr>
        <p:txBody>
          <a:bodyPr wrap="square" rtlCol="0">
            <a:spAutoFit/>
          </a:bodyPr>
          <a:lstStyle/>
          <a:p>
            <a:pPr algn="just"/>
            <a:r>
              <a:rPr lang="es-ES" sz="3600" dirty="0">
                <a:latin typeface="Bahnschrift SemiBold" panose="020B0502040204020203" pitchFamily="34" charset="0"/>
              </a:rPr>
              <a:t>En grupo investiga acerca de los diferentes métodos de regulación de la fertilidad. </a:t>
            </a:r>
          </a:p>
        </p:txBody>
      </p:sp>
      <p:pic>
        <p:nvPicPr>
          <p:cNvPr id="9" name="Imagen 8">
            <a:extLst>
              <a:ext uri="{FF2B5EF4-FFF2-40B4-BE49-F238E27FC236}">
                <a16:creationId xmlns:a16="http://schemas.microsoft.com/office/drawing/2014/main" id="{3EC5EC70-8FDF-1256-4A67-3E7D713DEF43}"/>
              </a:ext>
            </a:extLst>
          </p:cNvPr>
          <p:cNvPicPr>
            <a:picLocks noChangeAspect="1"/>
          </p:cNvPicPr>
          <p:nvPr/>
        </p:nvPicPr>
        <p:blipFill>
          <a:blip r:embed="rId2"/>
          <a:stretch>
            <a:fillRect/>
          </a:stretch>
        </p:blipFill>
        <p:spPr>
          <a:xfrm>
            <a:off x="871253" y="3671212"/>
            <a:ext cx="9767088" cy="2895770"/>
          </a:xfrm>
          <a:prstGeom prst="rect">
            <a:avLst/>
          </a:prstGeom>
        </p:spPr>
      </p:pic>
      <p:pic>
        <p:nvPicPr>
          <p:cNvPr id="11" name="Imagen 10">
            <a:extLst>
              <a:ext uri="{FF2B5EF4-FFF2-40B4-BE49-F238E27FC236}">
                <a16:creationId xmlns:a16="http://schemas.microsoft.com/office/drawing/2014/main" id="{6DC0F8F9-1D82-B824-A802-85A7380E2966}"/>
              </a:ext>
            </a:extLst>
          </p:cNvPr>
          <p:cNvPicPr>
            <a:picLocks noChangeAspect="1"/>
          </p:cNvPicPr>
          <p:nvPr/>
        </p:nvPicPr>
        <p:blipFill>
          <a:blip r:embed="rId3"/>
          <a:stretch>
            <a:fillRect/>
          </a:stretch>
        </p:blipFill>
        <p:spPr>
          <a:xfrm>
            <a:off x="871253" y="6671936"/>
            <a:ext cx="10077570" cy="1922453"/>
          </a:xfrm>
          <a:prstGeom prst="rect">
            <a:avLst/>
          </a:prstGeom>
        </p:spPr>
      </p:pic>
      <p:pic>
        <p:nvPicPr>
          <p:cNvPr id="13" name="Imagen 12">
            <a:extLst>
              <a:ext uri="{FF2B5EF4-FFF2-40B4-BE49-F238E27FC236}">
                <a16:creationId xmlns:a16="http://schemas.microsoft.com/office/drawing/2014/main" id="{33DF1A70-414C-275E-8348-A68CD0AC9FF2}"/>
              </a:ext>
            </a:extLst>
          </p:cNvPr>
          <p:cNvPicPr>
            <a:picLocks noChangeAspect="1"/>
          </p:cNvPicPr>
          <p:nvPr/>
        </p:nvPicPr>
        <p:blipFill>
          <a:blip r:embed="rId4"/>
          <a:stretch>
            <a:fillRect/>
          </a:stretch>
        </p:blipFill>
        <p:spPr>
          <a:xfrm>
            <a:off x="10820400" y="3653164"/>
            <a:ext cx="4876800" cy="1584341"/>
          </a:xfrm>
          <a:prstGeom prst="rect">
            <a:avLst/>
          </a:prstGeom>
        </p:spPr>
      </p:pic>
      <p:sp>
        <p:nvSpPr>
          <p:cNvPr id="14" name="CuadroTexto 13">
            <a:extLst>
              <a:ext uri="{FF2B5EF4-FFF2-40B4-BE49-F238E27FC236}">
                <a16:creationId xmlns:a16="http://schemas.microsoft.com/office/drawing/2014/main" id="{43F60491-8BE2-88E7-AE7D-2CA2458E5142}"/>
              </a:ext>
            </a:extLst>
          </p:cNvPr>
          <p:cNvSpPr txBox="1"/>
          <p:nvPr/>
        </p:nvSpPr>
        <p:spPr>
          <a:xfrm>
            <a:off x="906519" y="8699343"/>
            <a:ext cx="16764000" cy="1200329"/>
          </a:xfrm>
          <a:prstGeom prst="rect">
            <a:avLst/>
          </a:prstGeom>
          <a:noFill/>
        </p:spPr>
        <p:txBody>
          <a:bodyPr wrap="square" rtlCol="0">
            <a:spAutoFit/>
          </a:bodyPr>
          <a:lstStyle/>
          <a:p>
            <a:pPr algn="just"/>
            <a:r>
              <a:rPr lang="es-ES" sz="3600" dirty="0">
                <a:latin typeface="Bahnschrift SemiBold" panose="020B0502040204020203" pitchFamily="34" charset="0"/>
              </a:rPr>
              <a:t>La investigación debe tener descripción del método y forma de uso; su efectividad, ventajas y desventajas de utilizarlo.</a:t>
            </a:r>
          </a:p>
        </p:txBody>
      </p:sp>
    </p:spTree>
    <p:extLst>
      <p:ext uri="{BB962C8B-B14F-4D97-AF65-F5344CB8AC3E}">
        <p14:creationId xmlns:p14="http://schemas.microsoft.com/office/powerpoint/2010/main" val="844629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61" name="CuadroTexto 60">
            <a:extLst>
              <a:ext uri="{FF2B5EF4-FFF2-40B4-BE49-F238E27FC236}">
                <a16:creationId xmlns:a16="http://schemas.microsoft.com/office/drawing/2014/main" id="{09135905-9F7E-B9EF-60EA-376C418EA45C}"/>
              </a:ext>
            </a:extLst>
          </p:cNvPr>
          <p:cNvSpPr txBox="1"/>
          <p:nvPr/>
        </p:nvSpPr>
        <p:spPr>
          <a:xfrm>
            <a:off x="871253" y="1756374"/>
            <a:ext cx="16764000" cy="646331"/>
          </a:xfrm>
          <a:prstGeom prst="rect">
            <a:avLst/>
          </a:prstGeom>
          <a:noFill/>
        </p:spPr>
        <p:txBody>
          <a:bodyPr wrap="square" rtlCol="0">
            <a:spAutoFit/>
          </a:bodyPr>
          <a:lstStyle/>
          <a:p>
            <a:pPr algn="just"/>
            <a:endParaRPr lang="es-ES" sz="3600" dirty="0">
              <a:latin typeface="Bahnschrift SemiBold" panose="020B0502040204020203" pitchFamily="34" charset="0"/>
            </a:endParaRPr>
          </a:p>
        </p:txBody>
      </p:sp>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REGULACIÓN DE LA FERTILIDAD</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Freeform 21">
            <a:extLst>
              <a:ext uri="{FF2B5EF4-FFF2-40B4-BE49-F238E27FC236}">
                <a16:creationId xmlns:a16="http://schemas.microsoft.com/office/drawing/2014/main" id="{36A70D3C-76B0-C7A5-90D1-5B4CA641B0F5}"/>
              </a:ext>
            </a:extLst>
          </p:cNvPr>
          <p:cNvSpPr/>
          <p:nvPr/>
        </p:nvSpPr>
        <p:spPr>
          <a:xfrm>
            <a:off x="871253" y="1756374"/>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3">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1</a:t>
            </a:r>
          </a:p>
        </p:txBody>
      </p:sp>
      <p:sp>
        <p:nvSpPr>
          <p:cNvPr id="6" name="CuadroTexto 5">
            <a:extLst>
              <a:ext uri="{FF2B5EF4-FFF2-40B4-BE49-F238E27FC236}">
                <a16:creationId xmlns:a16="http://schemas.microsoft.com/office/drawing/2014/main" id="{35B470D5-139D-4FF2-F639-E53C58F651E1}"/>
              </a:ext>
            </a:extLst>
          </p:cNvPr>
          <p:cNvSpPr txBox="1"/>
          <p:nvPr/>
        </p:nvSpPr>
        <p:spPr>
          <a:xfrm>
            <a:off x="871253" y="2372605"/>
            <a:ext cx="16764000" cy="1200329"/>
          </a:xfrm>
          <a:prstGeom prst="rect">
            <a:avLst/>
          </a:prstGeom>
          <a:noFill/>
        </p:spPr>
        <p:txBody>
          <a:bodyPr wrap="square" rtlCol="0">
            <a:spAutoFit/>
          </a:bodyPr>
          <a:lstStyle/>
          <a:p>
            <a:pPr algn="just"/>
            <a:r>
              <a:rPr lang="es-ES" sz="3600" dirty="0">
                <a:latin typeface="Bahnschrift SemiBold" panose="020B0502040204020203" pitchFamily="34" charset="0"/>
              </a:rPr>
              <a:t>Ahora, que cada grupo investigó deben presentar la información al curso, destacando la importancia de contar con diferentes métodos.</a:t>
            </a:r>
          </a:p>
        </p:txBody>
      </p:sp>
      <p:pic>
        <p:nvPicPr>
          <p:cNvPr id="9" name="Imagen 8">
            <a:extLst>
              <a:ext uri="{FF2B5EF4-FFF2-40B4-BE49-F238E27FC236}">
                <a16:creationId xmlns:a16="http://schemas.microsoft.com/office/drawing/2014/main" id="{3EC5EC70-8FDF-1256-4A67-3E7D713DEF43}"/>
              </a:ext>
            </a:extLst>
          </p:cNvPr>
          <p:cNvPicPr>
            <a:picLocks noChangeAspect="1"/>
          </p:cNvPicPr>
          <p:nvPr/>
        </p:nvPicPr>
        <p:blipFill>
          <a:blip r:embed="rId2"/>
          <a:stretch>
            <a:fillRect/>
          </a:stretch>
        </p:blipFill>
        <p:spPr>
          <a:xfrm>
            <a:off x="871253" y="3671212"/>
            <a:ext cx="9767088" cy="2895770"/>
          </a:xfrm>
          <a:prstGeom prst="rect">
            <a:avLst/>
          </a:prstGeom>
        </p:spPr>
      </p:pic>
      <p:pic>
        <p:nvPicPr>
          <p:cNvPr id="11" name="Imagen 10">
            <a:extLst>
              <a:ext uri="{FF2B5EF4-FFF2-40B4-BE49-F238E27FC236}">
                <a16:creationId xmlns:a16="http://schemas.microsoft.com/office/drawing/2014/main" id="{6DC0F8F9-1D82-B824-A802-85A7380E2966}"/>
              </a:ext>
            </a:extLst>
          </p:cNvPr>
          <p:cNvPicPr>
            <a:picLocks noChangeAspect="1"/>
          </p:cNvPicPr>
          <p:nvPr/>
        </p:nvPicPr>
        <p:blipFill>
          <a:blip r:embed="rId3"/>
          <a:stretch>
            <a:fillRect/>
          </a:stretch>
        </p:blipFill>
        <p:spPr>
          <a:xfrm>
            <a:off x="871253" y="6671936"/>
            <a:ext cx="10077570" cy="1922453"/>
          </a:xfrm>
          <a:prstGeom prst="rect">
            <a:avLst/>
          </a:prstGeom>
        </p:spPr>
      </p:pic>
      <p:pic>
        <p:nvPicPr>
          <p:cNvPr id="13" name="Imagen 12">
            <a:extLst>
              <a:ext uri="{FF2B5EF4-FFF2-40B4-BE49-F238E27FC236}">
                <a16:creationId xmlns:a16="http://schemas.microsoft.com/office/drawing/2014/main" id="{33DF1A70-414C-275E-8348-A68CD0AC9FF2}"/>
              </a:ext>
            </a:extLst>
          </p:cNvPr>
          <p:cNvPicPr>
            <a:picLocks noChangeAspect="1"/>
          </p:cNvPicPr>
          <p:nvPr/>
        </p:nvPicPr>
        <p:blipFill>
          <a:blip r:embed="rId4"/>
          <a:stretch>
            <a:fillRect/>
          </a:stretch>
        </p:blipFill>
        <p:spPr>
          <a:xfrm>
            <a:off x="10820400" y="3653164"/>
            <a:ext cx="4876800" cy="1584341"/>
          </a:xfrm>
          <a:prstGeom prst="rect">
            <a:avLst/>
          </a:prstGeom>
        </p:spPr>
      </p:pic>
    </p:spTree>
    <p:extLst>
      <p:ext uri="{BB962C8B-B14F-4D97-AF65-F5344CB8AC3E}">
        <p14:creationId xmlns:p14="http://schemas.microsoft.com/office/powerpoint/2010/main" val="1742081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61" name="CuadroTexto 60">
            <a:extLst>
              <a:ext uri="{FF2B5EF4-FFF2-40B4-BE49-F238E27FC236}">
                <a16:creationId xmlns:a16="http://schemas.microsoft.com/office/drawing/2014/main" id="{09135905-9F7E-B9EF-60EA-376C418EA45C}"/>
              </a:ext>
            </a:extLst>
          </p:cNvPr>
          <p:cNvSpPr txBox="1"/>
          <p:nvPr/>
        </p:nvSpPr>
        <p:spPr>
          <a:xfrm>
            <a:off x="871253" y="1756374"/>
            <a:ext cx="16764000" cy="646331"/>
          </a:xfrm>
          <a:prstGeom prst="rect">
            <a:avLst/>
          </a:prstGeom>
          <a:noFill/>
        </p:spPr>
        <p:txBody>
          <a:bodyPr wrap="square" rtlCol="0">
            <a:spAutoFit/>
          </a:bodyPr>
          <a:lstStyle/>
          <a:p>
            <a:pPr algn="just"/>
            <a:endParaRPr lang="es-ES" sz="3600" dirty="0">
              <a:latin typeface="Bahnschrift SemiBold" panose="020B0502040204020203" pitchFamily="34" charset="0"/>
            </a:endParaRPr>
          </a:p>
        </p:txBody>
      </p:sp>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REGULACIÓN DE LA FERTILIDAD</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Freeform 21">
            <a:extLst>
              <a:ext uri="{FF2B5EF4-FFF2-40B4-BE49-F238E27FC236}">
                <a16:creationId xmlns:a16="http://schemas.microsoft.com/office/drawing/2014/main" id="{36A70D3C-76B0-C7A5-90D1-5B4CA641B0F5}"/>
              </a:ext>
            </a:extLst>
          </p:cNvPr>
          <p:cNvSpPr/>
          <p:nvPr/>
        </p:nvSpPr>
        <p:spPr>
          <a:xfrm>
            <a:off x="871253" y="1756374"/>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3">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1</a:t>
            </a:r>
          </a:p>
        </p:txBody>
      </p:sp>
      <p:sp>
        <p:nvSpPr>
          <p:cNvPr id="6" name="CuadroTexto 5">
            <a:extLst>
              <a:ext uri="{FF2B5EF4-FFF2-40B4-BE49-F238E27FC236}">
                <a16:creationId xmlns:a16="http://schemas.microsoft.com/office/drawing/2014/main" id="{35B470D5-139D-4FF2-F639-E53C58F651E1}"/>
              </a:ext>
            </a:extLst>
          </p:cNvPr>
          <p:cNvSpPr txBox="1"/>
          <p:nvPr/>
        </p:nvSpPr>
        <p:spPr>
          <a:xfrm>
            <a:off x="871253" y="8065593"/>
            <a:ext cx="16764000" cy="1200329"/>
          </a:xfrm>
          <a:prstGeom prst="rect">
            <a:avLst/>
          </a:prstGeom>
          <a:noFill/>
        </p:spPr>
        <p:txBody>
          <a:bodyPr wrap="square" rtlCol="0">
            <a:spAutoFit/>
          </a:bodyPr>
          <a:lstStyle/>
          <a:p>
            <a:pPr algn="just"/>
            <a:r>
              <a:rPr lang="es-ES" sz="3600" dirty="0">
                <a:latin typeface="Bahnschrift SemiBold" panose="020B0502040204020203" pitchFamily="34" charset="0"/>
              </a:rPr>
              <a:t>¿Cuál es la importancia de que existan diferentes métodos para regular la fertilidad?, ¿Cómo se ve esto a nivel social? </a:t>
            </a:r>
          </a:p>
        </p:txBody>
      </p:sp>
      <p:pic>
        <p:nvPicPr>
          <p:cNvPr id="9" name="Imagen 8">
            <a:extLst>
              <a:ext uri="{FF2B5EF4-FFF2-40B4-BE49-F238E27FC236}">
                <a16:creationId xmlns:a16="http://schemas.microsoft.com/office/drawing/2014/main" id="{3EC5EC70-8FDF-1256-4A67-3E7D713DEF43}"/>
              </a:ext>
            </a:extLst>
          </p:cNvPr>
          <p:cNvPicPr>
            <a:picLocks noChangeAspect="1"/>
          </p:cNvPicPr>
          <p:nvPr/>
        </p:nvPicPr>
        <p:blipFill>
          <a:blip r:embed="rId2"/>
          <a:stretch>
            <a:fillRect/>
          </a:stretch>
        </p:blipFill>
        <p:spPr>
          <a:xfrm>
            <a:off x="871253" y="3088978"/>
            <a:ext cx="9767088" cy="2895770"/>
          </a:xfrm>
          <a:prstGeom prst="rect">
            <a:avLst/>
          </a:prstGeom>
        </p:spPr>
      </p:pic>
      <p:pic>
        <p:nvPicPr>
          <p:cNvPr id="11" name="Imagen 10">
            <a:extLst>
              <a:ext uri="{FF2B5EF4-FFF2-40B4-BE49-F238E27FC236}">
                <a16:creationId xmlns:a16="http://schemas.microsoft.com/office/drawing/2014/main" id="{6DC0F8F9-1D82-B824-A802-85A7380E2966}"/>
              </a:ext>
            </a:extLst>
          </p:cNvPr>
          <p:cNvPicPr>
            <a:picLocks noChangeAspect="1"/>
          </p:cNvPicPr>
          <p:nvPr/>
        </p:nvPicPr>
        <p:blipFill>
          <a:blip r:embed="rId3"/>
          <a:stretch>
            <a:fillRect/>
          </a:stretch>
        </p:blipFill>
        <p:spPr>
          <a:xfrm>
            <a:off x="871253" y="6054790"/>
            <a:ext cx="10077570" cy="1922453"/>
          </a:xfrm>
          <a:prstGeom prst="rect">
            <a:avLst/>
          </a:prstGeom>
        </p:spPr>
      </p:pic>
      <p:pic>
        <p:nvPicPr>
          <p:cNvPr id="13" name="Imagen 12">
            <a:extLst>
              <a:ext uri="{FF2B5EF4-FFF2-40B4-BE49-F238E27FC236}">
                <a16:creationId xmlns:a16="http://schemas.microsoft.com/office/drawing/2014/main" id="{33DF1A70-414C-275E-8348-A68CD0AC9FF2}"/>
              </a:ext>
            </a:extLst>
          </p:cNvPr>
          <p:cNvPicPr>
            <a:picLocks noChangeAspect="1"/>
          </p:cNvPicPr>
          <p:nvPr/>
        </p:nvPicPr>
        <p:blipFill>
          <a:blip r:embed="rId4"/>
          <a:stretch>
            <a:fillRect/>
          </a:stretch>
        </p:blipFill>
        <p:spPr>
          <a:xfrm>
            <a:off x="10638341" y="3088978"/>
            <a:ext cx="4876800" cy="1584341"/>
          </a:xfrm>
          <a:prstGeom prst="rect">
            <a:avLst/>
          </a:prstGeom>
        </p:spPr>
      </p:pic>
    </p:spTree>
    <p:extLst>
      <p:ext uri="{BB962C8B-B14F-4D97-AF65-F5344CB8AC3E}">
        <p14:creationId xmlns:p14="http://schemas.microsoft.com/office/powerpoint/2010/main" val="422698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REGULACIÓN DE LA FERTILIDAD</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 name="CuadroTexto 5">
            <a:extLst>
              <a:ext uri="{FF2B5EF4-FFF2-40B4-BE49-F238E27FC236}">
                <a16:creationId xmlns:a16="http://schemas.microsoft.com/office/drawing/2014/main" id="{35B470D5-139D-4FF2-F639-E53C58F651E1}"/>
              </a:ext>
            </a:extLst>
          </p:cNvPr>
          <p:cNvSpPr txBox="1"/>
          <p:nvPr/>
        </p:nvSpPr>
        <p:spPr>
          <a:xfrm>
            <a:off x="761999" y="1943100"/>
            <a:ext cx="16764000" cy="6186309"/>
          </a:xfrm>
          <a:prstGeom prst="rect">
            <a:avLst/>
          </a:prstGeom>
          <a:noFill/>
        </p:spPr>
        <p:txBody>
          <a:bodyPr wrap="square" rtlCol="0">
            <a:spAutoFit/>
          </a:bodyPr>
          <a:lstStyle/>
          <a:p>
            <a:pPr algn="just"/>
            <a:r>
              <a:rPr lang="es-ES" sz="3600" dirty="0">
                <a:latin typeface="Bahnschrift SemiBold" panose="020B0502040204020203" pitchFamily="34" charset="0"/>
              </a:rPr>
              <a:t>Los métodos anticonceptivos permiten tomar decisiones adecuadas referentes sobre la fertilidad humana de manera libre, responsable e informada, apoyando los derechos sexuales y reproductivos de las personas, además, ayuda a mantener la salud pública e individual.</a:t>
            </a:r>
          </a:p>
          <a:p>
            <a:pPr algn="just"/>
            <a:endParaRPr lang="es-ES" sz="3600" dirty="0">
              <a:latin typeface="Bahnschrift SemiBold" panose="020B0502040204020203" pitchFamily="34" charset="0"/>
            </a:endParaRPr>
          </a:p>
          <a:p>
            <a:pPr algn="just"/>
            <a:r>
              <a:rPr lang="es-ES" sz="3600" dirty="0">
                <a:latin typeface="Bahnschrift SemiBold" panose="020B0502040204020203" pitchFamily="34" charset="0"/>
              </a:rPr>
              <a:t>El uso de anticonceptivos es una decisión que se debe tomar en pareja, ambos deben tener el mismo grado de responsabilidad, la mayoría de los métodos son diseñados para las mujeres, son ellas quienes toman la decisión final de que método es el que desean usar, claro está contando siempre con una asesoría medica al respecto. La asesoría medica ayuda a romper los mitos con respecto a diferentes metodologías para evitar la fertilidad.</a:t>
            </a:r>
          </a:p>
        </p:txBody>
      </p:sp>
    </p:spTree>
    <p:extLst>
      <p:ext uri="{BB962C8B-B14F-4D97-AF65-F5344CB8AC3E}">
        <p14:creationId xmlns:p14="http://schemas.microsoft.com/office/powerpoint/2010/main" val="340315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E33F960-8064-1F84-1518-B2EEE1BB4D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9515"/>
          <a:stretch/>
        </p:blipFill>
        <p:spPr bwMode="auto">
          <a:xfrm>
            <a:off x="1250291" y="313871"/>
            <a:ext cx="15787418" cy="9659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530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E33F960-8064-1F84-1518-B2EEE1BB4D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0599" b="7250"/>
          <a:stretch/>
        </p:blipFill>
        <p:spPr bwMode="auto">
          <a:xfrm>
            <a:off x="1295400" y="2576286"/>
            <a:ext cx="15787418" cy="5134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5326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E60C1878-F7C1-3747-48A1-52B865D044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1824"/>
            <a:ext cx="15316200" cy="10298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8261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TotalTime>
  <Words>228</Words>
  <Application>Microsoft Office PowerPoint</Application>
  <PresentationFormat>Personalizado</PresentationFormat>
  <Paragraphs>16</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Bahnschrift SemiBold</vt:lpstr>
      <vt:lpstr>Open Sans</vt:lpstr>
      <vt:lpstr>Open Sans Bold</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Colegio Sao Paulo</dc:creator>
  <cp:lastModifiedBy>pablo espinosa perez</cp:lastModifiedBy>
  <cp:revision>40</cp:revision>
  <dcterms:created xsi:type="dcterms:W3CDTF">2006-08-16T00:00:00Z</dcterms:created>
  <dcterms:modified xsi:type="dcterms:W3CDTF">2025-04-22T23:28:34Z</dcterms:modified>
  <dc:identifier>DAGCy9MpuAk</dc:identifier>
</cp:coreProperties>
</file>