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325" r:id="rId3"/>
    <p:sldId id="326" r:id="rId4"/>
    <p:sldId id="328" r:id="rId5"/>
    <p:sldId id="331" r:id="rId6"/>
    <p:sldId id="330" r:id="rId7"/>
    <p:sldId id="332" r:id="rId8"/>
    <p:sldId id="333" r:id="rId9"/>
  </p:sldIdLst>
  <p:sldSz cx="18288000" cy="10287000"/>
  <p:notesSz cx="6858000" cy="9144000"/>
  <p:embeddedFontLst>
    <p:embeddedFont>
      <p:font typeface="Bahnschrift SemiBold" panose="020B0502040204020203" pitchFamily="34" charset="0"/>
      <p:bold r:id="rId10"/>
    </p:embeddedFont>
    <p:embeddedFont>
      <p:font typeface="Open Sans" panose="020B0606030504020204" pitchFamily="34" charset="0"/>
      <p:regular r:id="rId11"/>
      <p:bold r:id="rId12"/>
      <p:italic r:id="rId13"/>
      <p:boldItalic r:id="rId14"/>
    </p:embeddedFont>
    <p:embeddedFont>
      <p:font typeface="Open Sans Bold" panose="020B0806030504020204" charset="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4622" autoAdjust="0"/>
  </p:normalViewPr>
  <p:slideViewPr>
    <p:cSldViewPr>
      <p:cViewPr varScale="1">
        <p:scale>
          <a:sx n="52" d="100"/>
          <a:sy n="52" d="100"/>
        </p:scale>
        <p:origin x="763"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4.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3.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font" Target="fonts/font6.fntdata"/><Relationship Id="rId10" Type="http://schemas.openxmlformats.org/officeDocument/2006/relationships/font" Target="fonts/font1.fntdata"/><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5.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4/22/2025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4/22/2025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4/22/2025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‹Nº›</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64" name="Group 46">
            <a:extLst>
              <a:ext uri="{FF2B5EF4-FFF2-40B4-BE49-F238E27FC236}">
                <a16:creationId xmlns:a16="http://schemas.microsoft.com/office/drawing/2014/main" id="{40807809-2682-B741-5A7B-099ED1FA69A4}"/>
              </a:ext>
            </a:extLst>
          </p:cNvPr>
          <p:cNvGrpSpPr/>
          <p:nvPr/>
        </p:nvGrpSpPr>
        <p:grpSpPr>
          <a:xfrm>
            <a:off x="996616" y="1819764"/>
            <a:ext cx="16262684" cy="3857136"/>
            <a:chOff x="-42779" y="1381494"/>
            <a:chExt cx="21683579" cy="5142849"/>
          </a:xfrm>
        </p:grpSpPr>
        <p:sp>
          <p:nvSpPr>
            <p:cNvPr id="65" name="TextBox 47">
              <a:extLst>
                <a:ext uri="{FF2B5EF4-FFF2-40B4-BE49-F238E27FC236}">
                  <a16:creationId xmlns:a16="http://schemas.microsoft.com/office/drawing/2014/main" id="{F6FFDFC9-03BB-7131-B83F-8B65948ADBFA}"/>
                </a:ext>
              </a:extLst>
            </p:cNvPr>
            <p:cNvSpPr txBox="1"/>
            <p:nvPr/>
          </p:nvSpPr>
          <p:spPr>
            <a:xfrm>
              <a:off x="-42779" y="4011945"/>
              <a:ext cx="21640800" cy="2512398"/>
            </a:xfrm>
            <a:prstGeom prst="rect">
              <a:avLst/>
            </a:prstGeom>
          </p:spPr>
          <p:txBody>
            <a:bodyPr lIns="0" tIns="0" rIns="0" bIns="0" rtlCol="0" anchor="t">
              <a:spAutoFit/>
            </a:bodyPr>
            <a:lstStyle/>
            <a:p>
              <a:pPr marL="0" lvl="0" indent="0" algn="ctr">
                <a:lnSpc>
                  <a:spcPts val="7559"/>
                </a:lnSpc>
                <a:spcBef>
                  <a:spcPct val="0"/>
                </a:spcBef>
              </a:pPr>
              <a:r>
                <a:rPr lang="en-US" sz="5399" u="none" strike="noStrike" dirty="0">
                  <a:solidFill>
                    <a:srgbClr val="000000"/>
                  </a:solidFill>
                  <a:latin typeface="Open Sans Bold"/>
                </a:rPr>
                <a:t>CIENCIAS NATURALES</a:t>
              </a:r>
            </a:p>
            <a:p>
              <a:pPr marL="0" lvl="0" indent="0" algn="ctr">
                <a:lnSpc>
                  <a:spcPts val="7559"/>
                </a:lnSpc>
                <a:spcBef>
                  <a:spcPct val="0"/>
                </a:spcBef>
              </a:pPr>
              <a:r>
                <a:rPr lang="en-US" sz="5399" dirty="0">
                  <a:solidFill>
                    <a:srgbClr val="000000"/>
                  </a:solidFill>
                  <a:latin typeface="Open Sans Bold"/>
                </a:rPr>
                <a:t>2° MEDIO</a:t>
              </a:r>
              <a:endParaRPr lang="en-US" sz="5399" u="none" strike="noStrike" dirty="0">
                <a:solidFill>
                  <a:srgbClr val="000000"/>
                </a:solidFill>
                <a:latin typeface="Open Sans Bold"/>
              </a:endParaRPr>
            </a:p>
          </p:txBody>
        </p:sp>
        <p:sp>
          <p:nvSpPr>
            <p:cNvPr id="66" name="TextBox 48">
              <a:extLst>
                <a:ext uri="{FF2B5EF4-FFF2-40B4-BE49-F238E27FC236}">
                  <a16:creationId xmlns:a16="http://schemas.microsoft.com/office/drawing/2014/main" id="{8A529355-7B74-F622-BC81-7B4ACDDDCA21}"/>
                </a:ext>
              </a:extLst>
            </p:cNvPr>
            <p:cNvSpPr txBox="1"/>
            <p:nvPr/>
          </p:nvSpPr>
          <p:spPr>
            <a:xfrm>
              <a:off x="0" y="1381494"/>
              <a:ext cx="21640800" cy="624333"/>
            </a:xfrm>
            <a:prstGeom prst="rect">
              <a:avLst/>
            </a:prstGeom>
          </p:spPr>
          <p:txBody>
            <a:bodyPr lIns="0" tIns="0" rIns="0" bIns="0" rtlCol="0" anchor="t">
              <a:spAutoFit/>
            </a:bodyPr>
            <a:lstStyle/>
            <a:p>
              <a:pPr marL="0" lvl="0" indent="0" algn="ctr">
                <a:lnSpc>
                  <a:spcPts val="3915"/>
                </a:lnSpc>
                <a:spcBef>
                  <a:spcPct val="0"/>
                </a:spcBef>
              </a:pPr>
              <a:endParaRPr lang="en-US" sz="2796" u="none" strike="noStrike" dirty="0">
                <a:solidFill>
                  <a:srgbClr val="000000"/>
                </a:solidFill>
                <a:latin typeface="Open Sans"/>
              </a:endParaRPr>
            </a:p>
          </p:txBody>
        </p:sp>
      </p:grpSp>
      <p:sp>
        <p:nvSpPr>
          <p:cNvPr id="67" name="Freeform 6">
            <a:extLst>
              <a:ext uri="{FF2B5EF4-FFF2-40B4-BE49-F238E27FC236}">
                <a16:creationId xmlns:a16="http://schemas.microsoft.com/office/drawing/2014/main" id="{0F3AB690-3C32-83D3-B7F9-7EC1CF365416}"/>
              </a:ext>
            </a:extLst>
          </p:cNvPr>
          <p:cNvSpPr/>
          <p:nvPr/>
        </p:nvSpPr>
        <p:spPr>
          <a:xfrm>
            <a:off x="-20053" y="5676900"/>
            <a:ext cx="4508337" cy="4648200"/>
          </a:xfrm>
          <a:custGeom>
            <a:avLst/>
            <a:gdLst/>
            <a:ahLst/>
            <a:cxnLst/>
            <a:rect l="l" t="t" r="r" b="b"/>
            <a:pathLst>
              <a:path w="2107555" h="2155740">
                <a:moveTo>
                  <a:pt x="0" y="0"/>
                </a:moveTo>
                <a:lnTo>
                  <a:pt x="2107555" y="0"/>
                </a:lnTo>
                <a:lnTo>
                  <a:pt x="2107555" y="2155740"/>
                </a:lnTo>
                <a:lnTo>
                  <a:pt x="0" y="2155740"/>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s-CL"/>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3009972"/>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3">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1</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3940697"/>
            <a:ext cx="16764000" cy="1754326"/>
          </a:xfrm>
          <a:prstGeom prst="rect">
            <a:avLst/>
          </a:prstGeom>
          <a:noFill/>
        </p:spPr>
        <p:txBody>
          <a:bodyPr wrap="square" rtlCol="0">
            <a:spAutoFit/>
          </a:bodyPr>
          <a:lstStyle/>
          <a:p>
            <a:pPr algn="just"/>
            <a:r>
              <a:rPr lang="es-ES" sz="3600" dirty="0">
                <a:latin typeface="Bahnschrift SemiBold" panose="020B0502040204020203" pitchFamily="34" charset="0"/>
              </a:rPr>
              <a:t>Para empezar ¿Qué significa maternidad y paternidad?, ¿Cuáles serían las responsabilidades de este nuevo cargo?, ¿Qué importancia tiene hacerse cargo de estas responsabilidades?</a:t>
            </a:r>
          </a:p>
        </p:txBody>
      </p:sp>
      <p:sp>
        <p:nvSpPr>
          <p:cNvPr id="7" name="CuadroTexto 6">
            <a:extLst>
              <a:ext uri="{FF2B5EF4-FFF2-40B4-BE49-F238E27FC236}">
                <a16:creationId xmlns:a16="http://schemas.microsoft.com/office/drawing/2014/main" id="{DEAC2750-F444-F2B0-7C3D-66C99F1DB6E3}"/>
              </a:ext>
            </a:extLst>
          </p:cNvPr>
          <p:cNvSpPr txBox="1"/>
          <p:nvPr/>
        </p:nvSpPr>
        <p:spPr>
          <a:xfrm>
            <a:off x="871253" y="1463694"/>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Aun sabiendo que existen métodos para controlar la fertilidad, aún existe la decisión de concebir una vida, con esto, existen diferentes responsabilidades.</a:t>
            </a:r>
          </a:p>
        </p:txBody>
      </p:sp>
    </p:spTree>
    <p:extLst>
      <p:ext uri="{BB962C8B-B14F-4D97-AF65-F5344CB8AC3E}">
        <p14:creationId xmlns:p14="http://schemas.microsoft.com/office/powerpoint/2010/main" val="17420811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6" name="CuadroTexto 5">
            <a:extLst>
              <a:ext uri="{FF2B5EF4-FFF2-40B4-BE49-F238E27FC236}">
                <a16:creationId xmlns:a16="http://schemas.microsoft.com/office/drawing/2014/main" id="{35B470D5-139D-4FF2-F639-E53C58F651E1}"/>
              </a:ext>
            </a:extLst>
          </p:cNvPr>
          <p:cNvSpPr txBox="1"/>
          <p:nvPr/>
        </p:nvSpPr>
        <p:spPr>
          <a:xfrm>
            <a:off x="761999" y="1943100"/>
            <a:ext cx="16764000" cy="6186309"/>
          </a:xfrm>
          <a:prstGeom prst="rect">
            <a:avLst/>
          </a:prstGeom>
          <a:noFill/>
        </p:spPr>
        <p:txBody>
          <a:bodyPr wrap="square" rtlCol="0">
            <a:spAutoFit/>
          </a:bodyPr>
          <a:lstStyle/>
          <a:p>
            <a:pPr algn="just"/>
            <a:r>
              <a:rPr lang="es-ES" sz="3600" dirty="0">
                <a:latin typeface="Bahnschrift SemiBold" panose="020B0502040204020203" pitchFamily="34" charset="0"/>
              </a:rPr>
              <a:t>La paternidad y maternidad responsable se refiere al compromiso consciente y activo con respecto al cuidado del nuevo individuo. Este concepto abarca no solo la provisión de necesidades básicas como alimentación, vestimenta y educación, sino también el apoyo emocional y el desarrollo integral.</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El cuidado parental empieza desde que se toma la decisión de tener un hijo, velando por la seguridad completa durante todo el proceso previo al parto.</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¿Qué cuidados requiere el feto durante el embarazo?, ¿Cuáles serían las complicaciones que se pueden tener durante el embarazo?, ¿Qué acciones de riesgo causan daños en el feto durante el embarazo?</a:t>
            </a:r>
          </a:p>
        </p:txBody>
      </p:sp>
    </p:spTree>
    <p:extLst>
      <p:ext uri="{BB962C8B-B14F-4D97-AF65-F5344CB8AC3E}">
        <p14:creationId xmlns:p14="http://schemas.microsoft.com/office/powerpoint/2010/main" val="34031559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3009972"/>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4">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2</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3940697"/>
            <a:ext cx="16764000" cy="1754326"/>
          </a:xfrm>
          <a:prstGeom prst="rect">
            <a:avLst/>
          </a:prstGeom>
          <a:noFill/>
        </p:spPr>
        <p:txBody>
          <a:bodyPr wrap="square" rtlCol="0">
            <a:spAutoFit/>
          </a:bodyPr>
          <a:lstStyle/>
          <a:p>
            <a:pPr algn="just"/>
            <a:r>
              <a:rPr lang="es-ES" sz="3600" dirty="0">
                <a:latin typeface="Bahnschrift SemiBold" panose="020B0502040204020203" pitchFamily="34" charset="0"/>
              </a:rPr>
              <a:t>¿Qué cuidados requiere el feto durante el embarazo?, ¿Cuáles serían las complicaciones que se pueden tener durante el embarazo?, ¿Qué acciones de riesgo causan daños en el feto durante el embarazo?</a:t>
            </a:r>
          </a:p>
        </p:txBody>
      </p:sp>
      <p:sp>
        <p:nvSpPr>
          <p:cNvPr id="7" name="CuadroTexto 6">
            <a:extLst>
              <a:ext uri="{FF2B5EF4-FFF2-40B4-BE49-F238E27FC236}">
                <a16:creationId xmlns:a16="http://schemas.microsoft.com/office/drawing/2014/main" id="{DEAC2750-F444-F2B0-7C3D-66C99F1DB6E3}"/>
              </a:ext>
            </a:extLst>
          </p:cNvPr>
          <p:cNvSpPr txBox="1"/>
          <p:nvPr/>
        </p:nvSpPr>
        <p:spPr>
          <a:xfrm>
            <a:off x="871253" y="1463694"/>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El cuidado parental es fundamental para asegurar el desarrollo del nuevo individuo, por lo que es importante plantearse ciertas preguntas.</a:t>
            </a:r>
          </a:p>
        </p:txBody>
      </p:sp>
    </p:spTree>
    <p:extLst>
      <p:ext uri="{BB962C8B-B14F-4D97-AF65-F5344CB8AC3E}">
        <p14:creationId xmlns:p14="http://schemas.microsoft.com/office/powerpoint/2010/main" val="524588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8" name="CuadroTexto 7">
            <a:extLst>
              <a:ext uri="{FF2B5EF4-FFF2-40B4-BE49-F238E27FC236}">
                <a16:creationId xmlns:a16="http://schemas.microsoft.com/office/drawing/2014/main" id="{35B470D5-139D-4FF2-F639-E53C58F651E1}"/>
              </a:ext>
            </a:extLst>
          </p:cNvPr>
          <p:cNvSpPr txBox="1"/>
          <p:nvPr/>
        </p:nvSpPr>
        <p:spPr>
          <a:xfrm>
            <a:off x="761999" y="1943100"/>
            <a:ext cx="16764000" cy="3970318"/>
          </a:xfrm>
          <a:prstGeom prst="rect">
            <a:avLst/>
          </a:prstGeom>
          <a:noFill/>
        </p:spPr>
        <p:txBody>
          <a:bodyPr wrap="square" rtlCol="0">
            <a:spAutoFit/>
          </a:bodyPr>
          <a:lstStyle/>
          <a:p>
            <a:pPr algn="just"/>
            <a:r>
              <a:rPr lang="es-ES" sz="3600" dirty="0">
                <a:latin typeface="Bahnschrift SemiBold" panose="020B0502040204020203" pitchFamily="34" charset="0"/>
              </a:rPr>
              <a:t>Los cuidados prenatales son importantes para asegurar un desarrollo completo del feto, el seguimiento médico acompañado de sus recomendaciones es vital para el desarrollo.</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Con esto, acciones de riesgo como el consumo de sustancias nocivas durante el embarazo alteran de manera significativa al desarrollo de un feto. Y no solo al feto, sino que también, puede generar alteraciones en la persona embarazada.</a:t>
            </a:r>
          </a:p>
        </p:txBody>
      </p:sp>
    </p:spTree>
    <p:extLst>
      <p:ext uri="{BB962C8B-B14F-4D97-AF65-F5344CB8AC3E}">
        <p14:creationId xmlns:p14="http://schemas.microsoft.com/office/powerpoint/2010/main" val="2594048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3009972"/>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2">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3</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3940697"/>
            <a:ext cx="16764000" cy="2862322"/>
          </a:xfrm>
          <a:prstGeom prst="rect">
            <a:avLst/>
          </a:prstGeom>
          <a:noFill/>
        </p:spPr>
        <p:txBody>
          <a:bodyPr wrap="square" rtlCol="0">
            <a:spAutoFit/>
          </a:bodyPr>
          <a:lstStyle/>
          <a:p>
            <a:pPr algn="just"/>
            <a:r>
              <a:rPr lang="es-ES" sz="3600" dirty="0">
                <a:latin typeface="Bahnschrift SemiBold" panose="020B0502040204020203" pitchFamily="34" charset="0"/>
              </a:rPr>
              <a:t>Investiga acerca de los efectos de sustancias nocivas y una alimentación desbalanceada durante el embarazo, considerando el efecto en el feto en desarrollo y en la persona embarazada.</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Considera sustancia nociva como el consumo de tabaco, alcohol y drogas.</a:t>
            </a:r>
          </a:p>
        </p:txBody>
      </p:sp>
      <p:sp>
        <p:nvSpPr>
          <p:cNvPr id="7" name="CuadroTexto 6">
            <a:extLst>
              <a:ext uri="{FF2B5EF4-FFF2-40B4-BE49-F238E27FC236}">
                <a16:creationId xmlns:a16="http://schemas.microsoft.com/office/drawing/2014/main" id="{DEAC2750-F444-F2B0-7C3D-66C99F1DB6E3}"/>
              </a:ext>
            </a:extLst>
          </p:cNvPr>
          <p:cNvSpPr txBox="1"/>
          <p:nvPr/>
        </p:nvSpPr>
        <p:spPr>
          <a:xfrm>
            <a:off x="871253" y="1463694"/>
            <a:ext cx="16764000" cy="646331"/>
          </a:xfrm>
          <a:prstGeom prst="rect">
            <a:avLst/>
          </a:prstGeom>
          <a:noFill/>
        </p:spPr>
        <p:txBody>
          <a:bodyPr wrap="square" rtlCol="0">
            <a:spAutoFit/>
          </a:bodyPr>
          <a:lstStyle/>
          <a:p>
            <a:pPr algn="just"/>
            <a:r>
              <a:rPr lang="es-ES" sz="3600" dirty="0">
                <a:latin typeface="Bahnschrift SemiBold" panose="020B0502040204020203" pitchFamily="34" charset="0"/>
              </a:rPr>
              <a:t>Pero ¿cómo realmente afectan estas acciones de riesgo durante un embarazo?</a:t>
            </a:r>
          </a:p>
        </p:txBody>
      </p:sp>
    </p:spTree>
    <p:extLst>
      <p:ext uri="{BB962C8B-B14F-4D97-AF65-F5344CB8AC3E}">
        <p14:creationId xmlns:p14="http://schemas.microsoft.com/office/powerpoint/2010/main" val="1412621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8" name="CuadroTexto 7">
            <a:extLst>
              <a:ext uri="{FF2B5EF4-FFF2-40B4-BE49-F238E27FC236}">
                <a16:creationId xmlns:a16="http://schemas.microsoft.com/office/drawing/2014/main" id="{35B470D5-139D-4FF2-F639-E53C58F651E1}"/>
              </a:ext>
            </a:extLst>
          </p:cNvPr>
          <p:cNvSpPr txBox="1"/>
          <p:nvPr/>
        </p:nvSpPr>
        <p:spPr>
          <a:xfrm>
            <a:off x="761999" y="1943100"/>
            <a:ext cx="16916401" cy="5632311"/>
          </a:xfrm>
          <a:prstGeom prst="rect">
            <a:avLst/>
          </a:prstGeom>
          <a:noFill/>
        </p:spPr>
        <p:txBody>
          <a:bodyPr wrap="square" rtlCol="0">
            <a:spAutoFit/>
          </a:bodyPr>
          <a:lstStyle/>
          <a:p>
            <a:pPr algn="just"/>
            <a:r>
              <a:rPr lang="es-ES" sz="3600" dirty="0">
                <a:latin typeface="Bahnschrift SemiBold" panose="020B0502040204020203" pitchFamily="34" charset="0"/>
              </a:rPr>
              <a:t>El consumo de sustancias nocivas afecta en todo el desarrollo fetal, generando alteraciones a niveles psicológicos la mayoría de las veces, e incluso, puede  alterar la morfología del feto.</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Ejemplos de esto sería el síndrome alcohólico fetal. Este síndrome, por su nombre, se presenta en los fetos cuando las madres consumen alcohol durante el embarazo.</a:t>
            </a:r>
          </a:p>
          <a:p>
            <a:pPr algn="just"/>
            <a:endParaRPr lang="es-ES" sz="3600" dirty="0">
              <a:latin typeface="Bahnschrift SemiBold" panose="020B0502040204020203" pitchFamily="34" charset="0"/>
            </a:endParaRPr>
          </a:p>
          <a:p>
            <a:pPr algn="just"/>
            <a:r>
              <a:rPr lang="es-ES" sz="3600" dirty="0">
                <a:latin typeface="Bahnschrift SemiBold" panose="020B0502040204020203" pitchFamily="34" charset="0"/>
              </a:rPr>
              <a:t>Otro ejemplo de esto cuando después de nacido, el bebé experiencia síndrome de abstinencia a causa del consumo de drogas o alcohol.</a:t>
            </a:r>
          </a:p>
        </p:txBody>
      </p:sp>
    </p:spTree>
    <p:extLst>
      <p:ext uri="{BB962C8B-B14F-4D97-AF65-F5344CB8AC3E}">
        <p14:creationId xmlns:p14="http://schemas.microsoft.com/office/powerpoint/2010/main" val="1320186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4F4F4"/>
        </a:solidFill>
        <a:effectLst/>
      </p:bgPr>
    </p:bg>
    <p:spTree>
      <p:nvGrpSpPr>
        <p:cNvPr id="1" name=""/>
        <p:cNvGrpSpPr/>
        <p:nvPr/>
      </p:nvGrpSpPr>
      <p:grpSpPr>
        <a:xfrm>
          <a:off x="0" y="0"/>
          <a:ext cx="0" cy="0"/>
          <a:chOff x="0" y="0"/>
          <a:chExt cx="0" cy="0"/>
        </a:xfrm>
      </p:grpSpPr>
      <p:grpSp>
        <p:nvGrpSpPr>
          <p:cNvPr id="2" name="Group 52">
            <a:extLst>
              <a:ext uri="{FF2B5EF4-FFF2-40B4-BE49-F238E27FC236}">
                <a16:creationId xmlns:a16="http://schemas.microsoft.com/office/drawing/2014/main" id="{37A467D5-C6D8-74D1-ABB7-8C12BAC37E1E}"/>
              </a:ext>
            </a:extLst>
          </p:cNvPr>
          <p:cNvGrpSpPr/>
          <p:nvPr/>
        </p:nvGrpSpPr>
        <p:grpSpPr>
          <a:xfrm>
            <a:off x="4942212" y="410683"/>
            <a:ext cx="8403575" cy="775626"/>
            <a:chOff x="-78588" y="0"/>
            <a:chExt cx="3022420" cy="262318"/>
          </a:xfrm>
        </p:grpSpPr>
        <p:sp>
          <p:nvSpPr>
            <p:cNvPr id="3" name="Freeform 53">
              <a:extLst>
                <a:ext uri="{FF2B5EF4-FFF2-40B4-BE49-F238E27FC236}">
                  <a16:creationId xmlns:a16="http://schemas.microsoft.com/office/drawing/2014/main" id="{43426DE7-259C-10A2-983C-4014C148A0F6}"/>
                </a:ext>
              </a:extLst>
            </p:cNvPr>
            <p:cNvSpPr/>
            <p:nvPr/>
          </p:nvSpPr>
          <p:spPr>
            <a:xfrm>
              <a:off x="-78588" y="0"/>
              <a:ext cx="3022420" cy="262318"/>
            </a:xfrm>
            <a:custGeom>
              <a:avLst/>
              <a:gdLst/>
              <a:ahLst/>
              <a:cxnLst/>
              <a:rect l="l" t="t" r="r" b="b"/>
              <a:pathLst>
                <a:path w="2943832" h="262318">
                  <a:moveTo>
                    <a:pt x="35325" y="0"/>
                  </a:moveTo>
                  <a:lnTo>
                    <a:pt x="2908507" y="0"/>
                  </a:lnTo>
                  <a:cubicBezTo>
                    <a:pt x="2928016" y="0"/>
                    <a:pt x="2943832" y="15815"/>
                    <a:pt x="2943832" y="35325"/>
                  </a:cubicBezTo>
                  <a:lnTo>
                    <a:pt x="2943832" y="226993"/>
                  </a:lnTo>
                  <a:cubicBezTo>
                    <a:pt x="2943832" y="246503"/>
                    <a:pt x="2928016" y="262318"/>
                    <a:pt x="2908507" y="262318"/>
                  </a:cubicBezTo>
                  <a:lnTo>
                    <a:pt x="35325" y="262318"/>
                  </a:lnTo>
                  <a:cubicBezTo>
                    <a:pt x="15815" y="262318"/>
                    <a:pt x="0" y="246503"/>
                    <a:pt x="0" y="226993"/>
                  </a:cubicBezTo>
                  <a:lnTo>
                    <a:pt x="0" y="35325"/>
                  </a:lnTo>
                  <a:cubicBezTo>
                    <a:pt x="0" y="15815"/>
                    <a:pt x="15815" y="0"/>
                    <a:pt x="35325" y="0"/>
                  </a:cubicBezTo>
                  <a:close/>
                </a:path>
              </a:pathLst>
            </a:custGeom>
            <a:solidFill>
              <a:srgbClr val="FFFFFF"/>
            </a:solidFill>
            <a:ln w="38100" cap="rnd">
              <a:solidFill>
                <a:srgbClr val="000000"/>
              </a:solidFill>
              <a:prstDash val="solid"/>
              <a:round/>
            </a:ln>
          </p:spPr>
          <p:txBody>
            <a:bodyPr/>
            <a:lstStyle/>
            <a:p>
              <a:pPr algn="ctr"/>
              <a:r>
                <a:rPr lang="es-ES" sz="4400" b="1" dirty="0">
                  <a:latin typeface="Bahnschrift SemiBold" panose="020B0502040204020203" pitchFamily="34" charset="0"/>
                </a:rPr>
                <a:t>CUIDADO PARENTAL</a:t>
              </a:r>
              <a:endParaRPr lang="es-CL" sz="4400" b="1" dirty="0">
                <a:latin typeface="Bahnschrift SemiBold" panose="020B0502040204020203" pitchFamily="34" charset="0"/>
              </a:endParaRPr>
            </a:p>
          </p:txBody>
        </p:sp>
        <p:sp>
          <p:nvSpPr>
            <p:cNvPr id="4" name="TextBox 54">
              <a:extLst>
                <a:ext uri="{FF2B5EF4-FFF2-40B4-BE49-F238E27FC236}">
                  <a16:creationId xmlns:a16="http://schemas.microsoft.com/office/drawing/2014/main" id="{8FD87D63-59E0-E24D-8340-71B93C892E79}"/>
                </a:ext>
              </a:extLst>
            </p:cNvPr>
            <p:cNvSpPr txBox="1"/>
            <p:nvPr/>
          </p:nvSpPr>
          <p:spPr>
            <a:xfrm>
              <a:off x="0" y="57150"/>
              <a:ext cx="2943832" cy="205168"/>
            </a:xfrm>
            <a:prstGeom prst="rect">
              <a:avLst/>
            </a:prstGeom>
          </p:spPr>
          <p:txBody>
            <a:bodyPr lIns="50800" tIns="50800" rIns="50800" bIns="50800" rtlCol="0" anchor="ctr"/>
            <a:lstStyle/>
            <a:p>
              <a:pPr marL="0" lvl="1" indent="0" algn="ctr">
                <a:lnSpc>
                  <a:spcPts val="4220"/>
                </a:lnSpc>
                <a:spcBef>
                  <a:spcPct val="0"/>
                </a:spcBef>
              </a:pPr>
              <a:endParaRPr lang="en-US" sz="4058" dirty="0">
                <a:solidFill>
                  <a:srgbClr val="000000"/>
                </a:solidFill>
                <a:latin typeface="Open Sans Bold"/>
              </a:endParaRPr>
            </a:p>
          </p:txBody>
        </p:sp>
      </p:grpSp>
      <p:sp>
        <p:nvSpPr>
          <p:cNvPr id="5" name="Freeform 21">
            <a:extLst>
              <a:ext uri="{FF2B5EF4-FFF2-40B4-BE49-F238E27FC236}">
                <a16:creationId xmlns:a16="http://schemas.microsoft.com/office/drawing/2014/main" id="{36A70D3C-76B0-C7A5-90D1-5B4CA641B0F5}"/>
              </a:ext>
            </a:extLst>
          </p:cNvPr>
          <p:cNvSpPr/>
          <p:nvPr/>
        </p:nvSpPr>
        <p:spPr>
          <a:xfrm>
            <a:off x="871253" y="2781300"/>
            <a:ext cx="2895602" cy="584775"/>
          </a:xfrm>
          <a:custGeom>
            <a:avLst/>
            <a:gdLst/>
            <a:ahLst/>
            <a:cxnLst/>
            <a:rect l="l" t="t" r="r" b="b"/>
            <a:pathLst>
              <a:path w="1003742" h="235242">
                <a:moveTo>
                  <a:pt x="103603" y="0"/>
                </a:moveTo>
                <a:lnTo>
                  <a:pt x="900139" y="0"/>
                </a:lnTo>
                <a:cubicBezTo>
                  <a:pt x="957357" y="0"/>
                  <a:pt x="1003742" y="46384"/>
                  <a:pt x="1003742" y="103603"/>
                </a:cubicBezTo>
                <a:lnTo>
                  <a:pt x="1003742" y="131639"/>
                </a:lnTo>
                <a:cubicBezTo>
                  <a:pt x="1003742" y="159116"/>
                  <a:pt x="992826" y="185468"/>
                  <a:pt x="973397" y="204897"/>
                </a:cubicBezTo>
                <a:cubicBezTo>
                  <a:pt x="953968" y="224327"/>
                  <a:pt x="927616" y="235242"/>
                  <a:pt x="900139" y="235242"/>
                </a:cubicBezTo>
                <a:lnTo>
                  <a:pt x="103603" y="235242"/>
                </a:lnTo>
                <a:cubicBezTo>
                  <a:pt x="46384" y="235242"/>
                  <a:pt x="0" y="188857"/>
                  <a:pt x="0" y="131639"/>
                </a:cubicBezTo>
                <a:lnTo>
                  <a:pt x="0" y="103603"/>
                </a:lnTo>
                <a:cubicBezTo>
                  <a:pt x="0" y="46384"/>
                  <a:pt x="46384" y="0"/>
                  <a:pt x="103603" y="0"/>
                </a:cubicBezTo>
                <a:close/>
              </a:path>
            </a:pathLst>
          </a:custGeom>
          <a:solidFill>
            <a:schemeClr val="accent5">
              <a:lumMod val="60000"/>
              <a:lumOff val="40000"/>
            </a:schemeClr>
          </a:solidFill>
          <a:ln w="38100" cap="rnd">
            <a:solidFill>
              <a:srgbClr val="000000"/>
            </a:solidFill>
            <a:prstDash val="solid"/>
            <a:round/>
          </a:ln>
        </p:spPr>
        <p:txBody>
          <a:bodyPr/>
          <a:lstStyle/>
          <a:p>
            <a:pPr algn="ctr"/>
            <a:r>
              <a:rPr lang="es-CL" sz="3600" b="1" dirty="0">
                <a:latin typeface="Bahnschrift SemiBold" panose="020B0502040204020203" pitchFamily="34" charset="0"/>
              </a:rPr>
              <a:t>ACTIVIDAD 4</a:t>
            </a:r>
          </a:p>
        </p:txBody>
      </p:sp>
      <p:sp>
        <p:nvSpPr>
          <p:cNvPr id="6" name="CuadroTexto 5">
            <a:extLst>
              <a:ext uri="{FF2B5EF4-FFF2-40B4-BE49-F238E27FC236}">
                <a16:creationId xmlns:a16="http://schemas.microsoft.com/office/drawing/2014/main" id="{35B470D5-139D-4FF2-F639-E53C58F651E1}"/>
              </a:ext>
            </a:extLst>
          </p:cNvPr>
          <p:cNvSpPr txBox="1"/>
          <p:nvPr/>
        </p:nvSpPr>
        <p:spPr>
          <a:xfrm>
            <a:off x="871253" y="3521026"/>
            <a:ext cx="16764000" cy="6186309"/>
          </a:xfrm>
          <a:prstGeom prst="rect">
            <a:avLst/>
          </a:prstGeom>
          <a:noFill/>
        </p:spPr>
        <p:txBody>
          <a:bodyPr wrap="square" rtlCol="0">
            <a:spAutoFit/>
          </a:bodyPr>
          <a:lstStyle/>
          <a:p>
            <a:pPr algn="just"/>
            <a:r>
              <a:rPr lang="es-ES" sz="3600" dirty="0">
                <a:latin typeface="Bahnschrift SemiBold" panose="020B0502040204020203" pitchFamily="34" charset="0"/>
              </a:rPr>
              <a:t>En grupos, deberán discutir acerca de los derechos y deberes de los niños.</a:t>
            </a:r>
          </a:p>
          <a:p>
            <a:pPr algn="just"/>
            <a:r>
              <a:rPr lang="es-ES" sz="3600" dirty="0">
                <a:latin typeface="Bahnschrift SemiBold" panose="020B0502040204020203" pitchFamily="34" charset="0"/>
              </a:rPr>
              <a:t>Como guía, puedes buscarlos en la página de la Unicef.</a:t>
            </a:r>
          </a:p>
          <a:p>
            <a:pPr algn="just"/>
            <a:r>
              <a:rPr lang="es-ES" sz="3600" dirty="0">
                <a:latin typeface="Bahnschrift SemiBold" panose="020B0502040204020203" pitchFamily="34" charset="0"/>
              </a:rPr>
              <a:t>Preguntas para hacer fluir la conversación.</a:t>
            </a:r>
          </a:p>
          <a:p>
            <a:pPr marL="571500" indent="-571500" algn="just">
              <a:buFontTx/>
              <a:buChar char="-"/>
            </a:pPr>
            <a:r>
              <a:rPr lang="es-ES" sz="3600" dirty="0">
                <a:latin typeface="Bahnschrift SemiBold" panose="020B0502040204020203" pitchFamily="34" charset="0"/>
              </a:rPr>
              <a:t>¿Conocías estos derechos?</a:t>
            </a:r>
          </a:p>
          <a:p>
            <a:pPr marL="571500" indent="-571500" algn="just">
              <a:buFontTx/>
              <a:buChar char="-"/>
            </a:pPr>
            <a:r>
              <a:rPr lang="es-ES" sz="3600" dirty="0">
                <a:latin typeface="Bahnschrift SemiBold" panose="020B0502040204020203" pitchFamily="34" charset="0"/>
              </a:rPr>
              <a:t>¿Cuál de ellos consideran más difícil de respetar?, ¿por qué?</a:t>
            </a:r>
          </a:p>
          <a:p>
            <a:pPr marL="571500" indent="-571500" algn="just">
              <a:buFontTx/>
              <a:buChar char="-"/>
            </a:pPr>
            <a:r>
              <a:rPr lang="es-ES" sz="3600" dirty="0">
                <a:latin typeface="Bahnschrift SemiBold" panose="020B0502040204020203" pitchFamily="34" charset="0"/>
              </a:rPr>
              <a:t>¿Cuál o cuáles no te fueron respetados?</a:t>
            </a:r>
          </a:p>
          <a:p>
            <a:pPr marL="571500" indent="-571500" algn="just">
              <a:buFontTx/>
              <a:buChar char="-"/>
            </a:pPr>
            <a:r>
              <a:rPr lang="es-ES" sz="3600" dirty="0">
                <a:latin typeface="Bahnschrift SemiBold" panose="020B0502040204020203" pitchFamily="34" charset="0"/>
              </a:rPr>
              <a:t>¿Cuál o cuáles ves a menudo que no se respetan?</a:t>
            </a:r>
          </a:p>
          <a:p>
            <a:pPr marL="571500" indent="-571500" algn="just">
              <a:buFontTx/>
              <a:buChar char="-"/>
            </a:pPr>
            <a:r>
              <a:rPr lang="es-ES" sz="3600" dirty="0">
                <a:latin typeface="Bahnschrift SemiBold" panose="020B0502040204020203" pitchFamily="34" charset="0"/>
              </a:rPr>
              <a:t>¿Quiénes deben velar por que estos derechos les sean respetados a la totalidad de niñas y niños?</a:t>
            </a:r>
          </a:p>
          <a:p>
            <a:pPr marL="571500" indent="-571500" algn="just">
              <a:buFontTx/>
              <a:buChar char="-"/>
            </a:pPr>
            <a:r>
              <a:rPr lang="es-ES" sz="3600" dirty="0">
                <a:latin typeface="Bahnschrift SemiBold" panose="020B0502040204020203" pitchFamily="34" charset="0"/>
              </a:rPr>
              <a:t>¿Cómo se relacionan estos derechos con la maternidad y paternidad responsables?</a:t>
            </a:r>
          </a:p>
        </p:txBody>
      </p:sp>
      <p:sp>
        <p:nvSpPr>
          <p:cNvPr id="7" name="CuadroTexto 6">
            <a:extLst>
              <a:ext uri="{FF2B5EF4-FFF2-40B4-BE49-F238E27FC236}">
                <a16:creationId xmlns:a16="http://schemas.microsoft.com/office/drawing/2014/main" id="{DEAC2750-F444-F2B0-7C3D-66C99F1DB6E3}"/>
              </a:ext>
            </a:extLst>
          </p:cNvPr>
          <p:cNvSpPr txBox="1"/>
          <p:nvPr/>
        </p:nvSpPr>
        <p:spPr>
          <a:xfrm>
            <a:off x="871253" y="1463694"/>
            <a:ext cx="16764000" cy="1200329"/>
          </a:xfrm>
          <a:prstGeom prst="rect">
            <a:avLst/>
          </a:prstGeom>
          <a:noFill/>
        </p:spPr>
        <p:txBody>
          <a:bodyPr wrap="square" rtlCol="0">
            <a:spAutoFit/>
          </a:bodyPr>
          <a:lstStyle/>
          <a:p>
            <a:pPr algn="just"/>
            <a:r>
              <a:rPr lang="es-ES" sz="3600" dirty="0">
                <a:latin typeface="Bahnschrift SemiBold" panose="020B0502040204020203" pitchFamily="34" charset="0"/>
              </a:rPr>
              <a:t>Sabemos el cuidado que se tiene que hacer con respecto al feto, pero ¿Qué ocurre después de nacido?, ¿Qué responsabilidades se tienen que tomar ahora?</a:t>
            </a:r>
          </a:p>
        </p:txBody>
      </p:sp>
    </p:spTree>
    <p:extLst>
      <p:ext uri="{BB962C8B-B14F-4D97-AF65-F5344CB8AC3E}">
        <p14:creationId xmlns:p14="http://schemas.microsoft.com/office/powerpoint/2010/main" val="2800640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2079</TotalTime>
  <Words>601</Words>
  <Application>Microsoft Office PowerPoint</Application>
  <PresentationFormat>Personalizado</PresentationFormat>
  <Paragraphs>44</Paragraphs>
  <Slides>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8</vt:i4>
      </vt:variant>
    </vt:vector>
  </HeadingPairs>
  <TitlesOfParts>
    <vt:vector size="14" baseType="lpstr">
      <vt:lpstr>Bahnschrift SemiBold</vt:lpstr>
      <vt:lpstr>Arial</vt:lpstr>
      <vt:lpstr>Calibri</vt:lpstr>
      <vt:lpstr>Open Sans Bold</vt:lpstr>
      <vt:lpstr>Open Sans</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Colegio Sao Paulo</dc:creator>
  <cp:lastModifiedBy>pablo espinosa perez</cp:lastModifiedBy>
  <cp:revision>44</cp:revision>
  <dcterms:created xsi:type="dcterms:W3CDTF">2006-08-16T00:00:00Z</dcterms:created>
  <dcterms:modified xsi:type="dcterms:W3CDTF">2025-04-22T23:30:02Z</dcterms:modified>
  <dc:identifier>DAGCy9MpuAk</dc:identifier>
</cp:coreProperties>
</file>