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8"/>
  </p:notesMasterIdLst>
  <p:sldIdLst>
    <p:sldId id="256" r:id="rId2"/>
    <p:sldId id="258" r:id="rId3"/>
    <p:sldId id="259" r:id="rId4"/>
    <p:sldId id="260" r:id="rId5"/>
    <p:sldId id="261" r:id="rId6"/>
    <p:sldId id="262" r:id="rId7"/>
  </p:sldIdLst>
  <p:sldSz cx="18288000" cy="10287000"/>
  <p:notesSz cx="6858000" cy="9144000"/>
  <p:embeddedFontLst>
    <p:embeddedFont>
      <p:font typeface="Agrandir Medium" panose="020B0604020202020204" charset="0"/>
      <p:regular r:id="rId9"/>
    </p:embeddedFont>
    <p:embeddedFont>
      <p:font typeface="Agrandir Ultra-Bold" panose="020B0604020202020204" charset="0"/>
      <p:regular r:id="rId1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52" d="100"/>
          <a:sy n="52" d="100"/>
        </p:scale>
        <p:origin x="77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CCF01B-B03E-4555-9960-BCFC345BFE33}" type="datetimeFigureOut">
              <a:rPr lang="es-CL" smtClean="0"/>
              <a:t>22-04-2025</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DBD047-781A-49C3-BEA8-FA12F8C120F6}" type="slidenum">
              <a:rPr lang="es-CL" smtClean="0"/>
              <a:t>‹Nº›</a:t>
            </a:fld>
            <a:endParaRPr lang="es-CL"/>
          </a:p>
        </p:txBody>
      </p:sp>
    </p:spTree>
    <p:extLst>
      <p:ext uri="{BB962C8B-B14F-4D97-AF65-F5344CB8AC3E}">
        <p14:creationId xmlns:p14="http://schemas.microsoft.com/office/powerpoint/2010/main" val="3591982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AADBD047-781A-49C3-BEA8-FA12F8C120F6}" type="slidenum">
              <a:rPr lang="es-CL" smtClean="0"/>
              <a:t>1</a:t>
            </a:fld>
            <a:endParaRPr lang="es-CL"/>
          </a:p>
        </p:txBody>
      </p:sp>
    </p:spTree>
    <p:extLst>
      <p:ext uri="{BB962C8B-B14F-4D97-AF65-F5344CB8AC3E}">
        <p14:creationId xmlns:p14="http://schemas.microsoft.com/office/powerpoint/2010/main" val="3831386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4/22/2025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E9B6A"/>
        </a:solidFill>
        <a:effectLst/>
      </p:bgPr>
    </p:bg>
    <p:spTree>
      <p:nvGrpSpPr>
        <p:cNvPr id="1" name=""/>
        <p:cNvGrpSpPr/>
        <p:nvPr/>
      </p:nvGrpSpPr>
      <p:grpSpPr>
        <a:xfrm>
          <a:off x="0" y="0"/>
          <a:ext cx="0" cy="0"/>
          <a:chOff x="0" y="0"/>
          <a:chExt cx="0" cy="0"/>
        </a:xfrm>
      </p:grpSpPr>
      <p:grpSp>
        <p:nvGrpSpPr>
          <p:cNvPr id="36" name="Group 36"/>
          <p:cNvGrpSpPr/>
          <p:nvPr/>
        </p:nvGrpSpPr>
        <p:grpSpPr>
          <a:xfrm>
            <a:off x="3760787" y="2086845"/>
            <a:ext cx="10766425" cy="5432425"/>
            <a:chOff x="0" y="0"/>
            <a:chExt cx="3063402" cy="1545704"/>
          </a:xfrm>
        </p:grpSpPr>
        <p:sp>
          <p:nvSpPr>
            <p:cNvPr id="37" name="Freeform 37"/>
            <p:cNvSpPr/>
            <p:nvPr/>
          </p:nvSpPr>
          <p:spPr>
            <a:xfrm>
              <a:off x="0" y="0"/>
              <a:ext cx="3063402" cy="1545704"/>
            </a:xfrm>
            <a:custGeom>
              <a:avLst/>
              <a:gdLst/>
              <a:ahLst/>
              <a:cxnLst/>
              <a:rect l="l" t="t" r="r" b="b"/>
              <a:pathLst>
                <a:path w="3063402" h="1545704">
                  <a:moveTo>
                    <a:pt x="0" y="0"/>
                  </a:moveTo>
                  <a:lnTo>
                    <a:pt x="3063402" y="0"/>
                  </a:lnTo>
                  <a:lnTo>
                    <a:pt x="3063402" y="1545704"/>
                  </a:lnTo>
                  <a:lnTo>
                    <a:pt x="0" y="1545704"/>
                  </a:lnTo>
                  <a:close/>
                </a:path>
              </a:pathLst>
            </a:custGeom>
            <a:solidFill>
              <a:srgbClr val="FFFFFF"/>
            </a:solidFill>
            <a:ln w="28575" cap="sq">
              <a:solidFill>
                <a:srgbClr val="231F20"/>
              </a:solidFill>
              <a:prstDash val="solid"/>
              <a:miter/>
            </a:ln>
          </p:spPr>
          <p:txBody>
            <a:bodyPr/>
            <a:lstStyle/>
            <a:p>
              <a:endParaRPr lang="es-CL"/>
            </a:p>
          </p:txBody>
        </p:sp>
        <p:sp>
          <p:nvSpPr>
            <p:cNvPr id="38" name="TextBox 38"/>
            <p:cNvSpPr txBox="1"/>
            <p:nvPr/>
          </p:nvSpPr>
          <p:spPr>
            <a:xfrm>
              <a:off x="0" y="-38100"/>
              <a:ext cx="3063402" cy="1583804"/>
            </a:xfrm>
            <a:prstGeom prst="rect">
              <a:avLst/>
            </a:prstGeom>
          </p:spPr>
          <p:txBody>
            <a:bodyPr lIns="50800" tIns="50800" rIns="50800" bIns="50800" rtlCol="0" anchor="ctr"/>
            <a:lstStyle/>
            <a:p>
              <a:pPr algn="ctr">
                <a:lnSpc>
                  <a:spcPts val="2659"/>
                </a:lnSpc>
                <a:spcBef>
                  <a:spcPct val="0"/>
                </a:spcBef>
              </a:pPr>
              <a:endParaRPr/>
            </a:p>
          </p:txBody>
        </p:sp>
      </p:grpSp>
      <p:sp>
        <p:nvSpPr>
          <p:cNvPr id="54" name="TextBox 54"/>
          <p:cNvSpPr txBox="1"/>
          <p:nvPr/>
        </p:nvSpPr>
        <p:spPr>
          <a:xfrm>
            <a:off x="4252901" y="2815939"/>
            <a:ext cx="9782195" cy="4655121"/>
          </a:xfrm>
          <a:prstGeom prst="rect">
            <a:avLst/>
          </a:prstGeom>
        </p:spPr>
        <p:txBody>
          <a:bodyPr lIns="0" tIns="0" rIns="0" bIns="0" rtlCol="0" anchor="t">
            <a:spAutoFit/>
          </a:bodyPr>
          <a:lstStyle/>
          <a:p>
            <a:pPr algn="ctr">
              <a:lnSpc>
                <a:spcPts val="12092"/>
              </a:lnSpc>
            </a:pPr>
            <a:r>
              <a:rPr lang="es-CL" sz="10515" b="1" dirty="0">
                <a:solidFill>
                  <a:srgbClr val="231F20"/>
                </a:solidFill>
                <a:latin typeface="Agrandir Ultra-Bold"/>
                <a:ea typeface="Agrandir Ultra-Bold"/>
                <a:cs typeface="Agrandir Ultra-Bold"/>
                <a:sym typeface="Agrandir Ultra-Bold"/>
              </a:rPr>
              <a:t>Ciencias Naturales</a:t>
            </a:r>
          </a:p>
          <a:p>
            <a:pPr algn="ctr">
              <a:lnSpc>
                <a:spcPts val="12092"/>
              </a:lnSpc>
            </a:pPr>
            <a:r>
              <a:rPr lang="es-CL" sz="10515" b="1" dirty="0" err="1">
                <a:solidFill>
                  <a:srgbClr val="231F20"/>
                </a:solidFill>
                <a:latin typeface="Agrandir Ultra-Bold"/>
                <a:ea typeface="Agrandir Ultra-Bold"/>
                <a:cs typeface="Agrandir Ultra-Bold"/>
                <a:sym typeface="Agrandir Ultra-Bold"/>
              </a:rPr>
              <a:t>II°M</a:t>
            </a:r>
            <a:endParaRPr lang="es-CL" sz="10515" b="1" dirty="0">
              <a:solidFill>
                <a:srgbClr val="231F20"/>
              </a:solidFill>
              <a:latin typeface="Agrandir Ultra-Bold"/>
              <a:ea typeface="Agrandir Ultra-Bold"/>
              <a:cs typeface="Agrandir Ultra-Bold"/>
              <a:sym typeface="Agrandir Ultra-Bo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E9B6A"/>
        </a:solidFill>
        <a:effectLst/>
      </p:bgPr>
    </p:bg>
    <p:spTree>
      <p:nvGrpSpPr>
        <p:cNvPr id="1" name=""/>
        <p:cNvGrpSpPr/>
        <p:nvPr/>
      </p:nvGrpSpPr>
      <p:grpSpPr>
        <a:xfrm>
          <a:off x="0" y="0"/>
          <a:ext cx="0" cy="0"/>
          <a:chOff x="0" y="0"/>
          <a:chExt cx="0" cy="0"/>
        </a:xfrm>
      </p:grpSpPr>
      <p:grpSp>
        <p:nvGrpSpPr>
          <p:cNvPr id="18" name="Group 18"/>
          <p:cNvGrpSpPr/>
          <p:nvPr/>
        </p:nvGrpSpPr>
        <p:grpSpPr>
          <a:xfrm>
            <a:off x="1098762" y="342900"/>
            <a:ext cx="16090476" cy="1371600"/>
            <a:chOff x="0" y="0"/>
            <a:chExt cx="3063402" cy="749815"/>
          </a:xfrm>
        </p:grpSpPr>
        <p:sp>
          <p:nvSpPr>
            <p:cNvPr id="19" name="Freeform 19"/>
            <p:cNvSpPr/>
            <p:nvPr/>
          </p:nvSpPr>
          <p:spPr>
            <a:xfrm>
              <a:off x="0" y="0"/>
              <a:ext cx="3063402" cy="749815"/>
            </a:xfrm>
            <a:custGeom>
              <a:avLst/>
              <a:gdLst/>
              <a:ahLst/>
              <a:cxnLst/>
              <a:rect l="l" t="t" r="r" b="b"/>
              <a:pathLst>
                <a:path w="3063402" h="749815">
                  <a:moveTo>
                    <a:pt x="0" y="0"/>
                  </a:moveTo>
                  <a:lnTo>
                    <a:pt x="3063402" y="0"/>
                  </a:lnTo>
                  <a:lnTo>
                    <a:pt x="3063402" y="749815"/>
                  </a:lnTo>
                  <a:lnTo>
                    <a:pt x="0" y="749815"/>
                  </a:lnTo>
                  <a:close/>
                </a:path>
              </a:pathLst>
            </a:custGeom>
            <a:solidFill>
              <a:srgbClr val="FFFFFF"/>
            </a:solidFill>
            <a:ln w="38100" cap="sq">
              <a:solidFill>
                <a:srgbClr val="231F20"/>
              </a:solidFill>
              <a:prstDash val="solid"/>
              <a:miter/>
            </a:ln>
          </p:spPr>
          <p:txBody>
            <a:bodyPr/>
            <a:lstStyle/>
            <a:p>
              <a:endParaRPr lang="es-CL"/>
            </a:p>
          </p:txBody>
        </p:sp>
        <p:sp>
          <p:nvSpPr>
            <p:cNvPr id="20" name="TextBox 20"/>
            <p:cNvSpPr txBox="1"/>
            <p:nvPr/>
          </p:nvSpPr>
          <p:spPr>
            <a:xfrm>
              <a:off x="0" y="-38100"/>
              <a:ext cx="3063402" cy="787915"/>
            </a:xfrm>
            <a:prstGeom prst="rect">
              <a:avLst/>
            </a:prstGeom>
          </p:spPr>
          <p:txBody>
            <a:bodyPr lIns="50800" tIns="50800" rIns="50800" bIns="50800" rtlCol="0" anchor="ctr"/>
            <a:lstStyle/>
            <a:p>
              <a:pPr algn="ctr">
                <a:lnSpc>
                  <a:spcPts val="2659"/>
                </a:lnSpc>
                <a:spcBef>
                  <a:spcPct val="0"/>
                </a:spcBef>
              </a:pPr>
              <a:endParaRPr/>
            </a:p>
          </p:txBody>
        </p:sp>
      </p:grpSp>
      <p:grpSp>
        <p:nvGrpSpPr>
          <p:cNvPr id="27" name="Group 27"/>
          <p:cNvGrpSpPr/>
          <p:nvPr/>
        </p:nvGrpSpPr>
        <p:grpSpPr>
          <a:xfrm>
            <a:off x="1098762" y="2095500"/>
            <a:ext cx="16090476" cy="5432425"/>
            <a:chOff x="0" y="0"/>
            <a:chExt cx="3063402" cy="1545704"/>
          </a:xfrm>
        </p:grpSpPr>
        <p:sp>
          <p:nvSpPr>
            <p:cNvPr id="28" name="Freeform 28"/>
            <p:cNvSpPr/>
            <p:nvPr/>
          </p:nvSpPr>
          <p:spPr>
            <a:xfrm>
              <a:off x="0" y="0"/>
              <a:ext cx="3063402" cy="1545704"/>
            </a:xfrm>
            <a:custGeom>
              <a:avLst/>
              <a:gdLst/>
              <a:ahLst/>
              <a:cxnLst/>
              <a:rect l="l" t="t" r="r" b="b"/>
              <a:pathLst>
                <a:path w="3063402" h="1545704">
                  <a:moveTo>
                    <a:pt x="0" y="0"/>
                  </a:moveTo>
                  <a:lnTo>
                    <a:pt x="3063402" y="0"/>
                  </a:lnTo>
                  <a:lnTo>
                    <a:pt x="3063402" y="1545704"/>
                  </a:lnTo>
                  <a:lnTo>
                    <a:pt x="0" y="1545704"/>
                  </a:lnTo>
                  <a:close/>
                </a:path>
              </a:pathLst>
            </a:custGeom>
            <a:solidFill>
              <a:srgbClr val="FFFFFF"/>
            </a:solidFill>
            <a:ln w="38100" cap="sq">
              <a:solidFill>
                <a:srgbClr val="231F20"/>
              </a:solidFill>
              <a:prstDash val="solid"/>
              <a:miter/>
            </a:ln>
          </p:spPr>
          <p:txBody>
            <a:bodyPr/>
            <a:lstStyle/>
            <a:p>
              <a:endParaRPr lang="es-CL"/>
            </a:p>
          </p:txBody>
        </p:sp>
        <p:sp>
          <p:nvSpPr>
            <p:cNvPr id="29" name="TextBox 29"/>
            <p:cNvSpPr txBox="1"/>
            <p:nvPr/>
          </p:nvSpPr>
          <p:spPr>
            <a:xfrm>
              <a:off x="0" y="-38100"/>
              <a:ext cx="3063402" cy="1583804"/>
            </a:xfrm>
            <a:prstGeom prst="rect">
              <a:avLst/>
            </a:prstGeom>
          </p:spPr>
          <p:txBody>
            <a:bodyPr lIns="50800" tIns="50800" rIns="50800" bIns="50800" rtlCol="0" anchor="ctr"/>
            <a:lstStyle/>
            <a:p>
              <a:pPr algn="ctr">
                <a:lnSpc>
                  <a:spcPts val="2659"/>
                </a:lnSpc>
                <a:spcBef>
                  <a:spcPct val="0"/>
                </a:spcBef>
              </a:pPr>
              <a:endParaRPr/>
            </a:p>
          </p:txBody>
        </p:sp>
      </p:grpSp>
      <p:sp>
        <p:nvSpPr>
          <p:cNvPr id="42" name="TextBox 42"/>
          <p:cNvSpPr txBox="1"/>
          <p:nvPr/>
        </p:nvSpPr>
        <p:spPr>
          <a:xfrm>
            <a:off x="1232112" y="525776"/>
            <a:ext cx="15823776" cy="936154"/>
          </a:xfrm>
          <a:prstGeom prst="rect">
            <a:avLst/>
          </a:prstGeom>
        </p:spPr>
        <p:txBody>
          <a:bodyPr wrap="square" lIns="0" tIns="0" rIns="0" bIns="0" rtlCol="0" anchor="t">
            <a:spAutoFit/>
          </a:bodyPr>
          <a:lstStyle/>
          <a:p>
            <a:pPr algn="ctr">
              <a:lnSpc>
                <a:spcPts val="7321"/>
              </a:lnSpc>
            </a:pPr>
            <a:r>
              <a:rPr lang="es-CL" sz="6366" b="1" dirty="0">
                <a:solidFill>
                  <a:srgbClr val="231F20"/>
                </a:solidFill>
                <a:latin typeface="Agrandir Ultra-Bold"/>
                <a:ea typeface="Agrandir Ultra-Bold"/>
                <a:cs typeface="Agrandir Ultra-Bold"/>
                <a:sym typeface="Agrandir Ultra-Bold"/>
              </a:rPr>
              <a:t>ACTIVIDAD 1</a:t>
            </a:r>
          </a:p>
        </p:txBody>
      </p:sp>
      <p:sp>
        <p:nvSpPr>
          <p:cNvPr id="43" name="TextBox 43"/>
          <p:cNvSpPr txBox="1"/>
          <p:nvPr/>
        </p:nvSpPr>
        <p:spPr>
          <a:xfrm>
            <a:off x="1371600" y="2324100"/>
            <a:ext cx="15544800" cy="4431983"/>
          </a:xfrm>
          <a:prstGeom prst="rect">
            <a:avLst/>
          </a:prstGeom>
        </p:spPr>
        <p:txBody>
          <a:bodyPr wrap="square" lIns="0" tIns="0" rIns="0" bIns="0" rtlCol="0" anchor="t">
            <a:spAutoFit/>
          </a:bodyPr>
          <a:lstStyle/>
          <a:p>
            <a:pPr algn="just">
              <a:spcBef>
                <a:spcPct val="0"/>
              </a:spcBef>
            </a:pPr>
            <a:r>
              <a:rPr lang="es-CL" sz="3600" b="1" dirty="0">
                <a:solidFill>
                  <a:srgbClr val="231F20"/>
                </a:solidFill>
                <a:latin typeface="Agrandir Medium"/>
                <a:ea typeface="Agrandir Medium"/>
                <a:cs typeface="Agrandir Medium"/>
                <a:sym typeface="Agrandir Medium"/>
              </a:rPr>
              <a:t>Muchos objetos que vemos en nuestro día a día presentan algún tipo de movimiento.</a:t>
            </a:r>
          </a:p>
          <a:p>
            <a:pPr algn="just">
              <a:spcBef>
                <a:spcPct val="0"/>
              </a:spcBef>
            </a:pPr>
            <a:r>
              <a:rPr lang="es-CL" sz="3600" b="1" dirty="0">
                <a:solidFill>
                  <a:srgbClr val="231F20"/>
                </a:solidFill>
                <a:latin typeface="Agrandir Medium"/>
                <a:ea typeface="Agrandir Medium"/>
                <a:cs typeface="Agrandir Medium"/>
                <a:sym typeface="Agrandir Medium"/>
              </a:rPr>
              <a:t>¿Qué es necesario que exista sobre un cuerpo para que este:</a:t>
            </a:r>
          </a:p>
          <a:p>
            <a:pPr marL="342900" indent="-342900" algn="just">
              <a:spcBef>
                <a:spcPct val="0"/>
              </a:spcBef>
              <a:buFontTx/>
              <a:buChar char="-"/>
            </a:pPr>
            <a:r>
              <a:rPr lang="es-CL" sz="3600" b="1" dirty="0">
                <a:solidFill>
                  <a:srgbClr val="231F20"/>
                </a:solidFill>
                <a:latin typeface="Agrandir Medium"/>
                <a:ea typeface="Agrandir Medium"/>
                <a:cs typeface="Agrandir Medium"/>
                <a:sym typeface="Agrandir Medium"/>
              </a:rPr>
              <a:t>Inicie un movimiento?</a:t>
            </a:r>
          </a:p>
          <a:p>
            <a:pPr marL="342900" indent="-342900" algn="just">
              <a:spcBef>
                <a:spcPct val="0"/>
              </a:spcBef>
              <a:buFontTx/>
              <a:buChar char="-"/>
            </a:pPr>
            <a:r>
              <a:rPr lang="es-CL" sz="3600" b="1" dirty="0">
                <a:solidFill>
                  <a:srgbClr val="231F20"/>
                </a:solidFill>
                <a:latin typeface="Agrandir Medium"/>
                <a:ea typeface="Agrandir Medium"/>
                <a:cs typeface="Agrandir Medium"/>
                <a:sym typeface="Agrandir Medium"/>
              </a:rPr>
              <a:t>Permanezca en movimiento?</a:t>
            </a:r>
          </a:p>
          <a:p>
            <a:pPr marL="342900" indent="-342900" algn="just">
              <a:spcBef>
                <a:spcPct val="0"/>
              </a:spcBef>
              <a:buFontTx/>
              <a:buChar char="-"/>
            </a:pPr>
            <a:r>
              <a:rPr lang="es-CL" sz="3600" b="1" dirty="0">
                <a:solidFill>
                  <a:srgbClr val="231F20"/>
                </a:solidFill>
                <a:latin typeface="Agrandir Medium"/>
                <a:ea typeface="Agrandir Medium"/>
                <a:cs typeface="Agrandir Medium"/>
                <a:sym typeface="Agrandir Medium"/>
              </a:rPr>
              <a:t>Se detenga?</a:t>
            </a:r>
          </a:p>
          <a:p>
            <a:pPr algn="just">
              <a:spcBef>
                <a:spcPct val="0"/>
              </a:spcBef>
            </a:pPr>
            <a:endParaRPr lang="es-CL" sz="3600" b="1" dirty="0">
              <a:solidFill>
                <a:srgbClr val="231F20"/>
              </a:solidFill>
              <a:latin typeface="Agrandir Medium"/>
              <a:ea typeface="Agrandir Medium"/>
              <a:cs typeface="Agrandir Medium"/>
              <a:sym typeface="Agrandir Medium"/>
            </a:endParaRPr>
          </a:p>
          <a:p>
            <a:pPr algn="just">
              <a:spcBef>
                <a:spcPct val="0"/>
              </a:spcBef>
            </a:pPr>
            <a:r>
              <a:rPr lang="es-CL" sz="3600" b="1" dirty="0">
                <a:solidFill>
                  <a:srgbClr val="231F20"/>
                </a:solidFill>
                <a:latin typeface="Agrandir Medium"/>
                <a:ea typeface="Agrandir Medium"/>
                <a:cs typeface="Agrandir Medium"/>
                <a:sym typeface="Agrandir Medium"/>
              </a:rPr>
              <a:t>Responde cada pregunta en tu cuaderno con tus conocimientos.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E9B6A"/>
        </a:solidFill>
        <a:effectLst/>
      </p:bgPr>
    </p:bg>
    <p:spTree>
      <p:nvGrpSpPr>
        <p:cNvPr id="1" name=""/>
        <p:cNvGrpSpPr/>
        <p:nvPr/>
      </p:nvGrpSpPr>
      <p:grpSpPr>
        <a:xfrm>
          <a:off x="0" y="0"/>
          <a:ext cx="0" cy="0"/>
          <a:chOff x="0" y="0"/>
          <a:chExt cx="0" cy="0"/>
        </a:xfrm>
      </p:grpSpPr>
      <p:grpSp>
        <p:nvGrpSpPr>
          <p:cNvPr id="18" name="Group 18"/>
          <p:cNvGrpSpPr/>
          <p:nvPr/>
        </p:nvGrpSpPr>
        <p:grpSpPr>
          <a:xfrm>
            <a:off x="1098762" y="342900"/>
            <a:ext cx="16090476" cy="1371600"/>
            <a:chOff x="0" y="0"/>
            <a:chExt cx="3063402" cy="749815"/>
          </a:xfrm>
        </p:grpSpPr>
        <p:sp>
          <p:nvSpPr>
            <p:cNvPr id="19" name="Freeform 19"/>
            <p:cNvSpPr/>
            <p:nvPr/>
          </p:nvSpPr>
          <p:spPr>
            <a:xfrm>
              <a:off x="0" y="0"/>
              <a:ext cx="3063402" cy="749815"/>
            </a:xfrm>
            <a:custGeom>
              <a:avLst/>
              <a:gdLst/>
              <a:ahLst/>
              <a:cxnLst/>
              <a:rect l="l" t="t" r="r" b="b"/>
              <a:pathLst>
                <a:path w="3063402" h="749815">
                  <a:moveTo>
                    <a:pt x="0" y="0"/>
                  </a:moveTo>
                  <a:lnTo>
                    <a:pt x="3063402" y="0"/>
                  </a:lnTo>
                  <a:lnTo>
                    <a:pt x="3063402" y="749815"/>
                  </a:lnTo>
                  <a:lnTo>
                    <a:pt x="0" y="749815"/>
                  </a:lnTo>
                  <a:close/>
                </a:path>
              </a:pathLst>
            </a:custGeom>
            <a:solidFill>
              <a:srgbClr val="FFFFFF"/>
            </a:solidFill>
            <a:ln w="38100" cap="sq">
              <a:solidFill>
                <a:srgbClr val="231F20"/>
              </a:solidFill>
              <a:prstDash val="solid"/>
              <a:miter/>
            </a:ln>
          </p:spPr>
          <p:txBody>
            <a:bodyPr/>
            <a:lstStyle/>
            <a:p>
              <a:endParaRPr lang="es-CL"/>
            </a:p>
          </p:txBody>
        </p:sp>
        <p:sp>
          <p:nvSpPr>
            <p:cNvPr id="20" name="TextBox 20"/>
            <p:cNvSpPr txBox="1"/>
            <p:nvPr/>
          </p:nvSpPr>
          <p:spPr>
            <a:xfrm>
              <a:off x="0" y="-38100"/>
              <a:ext cx="3063402" cy="787915"/>
            </a:xfrm>
            <a:prstGeom prst="rect">
              <a:avLst/>
            </a:prstGeom>
          </p:spPr>
          <p:txBody>
            <a:bodyPr lIns="50800" tIns="50800" rIns="50800" bIns="50800" rtlCol="0" anchor="ctr"/>
            <a:lstStyle/>
            <a:p>
              <a:pPr algn="ctr">
                <a:lnSpc>
                  <a:spcPts val="2659"/>
                </a:lnSpc>
                <a:spcBef>
                  <a:spcPct val="0"/>
                </a:spcBef>
              </a:pPr>
              <a:endParaRPr/>
            </a:p>
          </p:txBody>
        </p:sp>
      </p:grpSp>
      <p:grpSp>
        <p:nvGrpSpPr>
          <p:cNvPr id="27" name="Group 27"/>
          <p:cNvGrpSpPr/>
          <p:nvPr/>
        </p:nvGrpSpPr>
        <p:grpSpPr>
          <a:xfrm>
            <a:off x="1098762" y="2095500"/>
            <a:ext cx="16090476" cy="5432425"/>
            <a:chOff x="0" y="0"/>
            <a:chExt cx="3063402" cy="1545704"/>
          </a:xfrm>
        </p:grpSpPr>
        <p:sp>
          <p:nvSpPr>
            <p:cNvPr id="28" name="Freeform 28"/>
            <p:cNvSpPr/>
            <p:nvPr/>
          </p:nvSpPr>
          <p:spPr>
            <a:xfrm>
              <a:off x="0" y="0"/>
              <a:ext cx="3063402" cy="1545704"/>
            </a:xfrm>
            <a:custGeom>
              <a:avLst/>
              <a:gdLst/>
              <a:ahLst/>
              <a:cxnLst/>
              <a:rect l="l" t="t" r="r" b="b"/>
              <a:pathLst>
                <a:path w="3063402" h="1545704">
                  <a:moveTo>
                    <a:pt x="0" y="0"/>
                  </a:moveTo>
                  <a:lnTo>
                    <a:pt x="3063402" y="0"/>
                  </a:lnTo>
                  <a:lnTo>
                    <a:pt x="3063402" y="1545704"/>
                  </a:lnTo>
                  <a:lnTo>
                    <a:pt x="0" y="1545704"/>
                  </a:lnTo>
                  <a:close/>
                </a:path>
              </a:pathLst>
            </a:custGeom>
            <a:solidFill>
              <a:srgbClr val="FFFFFF"/>
            </a:solidFill>
            <a:ln w="38100" cap="sq">
              <a:solidFill>
                <a:srgbClr val="231F20"/>
              </a:solidFill>
              <a:prstDash val="solid"/>
              <a:miter/>
            </a:ln>
          </p:spPr>
          <p:txBody>
            <a:bodyPr/>
            <a:lstStyle/>
            <a:p>
              <a:endParaRPr lang="es-CL"/>
            </a:p>
          </p:txBody>
        </p:sp>
        <p:sp>
          <p:nvSpPr>
            <p:cNvPr id="29" name="TextBox 29"/>
            <p:cNvSpPr txBox="1"/>
            <p:nvPr/>
          </p:nvSpPr>
          <p:spPr>
            <a:xfrm>
              <a:off x="0" y="-38100"/>
              <a:ext cx="3063402" cy="1583804"/>
            </a:xfrm>
            <a:prstGeom prst="rect">
              <a:avLst/>
            </a:prstGeom>
          </p:spPr>
          <p:txBody>
            <a:bodyPr lIns="50800" tIns="50800" rIns="50800" bIns="50800" rtlCol="0" anchor="ctr"/>
            <a:lstStyle/>
            <a:p>
              <a:pPr algn="ctr">
                <a:lnSpc>
                  <a:spcPts val="2659"/>
                </a:lnSpc>
                <a:spcBef>
                  <a:spcPct val="0"/>
                </a:spcBef>
              </a:pPr>
              <a:endParaRPr/>
            </a:p>
          </p:txBody>
        </p:sp>
      </p:grpSp>
      <p:sp>
        <p:nvSpPr>
          <p:cNvPr id="42" name="TextBox 42"/>
          <p:cNvSpPr txBox="1"/>
          <p:nvPr/>
        </p:nvSpPr>
        <p:spPr>
          <a:xfrm>
            <a:off x="1232112" y="525776"/>
            <a:ext cx="15823776" cy="936154"/>
          </a:xfrm>
          <a:prstGeom prst="rect">
            <a:avLst/>
          </a:prstGeom>
        </p:spPr>
        <p:txBody>
          <a:bodyPr wrap="square" lIns="0" tIns="0" rIns="0" bIns="0" rtlCol="0" anchor="t">
            <a:spAutoFit/>
          </a:bodyPr>
          <a:lstStyle/>
          <a:p>
            <a:pPr algn="ctr">
              <a:lnSpc>
                <a:spcPts val="7321"/>
              </a:lnSpc>
            </a:pPr>
            <a:r>
              <a:rPr lang="es-CL" sz="6366" b="1" dirty="0">
                <a:solidFill>
                  <a:srgbClr val="231F20"/>
                </a:solidFill>
                <a:latin typeface="Agrandir Ultra-Bold"/>
                <a:ea typeface="Agrandir Ultra-Bold"/>
                <a:cs typeface="Agrandir Ultra-Bold"/>
                <a:sym typeface="Agrandir Ultra-Bold"/>
              </a:rPr>
              <a:t>ACTIVIDAD 2</a:t>
            </a:r>
          </a:p>
        </p:txBody>
      </p:sp>
      <p:sp>
        <p:nvSpPr>
          <p:cNvPr id="43" name="TextBox 43"/>
          <p:cNvSpPr txBox="1"/>
          <p:nvPr/>
        </p:nvSpPr>
        <p:spPr>
          <a:xfrm>
            <a:off x="1371600" y="2324100"/>
            <a:ext cx="15544800" cy="3323987"/>
          </a:xfrm>
          <a:prstGeom prst="rect">
            <a:avLst/>
          </a:prstGeom>
        </p:spPr>
        <p:txBody>
          <a:bodyPr wrap="square" lIns="0" tIns="0" rIns="0" bIns="0" rtlCol="0" anchor="t">
            <a:spAutoFit/>
          </a:bodyPr>
          <a:lstStyle/>
          <a:p>
            <a:pPr algn="just">
              <a:spcBef>
                <a:spcPct val="0"/>
              </a:spcBef>
            </a:pPr>
            <a:r>
              <a:rPr lang="es-CL" sz="3600" b="1" dirty="0">
                <a:solidFill>
                  <a:srgbClr val="231F20"/>
                </a:solidFill>
                <a:latin typeface="Agrandir Medium"/>
                <a:ea typeface="Agrandir Medium"/>
                <a:cs typeface="Agrandir Medium"/>
                <a:sym typeface="Agrandir Medium"/>
              </a:rPr>
              <a:t>Analiza las siguientes afirmaciones dichas por Aristóteles.</a:t>
            </a:r>
          </a:p>
          <a:p>
            <a:pPr marL="571500" indent="-571500" algn="just">
              <a:spcBef>
                <a:spcPct val="0"/>
              </a:spcBef>
              <a:buFontTx/>
              <a:buChar char="-"/>
            </a:pPr>
            <a:r>
              <a:rPr lang="es-CL" sz="3600" b="1" dirty="0">
                <a:solidFill>
                  <a:srgbClr val="231F20"/>
                </a:solidFill>
                <a:latin typeface="Agrandir Medium"/>
                <a:ea typeface="Agrandir Medium"/>
                <a:cs typeface="Agrandir Medium"/>
                <a:sym typeface="Agrandir Medium"/>
              </a:rPr>
              <a:t>“El estado natural de los objetos es el reposo”.</a:t>
            </a:r>
          </a:p>
          <a:p>
            <a:pPr marL="571500" indent="-571500" algn="just">
              <a:spcBef>
                <a:spcPct val="0"/>
              </a:spcBef>
              <a:buFontTx/>
              <a:buChar char="-"/>
            </a:pPr>
            <a:r>
              <a:rPr lang="es-CL" sz="3600" b="1" dirty="0">
                <a:solidFill>
                  <a:srgbClr val="231F20"/>
                </a:solidFill>
                <a:latin typeface="Agrandir Medium"/>
                <a:ea typeface="Agrandir Medium"/>
                <a:cs typeface="Agrandir Medium"/>
                <a:sym typeface="Agrandir Medium"/>
              </a:rPr>
              <a:t>“Para que un cuerpo se mueva es necesario exista un motor actuando sobre él”.</a:t>
            </a:r>
          </a:p>
          <a:p>
            <a:pPr marL="571500" indent="-571500" algn="just">
              <a:spcBef>
                <a:spcPct val="0"/>
              </a:spcBef>
              <a:buFontTx/>
              <a:buChar char="-"/>
            </a:pPr>
            <a:r>
              <a:rPr lang="es-CL" sz="3600" b="1" dirty="0">
                <a:solidFill>
                  <a:srgbClr val="231F20"/>
                </a:solidFill>
                <a:latin typeface="Agrandir Medium"/>
                <a:ea typeface="Agrandir Medium"/>
                <a:cs typeface="Agrandir Medium"/>
                <a:sym typeface="Agrandir Medium"/>
              </a:rPr>
              <a:t>“Si el motor deja de actuar sobre un objeto en movimiento, el movimiento se acaba”.</a:t>
            </a:r>
          </a:p>
        </p:txBody>
      </p:sp>
    </p:spTree>
    <p:extLst>
      <p:ext uri="{BB962C8B-B14F-4D97-AF65-F5344CB8AC3E}">
        <p14:creationId xmlns:p14="http://schemas.microsoft.com/office/powerpoint/2010/main" val="2548381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E9B6A"/>
        </a:solidFill>
        <a:effectLst/>
      </p:bgPr>
    </p:bg>
    <p:spTree>
      <p:nvGrpSpPr>
        <p:cNvPr id="1" name=""/>
        <p:cNvGrpSpPr/>
        <p:nvPr/>
      </p:nvGrpSpPr>
      <p:grpSpPr>
        <a:xfrm>
          <a:off x="0" y="0"/>
          <a:ext cx="0" cy="0"/>
          <a:chOff x="0" y="0"/>
          <a:chExt cx="0" cy="0"/>
        </a:xfrm>
      </p:grpSpPr>
      <p:grpSp>
        <p:nvGrpSpPr>
          <p:cNvPr id="18" name="Group 18"/>
          <p:cNvGrpSpPr/>
          <p:nvPr/>
        </p:nvGrpSpPr>
        <p:grpSpPr>
          <a:xfrm>
            <a:off x="1098762" y="342900"/>
            <a:ext cx="16090476" cy="1371600"/>
            <a:chOff x="0" y="0"/>
            <a:chExt cx="3063402" cy="749815"/>
          </a:xfrm>
        </p:grpSpPr>
        <p:sp>
          <p:nvSpPr>
            <p:cNvPr id="19" name="Freeform 19"/>
            <p:cNvSpPr/>
            <p:nvPr/>
          </p:nvSpPr>
          <p:spPr>
            <a:xfrm>
              <a:off x="0" y="0"/>
              <a:ext cx="3063402" cy="749815"/>
            </a:xfrm>
            <a:custGeom>
              <a:avLst/>
              <a:gdLst/>
              <a:ahLst/>
              <a:cxnLst/>
              <a:rect l="l" t="t" r="r" b="b"/>
              <a:pathLst>
                <a:path w="3063402" h="749815">
                  <a:moveTo>
                    <a:pt x="0" y="0"/>
                  </a:moveTo>
                  <a:lnTo>
                    <a:pt x="3063402" y="0"/>
                  </a:lnTo>
                  <a:lnTo>
                    <a:pt x="3063402" y="749815"/>
                  </a:lnTo>
                  <a:lnTo>
                    <a:pt x="0" y="749815"/>
                  </a:lnTo>
                  <a:close/>
                </a:path>
              </a:pathLst>
            </a:custGeom>
            <a:solidFill>
              <a:srgbClr val="FFFFFF"/>
            </a:solidFill>
            <a:ln w="38100" cap="sq">
              <a:solidFill>
                <a:srgbClr val="231F20"/>
              </a:solidFill>
              <a:prstDash val="solid"/>
              <a:miter/>
            </a:ln>
          </p:spPr>
          <p:txBody>
            <a:bodyPr/>
            <a:lstStyle/>
            <a:p>
              <a:endParaRPr lang="es-CL"/>
            </a:p>
          </p:txBody>
        </p:sp>
        <p:sp>
          <p:nvSpPr>
            <p:cNvPr id="20" name="TextBox 20"/>
            <p:cNvSpPr txBox="1"/>
            <p:nvPr/>
          </p:nvSpPr>
          <p:spPr>
            <a:xfrm>
              <a:off x="0" y="-38100"/>
              <a:ext cx="3063402" cy="787915"/>
            </a:xfrm>
            <a:prstGeom prst="rect">
              <a:avLst/>
            </a:prstGeom>
          </p:spPr>
          <p:txBody>
            <a:bodyPr lIns="50800" tIns="50800" rIns="50800" bIns="50800" rtlCol="0" anchor="ctr"/>
            <a:lstStyle/>
            <a:p>
              <a:pPr algn="ctr">
                <a:lnSpc>
                  <a:spcPts val="2659"/>
                </a:lnSpc>
                <a:spcBef>
                  <a:spcPct val="0"/>
                </a:spcBef>
              </a:pPr>
              <a:endParaRPr/>
            </a:p>
          </p:txBody>
        </p:sp>
      </p:grpSp>
      <p:grpSp>
        <p:nvGrpSpPr>
          <p:cNvPr id="27" name="Group 27"/>
          <p:cNvGrpSpPr/>
          <p:nvPr/>
        </p:nvGrpSpPr>
        <p:grpSpPr>
          <a:xfrm>
            <a:off x="1098762" y="2095501"/>
            <a:ext cx="16090476" cy="4267200"/>
            <a:chOff x="0" y="0"/>
            <a:chExt cx="3063402" cy="1545704"/>
          </a:xfrm>
        </p:grpSpPr>
        <p:sp>
          <p:nvSpPr>
            <p:cNvPr id="28" name="Freeform 28"/>
            <p:cNvSpPr/>
            <p:nvPr/>
          </p:nvSpPr>
          <p:spPr>
            <a:xfrm>
              <a:off x="0" y="0"/>
              <a:ext cx="3063402" cy="1545704"/>
            </a:xfrm>
            <a:custGeom>
              <a:avLst/>
              <a:gdLst/>
              <a:ahLst/>
              <a:cxnLst/>
              <a:rect l="l" t="t" r="r" b="b"/>
              <a:pathLst>
                <a:path w="3063402" h="1545704">
                  <a:moveTo>
                    <a:pt x="0" y="0"/>
                  </a:moveTo>
                  <a:lnTo>
                    <a:pt x="3063402" y="0"/>
                  </a:lnTo>
                  <a:lnTo>
                    <a:pt x="3063402" y="1545704"/>
                  </a:lnTo>
                  <a:lnTo>
                    <a:pt x="0" y="1545704"/>
                  </a:lnTo>
                  <a:close/>
                </a:path>
              </a:pathLst>
            </a:custGeom>
            <a:solidFill>
              <a:srgbClr val="FFFFFF"/>
            </a:solidFill>
            <a:ln w="38100" cap="sq">
              <a:solidFill>
                <a:srgbClr val="231F20"/>
              </a:solidFill>
              <a:prstDash val="solid"/>
              <a:miter/>
            </a:ln>
          </p:spPr>
          <p:txBody>
            <a:bodyPr/>
            <a:lstStyle/>
            <a:p>
              <a:endParaRPr lang="es-CL"/>
            </a:p>
          </p:txBody>
        </p:sp>
        <p:sp>
          <p:nvSpPr>
            <p:cNvPr id="29" name="TextBox 29"/>
            <p:cNvSpPr txBox="1"/>
            <p:nvPr/>
          </p:nvSpPr>
          <p:spPr>
            <a:xfrm>
              <a:off x="0" y="-38100"/>
              <a:ext cx="3063402" cy="1583804"/>
            </a:xfrm>
            <a:prstGeom prst="rect">
              <a:avLst/>
            </a:prstGeom>
          </p:spPr>
          <p:txBody>
            <a:bodyPr lIns="50800" tIns="50800" rIns="50800" bIns="50800" rtlCol="0" anchor="ctr"/>
            <a:lstStyle/>
            <a:p>
              <a:pPr algn="ctr">
                <a:lnSpc>
                  <a:spcPts val="2659"/>
                </a:lnSpc>
                <a:spcBef>
                  <a:spcPct val="0"/>
                </a:spcBef>
              </a:pPr>
              <a:endParaRPr/>
            </a:p>
          </p:txBody>
        </p:sp>
      </p:grpSp>
      <p:sp>
        <p:nvSpPr>
          <p:cNvPr id="42" name="TextBox 42"/>
          <p:cNvSpPr txBox="1"/>
          <p:nvPr/>
        </p:nvSpPr>
        <p:spPr>
          <a:xfrm>
            <a:off x="1232112" y="525776"/>
            <a:ext cx="15823776" cy="936154"/>
          </a:xfrm>
          <a:prstGeom prst="rect">
            <a:avLst/>
          </a:prstGeom>
        </p:spPr>
        <p:txBody>
          <a:bodyPr wrap="square" lIns="0" tIns="0" rIns="0" bIns="0" rtlCol="0" anchor="t">
            <a:spAutoFit/>
          </a:bodyPr>
          <a:lstStyle/>
          <a:p>
            <a:pPr algn="ctr">
              <a:lnSpc>
                <a:spcPts val="7321"/>
              </a:lnSpc>
            </a:pPr>
            <a:r>
              <a:rPr lang="es-CL" sz="6366" b="1" dirty="0">
                <a:solidFill>
                  <a:srgbClr val="231F20"/>
                </a:solidFill>
                <a:latin typeface="Agrandir Ultra-Bold"/>
                <a:ea typeface="Agrandir Ultra-Bold"/>
                <a:cs typeface="Agrandir Ultra-Bold"/>
                <a:sym typeface="Agrandir Ultra-Bold"/>
              </a:rPr>
              <a:t>ACTIVIDAD 3</a:t>
            </a:r>
          </a:p>
        </p:txBody>
      </p:sp>
      <p:sp>
        <p:nvSpPr>
          <p:cNvPr id="43" name="TextBox 43"/>
          <p:cNvSpPr txBox="1"/>
          <p:nvPr/>
        </p:nvSpPr>
        <p:spPr>
          <a:xfrm>
            <a:off x="1371600" y="2324100"/>
            <a:ext cx="15544800" cy="2215991"/>
          </a:xfrm>
          <a:prstGeom prst="rect">
            <a:avLst/>
          </a:prstGeom>
        </p:spPr>
        <p:txBody>
          <a:bodyPr wrap="square" lIns="0" tIns="0" rIns="0" bIns="0" rtlCol="0" anchor="t">
            <a:spAutoFit/>
          </a:bodyPr>
          <a:lstStyle/>
          <a:p>
            <a:pPr algn="just">
              <a:spcBef>
                <a:spcPct val="0"/>
              </a:spcBef>
            </a:pPr>
            <a:r>
              <a:rPr lang="es-CL" sz="3600" b="1" dirty="0">
                <a:solidFill>
                  <a:srgbClr val="231F20"/>
                </a:solidFill>
                <a:latin typeface="Agrandir Medium"/>
                <a:ea typeface="Agrandir Medium"/>
                <a:cs typeface="Agrandir Medium"/>
                <a:sym typeface="Agrandir Medium"/>
              </a:rPr>
              <a:t>Según el análisis anterior:</a:t>
            </a:r>
          </a:p>
          <a:p>
            <a:pPr algn="just">
              <a:spcBef>
                <a:spcPct val="0"/>
              </a:spcBef>
            </a:pPr>
            <a:r>
              <a:rPr lang="es-CL" sz="3600" b="1" dirty="0">
                <a:solidFill>
                  <a:srgbClr val="231F20"/>
                </a:solidFill>
                <a:latin typeface="Agrandir Medium"/>
                <a:ea typeface="Agrandir Medium"/>
                <a:cs typeface="Agrandir Medium"/>
                <a:sym typeface="Agrandir Medium"/>
              </a:rPr>
              <a:t>Cuando se lanza una flecha con un arco ¿Cuál es el motor que pone en movimiento la flecha? Cuando la flecha se separa de la cuerda del arco ¿Por qué no cae inmediatamente al suelo?</a:t>
            </a:r>
          </a:p>
        </p:txBody>
      </p:sp>
    </p:spTree>
    <p:extLst>
      <p:ext uri="{BB962C8B-B14F-4D97-AF65-F5344CB8AC3E}">
        <p14:creationId xmlns:p14="http://schemas.microsoft.com/office/powerpoint/2010/main" val="21771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E9B6A"/>
        </a:solidFill>
        <a:effectLst/>
      </p:bgPr>
    </p:bg>
    <p:spTree>
      <p:nvGrpSpPr>
        <p:cNvPr id="1" name=""/>
        <p:cNvGrpSpPr/>
        <p:nvPr/>
      </p:nvGrpSpPr>
      <p:grpSpPr>
        <a:xfrm>
          <a:off x="0" y="0"/>
          <a:ext cx="0" cy="0"/>
          <a:chOff x="0" y="0"/>
          <a:chExt cx="0" cy="0"/>
        </a:xfrm>
      </p:grpSpPr>
      <p:grpSp>
        <p:nvGrpSpPr>
          <p:cNvPr id="18" name="Group 18"/>
          <p:cNvGrpSpPr/>
          <p:nvPr/>
        </p:nvGrpSpPr>
        <p:grpSpPr>
          <a:xfrm>
            <a:off x="1098762" y="342900"/>
            <a:ext cx="16090476" cy="1371600"/>
            <a:chOff x="0" y="0"/>
            <a:chExt cx="3063402" cy="749815"/>
          </a:xfrm>
        </p:grpSpPr>
        <p:sp>
          <p:nvSpPr>
            <p:cNvPr id="19" name="Freeform 19"/>
            <p:cNvSpPr/>
            <p:nvPr/>
          </p:nvSpPr>
          <p:spPr>
            <a:xfrm>
              <a:off x="0" y="0"/>
              <a:ext cx="3063402" cy="749815"/>
            </a:xfrm>
            <a:custGeom>
              <a:avLst/>
              <a:gdLst/>
              <a:ahLst/>
              <a:cxnLst/>
              <a:rect l="l" t="t" r="r" b="b"/>
              <a:pathLst>
                <a:path w="3063402" h="749815">
                  <a:moveTo>
                    <a:pt x="0" y="0"/>
                  </a:moveTo>
                  <a:lnTo>
                    <a:pt x="3063402" y="0"/>
                  </a:lnTo>
                  <a:lnTo>
                    <a:pt x="3063402" y="749815"/>
                  </a:lnTo>
                  <a:lnTo>
                    <a:pt x="0" y="749815"/>
                  </a:lnTo>
                  <a:close/>
                </a:path>
              </a:pathLst>
            </a:custGeom>
            <a:solidFill>
              <a:srgbClr val="FFFFFF"/>
            </a:solidFill>
            <a:ln w="38100" cap="sq">
              <a:solidFill>
                <a:srgbClr val="231F20"/>
              </a:solidFill>
              <a:prstDash val="solid"/>
              <a:miter/>
            </a:ln>
          </p:spPr>
          <p:txBody>
            <a:bodyPr/>
            <a:lstStyle/>
            <a:p>
              <a:endParaRPr lang="es-CL"/>
            </a:p>
          </p:txBody>
        </p:sp>
        <p:sp>
          <p:nvSpPr>
            <p:cNvPr id="20" name="TextBox 20"/>
            <p:cNvSpPr txBox="1"/>
            <p:nvPr/>
          </p:nvSpPr>
          <p:spPr>
            <a:xfrm>
              <a:off x="0" y="-38100"/>
              <a:ext cx="3063402" cy="787915"/>
            </a:xfrm>
            <a:prstGeom prst="rect">
              <a:avLst/>
            </a:prstGeom>
          </p:spPr>
          <p:txBody>
            <a:bodyPr lIns="50800" tIns="50800" rIns="50800" bIns="50800" rtlCol="0" anchor="ctr"/>
            <a:lstStyle/>
            <a:p>
              <a:pPr algn="ctr">
                <a:lnSpc>
                  <a:spcPts val="2659"/>
                </a:lnSpc>
                <a:spcBef>
                  <a:spcPct val="0"/>
                </a:spcBef>
              </a:pPr>
              <a:endParaRPr/>
            </a:p>
          </p:txBody>
        </p:sp>
      </p:grpSp>
      <p:grpSp>
        <p:nvGrpSpPr>
          <p:cNvPr id="27" name="Group 27"/>
          <p:cNvGrpSpPr/>
          <p:nvPr/>
        </p:nvGrpSpPr>
        <p:grpSpPr>
          <a:xfrm>
            <a:off x="1098762" y="2095500"/>
            <a:ext cx="16090476" cy="7848599"/>
            <a:chOff x="0" y="0"/>
            <a:chExt cx="3063402" cy="1545704"/>
          </a:xfrm>
        </p:grpSpPr>
        <p:sp>
          <p:nvSpPr>
            <p:cNvPr id="28" name="Freeform 28"/>
            <p:cNvSpPr/>
            <p:nvPr/>
          </p:nvSpPr>
          <p:spPr>
            <a:xfrm>
              <a:off x="0" y="0"/>
              <a:ext cx="3063402" cy="1545704"/>
            </a:xfrm>
            <a:custGeom>
              <a:avLst/>
              <a:gdLst/>
              <a:ahLst/>
              <a:cxnLst/>
              <a:rect l="l" t="t" r="r" b="b"/>
              <a:pathLst>
                <a:path w="3063402" h="1545704">
                  <a:moveTo>
                    <a:pt x="0" y="0"/>
                  </a:moveTo>
                  <a:lnTo>
                    <a:pt x="3063402" y="0"/>
                  </a:lnTo>
                  <a:lnTo>
                    <a:pt x="3063402" y="1545704"/>
                  </a:lnTo>
                  <a:lnTo>
                    <a:pt x="0" y="1545704"/>
                  </a:lnTo>
                  <a:close/>
                </a:path>
              </a:pathLst>
            </a:custGeom>
            <a:solidFill>
              <a:srgbClr val="FFFFFF"/>
            </a:solidFill>
            <a:ln w="38100" cap="sq">
              <a:solidFill>
                <a:srgbClr val="231F20"/>
              </a:solidFill>
              <a:prstDash val="solid"/>
              <a:miter/>
            </a:ln>
          </p:spPr>
          <p:txBody>
            <a:bodyPr/>
            <a:lstStyle/>
            <a:p>
              <a:endParaRPr lang="es-CL"/>
            </a:p>
          </p:txBody>
        </p:sp>
        <p:sp>
          <p:nvSpPr>
            <p:cNvPr id="29" name="TextBox 29"/>
            <p:cNvSpPr txBox="1"/>
            <p:nvPr/>
          </p:nvSpPr>
          <p:spPr>
            <a:xfrm>
              <a:off x="0" y="-38100"/>
              <a:ext cx="3063402" cy="1583804"/>
            </a:xfrm>
            <a:prstGeom prst="rect">
              <a:avLst/>
            </a:prstGeom>
          </p:spPr>
          <p:txBody>
            <a:bodyPr lIns="50800" tIns="50800" rIns="50800" bIns="50800" rtlCol="0" anchor="ctr"/>
            <a:lstStyle/>
            <a:p>
              <a:pPr algn="ctr">
                <a:lnSpc>
                  <a:spcPts val="2659"/>
                </a:lnSpc>
                <a:spcBef>
                  <a:spcPct val="0"/>
                </a:spcBef>
              </a:pPr>
              <a:endParaRPr/>
            </a:p>
          </p:txBody>
        </p:sp>
      </p:grpSp>
      <p:sp>
        <p:nvSpPr>
          <p:cNvPr id="42" name="TextBox 42"/>
          <p:cNvSpPr txBox="1"/>
          <p:nvPr/>
        </p:nvSpPr>
        <p:spPr>
          <a:xfrm>
            <a:off x="1232112" y="525776"/>
            <a:ext cx="15823776" cy="936154"/>
          </a:xfrm>
          <a:prstGeom prst="rect">
            <a:avLst/>
          </a:prstGeom>
        </p:spPr>
        <p:txBody>
          <a:bodyPr wrap="square" lIns="0" tIns="0" rIns="0" bIns="0" rtlCol="0" anchor="t">
            <a:spAutoFit/>
          </a:bodyPr>
          <a:lstStyle/>
          <a:p>
            <a:pPr algn="ctr">
              <a:lnSpc>
                <a:spcPts val="7321"/>
              </a:lnSpc>
            </a:pPr>
            <a:r>
              <a:rPr lang="es-CL" sz="6366" b="1" dirty="0">
                <a:solidFill>
                  <a:srgbClr val="231F20"/>
                </a:solidFill>
                <a:latin typeface="Agrandir Ultra-Bold"/>
                <a:ea typeface="Agrandir Ultra-Bold"/>
                <a:cs typeface="Agrandir Ultra-Bold"/>
                <a:sym typeface="Agrandir Ultra-Bold"/>
              </a:rPr>
              <a:t>FUERZA</a:t>
            </a:r>
          </a:p>
        </p:txBody>
      </p:sp>
      <p:sp>
        <p:nvSpPr>
          <p:cNvPr id="43" name="TextBox 43"/>
          <p:cNvSpPr txBox="1"/>
          <p:nvPr/>
        </p:nvSpPr>
        <p:spPr>
          <a:xfrm>
            <a:off x="1371600" y="2324100"/>
            <a:ext cx="15544800" cy="7201972"/>
          </a:xfrm>
          <a:prstGeom prst="rect">
            <a:avLst/>
          </a:prstGeom>
        </p:spPr>
        <p:txBody>
          <a:bodyPr wrap="square" lIns="0" tIns="0" rIns="0" bIns="0" rtlCol="0" anchor="t">
            <a:spAutoFit/>
          </a:bodyPr>
          <a:lstStyle/>
          <a:p>
            <a:pPr algn="just">
              <a:spcBef>
                <a:spcPct val="0"/>
              </a:spcBef>
            </a:pPr>
            <a:r>
              <a:rPr lang="es-CL" sz="3600" b="1" dirty="0">
                <a:solidFill>
                  <a:srgbClr val="231F20"/>
                </a:solidFill>
                <a:latin typeface="Agrandir Medium"/>
                <a:ea typeface="Agrandir Medium"/>
                <a:cs typeface="Agrandir Medium"/>
                <a:sym typeface="Agrandir Medium"/>
              </a:rPr>
              <a:t>Cuando hablamos de la causa de movimiento en un objeto estamos hablando de la fuerza. La fuerza es una magnitud capaz de modificar la cantidad de movimiento de un cuerpo.</a:t>
            </a:r>
          </a:p>
          <a:p>
            <a:pPr algn="just">
              <a:spcBef>
                <a:spcPct val="0"/>
              </a:spcBef>
            </a:pPr>
            <a:endParaRPr lang="es-CL" sz="3600" b="1" dirty="0">
              <a:solidFill>
                <a:srgbClr val="231F20"/>
              </a:solidFill>
              <a:latin typeface="Agrandir Medium"/>
              <a:ea typeface="Agrandir Medium"/>
              <a:cs typeface="Agrandir Medium"/>
              <a:sym typeface="Agrandir Medium"/>
            </a:endParaRPr>
          </a:p>
          <a:p>
            <a:pPr algn="just">
              <a:spcBef>
                <a:spcPct val="0"/>
              </a:spcBef>
            </a:pPr>
            <a:r>
              <a:rPr lang="es-CL" sz="3600" b="1" dirty="0">
                <a:solidFill>
                  <a:srgbClr val="231F20"/>
                </a:solidFill>
                <a:latin typeface="Agrandir Medium"/>
                <a:ea typeface="Agrandir Medium"/>
                <a:cs typeface="Agrandir Medium"/>
                <a:sym typeface="Agrandir Medium"/>
              </a:rPr>
              <a:t>La fuerza que incide sobre un cuerpo es responsable de los cambios en el estado de su movimiento, tales como, la trayectoria rectilínea y su desplazamiento uniforme.</a:t>
            </a:r>
          </a:p>
          <a:p>
            <a:pPr algn="just">
              <a:spcBef>
                <a:spcPct val="0"/>
              </a:spcBef>
            </a:pPr>
            <a:endParaRPr lang="es-CL" sz="3600" b="1" dirty="0">
              <a:solidFill>
                <a:srgbClr val="231F20"/>
              </a:solidFill>
              <a:latin typeface="Agrandir Medium"/>
              <a:ea typeface="Agrandir Medium"/>
              <a:cs typeface="Agrandir Medium"/>
              <a:sym typeface="Agrandir Medium"/>
            </a:endParaRPr>
          </a:p>
          <a:p>
            <a:pPr algn="just">
              <a:spcBef>
                <a:spcPct val="0"/>
              </a:spcBef>
            </a:pPr>
            <a:r>
              <a:rPr lang="es-CL" sz="3600" b="1" dirty="0">
                <a:solidFill>
                  <a:srgbClr val="231F20"/>
                </a:solidFill>
                <a:latin typeface="Agrandir Medium"/>
                <a:ea typeface="Agrandir Medium"/>
                <a:cs typeface="Agrandir Medium"/>
                <a:sym typeface="Agrandir Medium"/>
              </a:rPr>
              <a:t>Toda fuerza está compuesta por una magnitud y una dirección, o sea, la fuerza es una magnitud vectorial.</a:t>
            </a:r>
          </a:p>
          <a:p>
            <a:pPr algn="just">
              <a:spcBef>
                <a:spcPct val="0"/>
              </a:spcBef>
            </a:pPr>
            <a:endParaRPr lang="es-CL" sz="3600" b="1" dirty="0">
              <a:solidFill>
                <a:srgbClr val="231F20"/>
              </a:solidFill>
              <a:latin typeface="Agrandir Medium"/>
              <a:ea typeface="Agrandir Medium"/>
              <a:cs typeface="Agrandir Medium"/>
              <a:sym typeface="Agrandir Medium"/>
            </a:endParaRPr>
          </a:p>
          <a:p>
            <a:pPr algn="just">
              <a:spcBef>
                <a:spcPct val="0"/>
              </a:spcBef>
            </a:pPr>
            <a:r>
              <a:rPr lang="es-CL" sz="3600" b="1" dirty="0">
                <a:solidFill>
                  <a:srgbClr val="231F20"/>
                </a:solidFill>
                <a:latin typeface="Agrandir Medium"/>
                <a:ea typeface="Agrandir Medium"/>
                <a:cs typeface="Agrandir Medium"/>
                <a:sym typeface="Agrandir Medium"/>
              </a:rPr>
              <a:t>Y cada vez que se aplica una fuerza sobre un objeto, se genera otra fuerza en </a:t>
            </a:r>
            <a:r>
              <a:rPr lang="es-CL" sz="3600" b="1">
                <a:solidFill>
                  <a:srgbClr val="231F20"/>
                </a:solidFill>
                <a:latin typeface="Agrandir Medium"/>
                <a:ea typeface="Agrandir Medium"/>
                <a:cs typeface="Agrandir Medium"/>
                <a:sym typeface="Agrandir Medium"/>
              </a:rPr>
              <a:t>sentido contrario.</a:t>
            </a:r>
            <a:endParaRPr lang="es-CL" sz="3600" b="1" dirty="0">
              <a:solidFill>
                <a:srgbClr val="231F20"/>
              </a:solidFill>
              <a:latin typeface="Agrandir Medium"/>
              <a:ea typeface="Agrandir Medium"/>
              <a:cs typeface="Agrandir Medium"/>
              <a:sym typeface="Agrandir Medium"/>
            </a:endParaRPr>
          </a:p>
        </p:txBody>
      </p:sp>
    </p:spTree>
    <p:extLst>
      <p:ext uri="{BB962C8B-B14F-4D97-AF65-F5344CB8AC3E}">
        <p14:creationId xmlns:p14="http://schemas.microsoft.com/office/powerpoint/2010/main" val="1109699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E9B6A"/>
        </a:solidFill>
        <a:effectLst/>
      </p:bgPr>
    </p:bg>
    <p:spTree>
      <p:nvGrpSpPr>
        <p:cNvPr id="1" name=""/>
        <p:cNvGrpSpPr/>
        <p:nvPr/>
      </p:nvGrpSpPr>
      <p:grpSpPr>
        <a:xfrm>
          <a:off x="0" y="0"/>
          <a:ext cx="0" cy="0"/>
          <a:chOff x="0" y="0"/>
          <a:chExt cx="0" cy="0"/>
        </a:xfrm>
      </p:grpSpPr>
      <p:grpSp>
        <p:nvGrpSpPr>
          <p:cNvPr id="18" name="Group 18"/>
          <p:cNvGrpSpPr/>
          <p:nvPr/>
        </p:nvGrpSpPr>
        <p:grpSpPr>
          <a:xfrm>
            <a:off x="1098762" y="342900"/>
            <a:ext cx="16090476" cy="1371600"/>
            <a:chOff x="0" y="0"/>
            <a:chExt cx="3063402" cy="749815"/>
          </a:xfrm>
        </p:grpSpPr>
        <p:sp>
          <p:nvSpPr>
            <p:cNvPr id="19" name="Freeform 19"/>
            <p:cNvSpPr/>
            <p:nvPr/>
          </p:nvSpPr>
          <p:spPr>
            <a:xfrm>
              <a:off x="0" y="0"/>
              <a:ext cx="3063402" cy="749815"/>
            </a:xfrm>
            <a:custGeom>
              <a:avLst/>
              <a:gdLst/>
              <a:ahLst/>
              <a:cxnLst/>
              <a:rect l="l" t="t" r="r" b="b"/>
              <a:pathLst>
                <a:path w="3063402" h="749815">
                  <a:moveTo>
                    <a:pt x="0" y="0"/>
                  </a:moveTo>
                  <a:lnTo>
                    <a:pt x="3063402" y="0"/>
                  </a:lnTo>
                  <a:lnTo>
                    <a:pt x="3063402" y="749815"/>
                  </a:lnTo>
                  <a:lnTo>
                    <a:pt x="0" y="749815"/>
                  </a:lnTo>
                  <a:close/>
                </a:path>
              </a:pathLst>
            </a:custGeom>
            <a:solidFill>
              <a:srgbClr val="FFFFFF"/>
            </a:solidFill>
            <a:ln w="38100" cap="sq">
              <a:solidFill>
                <a:srgbClr val="231F20"/>
              </a:solidFill>
              <a:prstDash val="solid"/>
              <a:miter/>
            </a:ln>
          </p:spPr>
          <p:txBody>
            <a:bodyPr/>
            <a:lstStyle/>
            <a:p>
              <a:endParaRPr lang="es-CL"/>
            </a:p>
          </p:txBody>
        </p:sp>
        <p:sp>
          <p:nvSpPr>
            <p:cNvPr id="20" name="TextBox 20"/>
            <p:cNvSpPr txBox="1"/>
            <p:nvPr/>
          </p:nvSpPr>
          <p:spPr>
            <a:xfrm>
              <a:off x="0" y="-38100"/>
              <a:ext cx="3063402" cy="787915"/>
            </a:xfrm>
            <a:prstGeom prst="rect">
              <a:avLst/>
            </a:prstGeom>
          </p:spPr>
          <p:txBody>
            <a:bodyPr lIns="50800" tIns="50800" rIns="50800" bIns="50800" rtlCol="0" anchor="ctr"/>
            <a:lstStyle/>
            <a:p>
              <a:pPr algn="ctr">
                <a:lnSpc>
                  <a:spcPts val="2659"/>
                </a:lnSpc>
                <a:spcBef>
                  <a:spcPct val="0"/>
                </a:spcBef>
              </a:pPr>
              <a:endParaRPr/>
            </a:p>
          </p:txBody>
        </p:sp>
      </p:grpSp>
      <p:grpSp>
        <p:nvGrpSpPr>
          <p:cNvPr id="27" name="Group 27"/>
          <p:cNvGrpSpPr/>
          <p:nvPr/>
        </p:nvGrpSpPr>
        <p:grpSpPr>
          <a:xfrm>
            <a:off x="1098762" y="2095501"/>
            <a:ext cx="16090476" cy="5715000"/>
            <a:chOff x="0" y="0"/>
            <a:chExt cx="3063402" cy="1545704"/>
          </a:xfrm>
        </p:grpSpPr>
        <p:sp>
          <p:nvSpPr>
            <p:cNvPr id="28" name="Freeform 28"/>
            <p:cNvSpPr/>
            <p:nvPr/>
          </p:nvSpPr>
          <p:spPr>
            <a:xfrm>
              <a:off x="0" y="0"/>
              <a:ext cx="3063402" cy="1545704"/>
            </a:xfrm>
            <a:custGeom>
              <a:avLst/>
              <a:gdLst/>
              <a:ahLst/>
              <a:cxnLst/>
              <a:rect l="l" t="t" r="r" b="b"/>
              <a:pathLst>
                <a:path w="3063402" h="1545704">
                  <a:moveTo>
                    <a:pt x="0" y="0"/>
                  </a:moveTo>
                  <a:lnTo>
                    <a:pt x="3063402" y="0"/>
                  </a:lnTo>
                  <a:lnTo>
                    <a:pt x="3063402" y="1545704"/>
                  </a:lnTo>
                  <a:lnTo>
                    <a:pt x="0" y="1545704"/>
                  </a:lnTo>
                  <a:close/>
                </a:path>
              </a:pathLst>
            </a:custGeom>
            <a:solidFill>
              <a:srgbClr val="FFFFFF"/>
            </a:solidFill>
            <a:ln w="38100" cap="sq">
              <a:solidFill>
                <a:srgbClr val="231F20"/>
              </a:solidFill>
              <a:prstDash val="solid"/>
              <a:miter/>
            </a:ln>
          </p:spPr>
          <p:txBody>
            <a:bodyPr/>
            <a:lstStyle/>
            <a:p>
              <a:endParaRPr lang="es-CL"/>
            </a:p>
          </p:txBody>
        </p:sp>
        <p:sp>
          <p:nvSpPr>
            <p:cNvPr id="29" name="TextBox 29"/>
            <p:cNvSpPr txBox="1"/>
            <p:nvPr/>
          </p:nvSpPr>
          <p:spPr>
            <a:xfrm>
              <a:off x="0" y="-38100"/>
              <a:ext cx="3063402" cy="1583804"/>
            </a:xfrm>
            <a:prstGeom prst="rect">
              <a:avLst/>
            </a:prstGeom>
          </p:spPr>
          <p:txBody>
            <a:bodyPr lIns="50800" tIns="50800" rIns="50800" bIns="50800" rtlCol="0" anchor="ctr"/>
            <a:lstStyle/>
            <a:p>
              <a:pPr algn="ctr">
                <a:lnSpc>
                  <a:spcPts val="2659"/>
                </a:lnSpc>
                <a:spcBef>
                  <a:spcPct val="0"/>
                </a:spcBef>
              </a:pPr>
              <a:endParaRPr/>
            </a:p>
          </p:txBody>
        </p:sp>
      </p:grpSp>
      <p:sp>
        <p:nvSpPr>
          <p:cNvPr id="42" name="TextBox 42"/>
          <p:cNvSpPr txBox="1"/>
          <p:nvPr/>
        </p:nvSpPr>
        <p:spPr>
          <a:xfrm>
            <a:off x="1232112" y="525776"/>
            <a:ext cx="15823776" cy="936154"/>
          </a:xfrm>
          <a:prstGeom prst="rect">
            <a:avLst/>
          </a:prstGeom>
        </p:spPr>
        <p:txBody>
          <a:bodyPr wrap="square" lIns="0" tIns="0" rIns="0" bIns="0" rtlCol="0" anchor="t">
            <a:spAutoFit/>
          </a:bodyPr>
          <a:lstStyle/>
          <a:p>
            <a:pPr algn="ctr">
              <a:lnSpc>
                <a:spcPts val="7321"/>
              </a:lnSpc>
            </a:pPr>
            <a:r>
              <a:rPr lang="es-CL" sz="6366" b="1" dirty="0">
                <a:solidFill>
                  <a:srgbClr val="231F20"/>
                </a:solidFill>
                <a:latin typeface="Agrandir Ultra-Bold"/>
                <a:ea typeface="Agrandir Ultra-Bold"/>
                <a:cs typeface="Agrandir Ultra-Bold"/>
                <a:sym typeface="Agrandir Ultra-Bold"/>
              </a:rPr>
              <a:t>FUERZA</a:t>
            </a:r>
          </a:p>
        </p:txBody>
      </p:sp>
      <p:sp>
        <p:nvSpPr>
          <p:cNvPr id="43" name="TextBox 43"/>
          <p:cNvSpPr txBox="1"/>
          <p:nvPr/>
        </p:nvSpPr>
        <p:spPr>
          <a:xfrm>
            <a:off x="1371600" y="2324100"/>
            <a:ext cx="15544800" cy="4985980"/>
          </a:xfrm>
          <a:prstGeom prst="rect">
            <a:avLst/>
          </a:prstGeom>
        </p:spPr>
        <p:txBody>
          <a:bodyPr wrap="square" lIns="0" tIns="0" rIns="0" bIns="0" rtlCol="0" anchor="t">
            <a:spAutoFit/>
          </a:bodyPr>
          <a:lstStyle/>
          <a:p>
            <a:pPr algn="just">
              <a:spcBef>
                <a:spcPct val="0"/>
              </a:spcBef>
            </a:pPr>
            <a:r>
              <a:rPr lang="es-CL" sz="3600" b="1" dirty="0">
                <a:solidFill>
                  <a:srgbClr val="231F20"/>
                </a:solidFill>
                <a:latin typeface="Agrandir Medium"/>
                <a:ea typeface="Agrandir Medium"/>
                <a:cs typeface="Agrandir Medium"/>
                <a:sym typeface="Agrandir Medium"/>
              </a:rPr>
              <a:t>Otra característica que tiene la fuerza es desde donde se aplica la fuerza, con esto nos referimos a:</a:t>
            </a:r>
          </a:p>
          <a:p>
            <a:pPr marL="571500" indent="-571500" algn="just">
              <a:spcBef>
                <a:spcPct val="0"/>
              </a:spcBef>
              <a:buFontTx/>
              <a:buChar char="-"/>
            </a:pPr>
            <a:r>
              <a:rPr lang="es-CL" sz="3600" b="1" dirty="0">
                <a:solidFill>
                  <a:srgbClr val="231F20"/>
                </a:solidFill>
                <a:latin typeface="Agrandir Medium"/>
                <a:ea typeface="Agrandir Medium"/>
                <a:cs typeface="Agrandir Medium"/>
                <a:sym typeface="Agrandir Medium"/>
              </a:rPr>
              <a:t>Fuerza a distancia: hace referencia a una fuerza sin la necesidad de contacto físico entre los dos cuerpos.</a:t>
            </a:r>
          </a:p>
          <a:p>
            <a:pPr marL="571500" indent="-571500" algn="just">
              <a:spcBef>
                <a:spcPct val="0"/>
              </a:spcBef>
              <a:buFontTx/>
              <a:buChar char="-"/>
            </a:pPr>
            <a:r>
              <a:rPr lang="es-CL" sz="3600" b="1" dirty="0">
                <a:solidFill>
                  <a:srgbClr val="231F20"/>
                </a:solidFill>
                <a:latin typeface="Agrandir Medium"/>
                <a:ea typeface="Agrandir Medium"/>
                <a:cs typeface="Agrandir Medium"/>
                <a:sym typeface="Agrandir Medium"/>
              </a:rPr>
              <a:t>Fuerza de contacto: hace referencia a una fuerza que se debe aplicar a través del contacto con otro cuerpo.</a:t>
            </a:r>
          </a:p>
          <a:p>
            <a:pPr algn="just">
              <a:spcBef>
                <a:spcPct val="0"/>
              </a:spcBef>
            </a:pPr>
            <a:endParaRPr lang="es-CL" sz="3600" b="1" dirty="0">
              <a:solidFill>
                <a:srgbClr val="231F20"/>
              </a:solidFill>
              <a:latin typeface="Agrandir Medium"/>
              <a:ea typeface="Agrandir Medium"/>
              <a:cs typeface="Agrandir Medium"/>
              <a:sym typeface="Agrandir Medium"/>
            </a:endParaRPr>
          </a:p>
          <a:p>
            <a:pPr algn="just">
              <a:spcBef>
                <a:spcPct val="0"/>
              </a:spcBef>
            </a:pPr>
            <a:r>
              <a:rPr lang="es-CL" sz="3600" b="1" dirty="0">
                <a:solidFill>
                  <a:srgbClr val="231F20"/>
                </a:solidFill>
                <a:latin typeface="Agrandir Medium"/>
                <a:ea typeface="Agrandir Medium"/>
                <a:cs typeface="Agrandir Medium"/>
                <a:sym typeface="Agrandir Medium"/>
              </a:rPr>
              <a:t>En este caso, nuestra fuerza de interés son las fuerzas de contacto.</a:t>
            </a:r>
          </a:p>
        </p:txBody>
      </p:sp>
    </p:spTree>
    <p:extLst>
      <p:ext uri="{BB962C8B-B14F-4D97-AF65-F5344CB8AC3E}">
        <p14:creationId xmlns:p14="http://schemas.microsoft.com/office/powerpoint/2010/main" val="31833984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42</TotalTime>
  <Words>338</Words>
  <Application>Microsoft Office PowerPoint</Application>
  <PresentationFormat>Personalizado</PresentationFormat>
  <Paragraphs>33</Paragraphs>
  <Slides>6</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Agrandir Ultra-Bold</vt:lpstr>
      <vt:lpstr>Calibri</vt:lpstr>
      <vt:lpstr>Agrandir Medium</vt:lpstr>
      <vt:lpstr>Aptos</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Colegio Sao Paulo</dc:creator>
  <cp:lastModifiedBy>pablo espinosa perez</cp:lastModifiedBy>
  <cp:revision>4</cp:revision>
  <dcterms:created xsi:type="dcterms:W3CDTF">2006-08-16T00:00:00Z</dcterms:created>
  <dcterms:modified xsi:type="dcterms:W3CDTF">2025-04-22T23:29:29Z</dcterms:modified>
  <dc:identifier>DAGlR-HadoE</dc:identifier>
</cp:coreProperties>
</file>