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82" r:id="rId3"/>
    <p:sldId id="283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18288000" cy="10287000"/>
  <p:notesSz cx="6858000" cy="9144000"/>
  <p:embeddedFontLst>
    <p:embeddedFont>
      <p:font typeface="Agrandir Narrow Medium" panose="020B0604020202020204" charset="0"/>
      <p:regular r:id="rId13"/>
    </p:embeddedFont>
    <p:embeddedFont>
      <p:font typeface="Bobby Jones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37354-15B6-4C78-9B99-803CDEE58CDF}" type="datetimeFigureOut">
              <a:rPr lang="es-CL" smtClean="0"/>
              <a:t>02-04-2025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16A55-424E-4B91-9224-AFA75C93510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0453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16A55-424E-4B91-9224-AFA75C93510B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773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9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svg"/><Relationship Id="rId3" Type="http://schemas.openxmlformats.org/officeDocument/2006/relationships/image" Target="../media/image2.svg"/><Relationship Id="rId7" Type="http://schemas.openxmlformats.org/officeDocument/2006/relationships/image" Target="../media/image50.svg"/><Relationship Id="rId12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svg"/><Relationship Id="rId5" Type="http://schemas.openxmlformats.org/officeDocument/2006/relationships/image" Target="../media/image48.svg"/><Relationship Id="rId15" Type="http://schemas.openxmlformats.org/officeDocument/2006/relationships/image" Target="../media/image58.sv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svg"/><Relationship Id="rId1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image" Target="../media/image2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3" Type="http://schemas.openxmlformats.org/officeDocument/2006/relationships/image" Target="../media/image2.sv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5" Type="http://schemas.openxmlformats.org/officeDocument/2006/relationships/image" Target="../media/image46.sv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4907" y="-1293616"/>
            <a:ext cx="19077814" cy="12874231"/>
            <a:chOff x="0" y="0"/>
            <a:chExt cx="25437085" cy="171656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6435676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2871353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9307029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435676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2871353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9307029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6435676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2871353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307029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1028700" y="2658508"/>
            <a:ext cx="16230600" cy="4966414"/>
            <a:chOff x="0" y="0"/>
            <a:chExt cx="4274726" cy="130802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274726" cy="1308027"/>
            </a:xfrm>
            <a:custGeom>
              <a:avLst/>
              <a:gdLst/>
              <a:ahLst/>
              <a:cxnLst/>
              <a:rect l="l" t="t" r="r" b="b"/>
              <a:pathLst>
                <a:path w="4274726" h="1308027">
                  <a:moveTo>
                    <a:pt x="0" y="0"/>
                  </a:moveTo>
                  <a:lnTo>
                    <a:pt x="4274726" y="0"/>
                  </a:lnTo>
                  <a:lnTo>
                    <a:pt x="4274726" y="1308027"/>
                  </a:lnTo>
                  <a:lnTo>
                    <a:pt x="0" y="1308027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4274726" cy="13461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881334" y="3263134"/>
            <a:ext cx="16754548" cy="25780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980"/>
              </a:lnSpc>
              <a:spcBef>
                <a:spcPct val="0"/>
              </a:spcBef>
            </a:pPr>
            <a:r>
              <a:rPr lang="es-CL" sz="14800" dirty="0">
                <a:solidFill>
                  <a:srgbClr val="403B3C"/>
                </a:solidFill>
                <a:latin typeface="Bobby Jones"/>
                <a:ea typeface="Bobby Jones"/>
                <a:cs typeface="Bobby Jones"/>
                <a:sym typeface="Bobby Jones"/>
              </a:rPr>
              <a:t>Ciencias Naturales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185151" y="5678536"/>
            <a:ext cx="12070096" cy="798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40"/>
              </a:lnSpc>
              <a:spcBef>
                <a:spcPct val="0"/>
              </a:spcBef>
            </a:pPr>
            <a:r>
              <a:rPr lang="en-US" sz="4743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7° </a:t>
            </a:r>
            <a:r>
              <a:rPr lang="en-US" sz="4743" b="1" dirty="0" err="1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Basico</a:t>
            </a:r>
            <a:endParaRPr lang="en-US" sz="4743" b="1" dirty="0">
              <a:solidFill>
                <a:srgbClr val="403B3C"/>
              </a:solidFill>
              <a:latin typeface="Agrandir Narrow Medium"/>
              <a:ea typeface="Agrandir Narrow Medium"/>
              <a:cs typeface="Agrandir Narrow Medium"/>
              <a:sym typeface="Agrandir Narrow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4907" y="-1293616"/>
            <a:ext cx="19077814" cy="12874231"/>
            <a:chOff x="0" y="0"/>
            <a:chExt cx="25437085" cy="171656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6435676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2871353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9307029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435676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2871353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9307029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6435676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2871353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307029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028700" y="1028700"/>
            <a:ext cx="16154400" cy="2650527"/>
            <a:chOff x="0" y="0"/>
            <a:chExt cx="4254657" cy="69808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54657" cy="698081"/>
            </a:xfrm>
            <a:custGeom>
              <a:avLst/>
              <a:gdLst/>
              <a:ahLst/>
              <a:cxnLst/>
              <a:rect l="l" t="t" r="r" b="b"/>
              <a:pathLst>
                <a:path w="4254657" h="698081">
                  <a:moveTo>
                    <a:pt x="0" y="0"/>
                  </a:moveTo>
                  <a:lnTo>
                    <a:pt x="4254657" y="0"/>
                  </a:lnTo>
                  <a:lnTo>
                    <a:pt x="4254657" y="698081"/>
                  </a:lnTo>
                  <a:lnTo>
                    <a:pt x="0" y="698081"/>
                  </a:lnTo>
                  <a:close/>
                </a:path>
              </a:pathLst>
            </a:custGeom>
            <a:solidFill>
              <a:srgbClr val="403B3C"/>
            </a:solidFill>
            <a:ln w="3810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254657" cy="736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81100" y="1181100"/>
            <a:ext cx="16154400" cy="2656877"/>
            <a:chOff x="0" y="0"/>
            <a:chExt cx="4254657" cy="69975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254657" cy="699754"/>
            </a:xfrm>
            <a:custGeom>
              <a:avLst/>
              <a:gdLst/>
              <a:ahLst/>
              <a:cxnLst/>
              <a:rect l="l" t="t" r="r" b="b"/>
              <a:pathLst>
                <a:path w="4254657" h="699754">
                  <a:moveTo>
                    <a:pt x="0" y="0"/>
                  </a:moveTo>
                  <a:lnTo>
                    <a:pt x="4254657" y="0"/>
                  </a:lnTo>
                  <a:lnTo>
                    <a:pt x="4254657" y="699754"/>
                  </a:lnTo>
                  <a:lnTo>
                    <a:pt x="0" y="699754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4254657" cy="737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28700" y="4101760"/>
            <a:ext cx="16154400" cy="5004140"/>
            <a:chOff x="0" y="0"/>
            <a:chExt cx="4254657" cy="131796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254657" cy="1317963"/>
            </a:xfrm>
            <a:custGeom>
              <a:avLst/>
              <a:gdLst/>
              <a:ahLst/>
              <a:cxnLst/>
              <a:rect l="l" t="t" r="r" b="b"/>
              <a:pathLst>
                <a:path w="4254657" h="1317963">
                  <a:moveTo>
                    <a:pt x="0" y="0"/>
                  </a:moveTo>
                  <a:lnTo>
                    <a:pt x="4254657" y="0"/>
                  </a:lnTo>
                  <a:lnTo>
                    <a:pt x="4254657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403B3C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4254657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181100" y="4254160"/>
            <a:ext cx="16154400" cy="5004140"/>
            <a:chOff x="0" y="0"/>
            <a:chExt cx="4254657" cy="131796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254657" cy="1317963"/>
            </a:xfrm>
            <a:custGeom>
              <a:avLst/>
              <a:gdLst/>
              <a:ahLst/>
              <a:cxnLst/>
              <a:rect l="l" t="t" r="r" b="b"/>
              <a:pathLst>
                <a:path w="4254657" h="1317963">
                  <a:moveTo>
                    <a:pt x="0" y="0"/>
                  </a:moveTo>
                  <a:lnTo>
                    <a:pt x="4254657" y="0"/>
                  </a:lnTo>
                  <a:lnTo>
                    <a:pt x="4254657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4254657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2045223" y="4698255"/>
            <a:ext cx="3914955" cy="2683523"/>
          </a:xfrm>
          <a:custGeom>
            <a:avLst/>
            <a:gdLst/>
            <a:ahLst/>
            <a:cxnLst/>
            <a:rect l="l" t="t" r="r" b="b"/>
            <a:pathLst>
              <a:path w="3914955" h="2683523">
                <a:moveTo>
                  <a:pt x="0" y="0"/>
                </a:moveTo>
                <a:lnTo>
                  <a:pt x="3914955" y="0"/>
                </a:lnTo>
                <a:lnTo>
                  <a:pt x="3914955" y="2683523"/>
                </a:lnTo>
                <a:lnTo>
                  <a:pt x="0" y="2683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7592456" y="4698255"/>
            <a:ext cx="3331688" cy="2683523"/>
          </a:xfrm>
          <a:custGeom>
            <a:avLst/>
            <a:gdLst/>
            <a:ahLst/>
            <a:cxnLst/>
            <a:rect l="l" t="t" r="r" b="b"/>
            <a:pathLst>
              <a:path w="3331688" h="2683523">
                <a:moveTo>
                  <a:pt x="0" y="0"/>
                </a:moveTo>
                <a:lnTo>
                  <a:pt x="3331688" y="0"/>
                </a:lnTo>
                <a:lnTo>
                  <a:pt x="3331688" y="2683523"/>
                </a:lnTo>
                <a:lnTo>
                  <a:pt x="0" y="26835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3055991" y="4698255"/>
            <a:ext cx="2449325" cy="2683523"/>
          </a:xfrm>
          <a:custGeom>
            <a:avLst/>
            <a:gdLst/>
            <a:ahLst/>
            <a:cxnLst/>
            <a:rect l="l" t="t" r="r" b="b"/>
            <a:pathLst>
              <a:path w="2449325" h="2683523">
                <a:moveTo>
                  <a:pt x="0" y="0"/>
                </a:moveTo>
                <a:lnTo>
                  <a:pt x="2449325" y="0"/>
                </a:lnTo>
                <a:lnTo>
                  <a:pt x="2449325" y="2683523"/>
                </a:lnTo>
                <a:lnTo>
                  <a:pt x="0" y="26835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2"/>
          <p:cNvGrpSpPr/>
          <p:nvPr/>
        </p:nvGrpSpPr>
        <p:grpSpPr>
          <a:xfrm>
            <a:off x="1705836" y="7971509"/>
            <a:ext cx="4593728" cy="842696"/>
            <a:chOff x="0" y="0"/>
            <a:chExt cx="1209871" cy="22194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209871" cy="221945"/>
            </a:xfrm>
            <a:custGeom>
              <a:avLst/>
              <a:gdLst/>
              <a:ahLst/>
              <a:cxnLst/>
              <a:rect l="l" t="t" r="r" b="b"/>
              <a:pathLst>
                <a:path w="1209871" h="221945">
                  <a:moveTo>
                    <a:pt x="0" y="0"/>
                  </a:moveTo>
                  <a:lnTo>
                    <a:pt x="1209871" y="0"/>
                  </a:lnTo>
                  <a:lnTo>
                    <a:pt x="1209871" y="221945"/>
                  </a:lnTo>
                  <a:lnTo>
                    <a:pt x="0" y="221945"/>
                  </a:lnTo>
                  <a:close/>
                </a:path>
              </a:pathLst>
            </a:custGeom>
            <a:solidFill>
              <a:srgbClr val="403B3C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1209871" cy="2600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6847136" y="7971509"/>
            <a:ext cx="4593728" cy="842696"/>
            <a:chOff x="0" y="0"/>
            <a:chExt cx="1209871" cy="22194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209871" cy="221945"/>
            </a:xfrm>
            <a:custGeom>
              <a:avLst/>
              <a:gdLst/>
              <a:ahLst/>
              <a:cxnLst/>
              <a:rect l="l" t="t" r="r" b="b"/>
              <a:pathLst>
                <a:path w="1209871" h="221945">
                  <a:moveTo>
                    <a:pt x="0" y="0"/>
                  </a:moveTo>
                  <a:lnTo>
                    <a:pt x="1209871" y="0"/>
                  </a:lnTo>
                  <a:lnTo>
                    <a:pt x="1209871" y="221945"/>
                  </a:lnTo>
                  <a:lnTo>
                    <a:pt x="0" y="221945"/>
                  </a:lnTo>
                  <a:close/>
                </a:path>
              </a:pathLst>
            </a:custGeom>
            <a:solidFill>
              <a:srgbClr val="403B3C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209871" cy="2600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1983789" y="7971509"/>
            <a:ext cx="4593728" cy="842696"/>
            <a:chOff x="0" y="0"/>
            <a:chExt cx="1209871" cy="22194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209871" cy="221945"/>
            </a:xfrm>
            <a:custGeom>
              <a:avLst/>
              <a:gdLst/>
              <a:ahLst/>
              <a:cxnLst/>
              <a:rect l="l" t="t" r="r" b="b"/>
              <a:pathLst>
                <a:path w="1209871" h="221945">
                  <a:moveTo>
                    <a:pt x="0" y="0"/>
                  </a:moveTo>
                  <a:lnTo>
                    <a:pt x="1209871" y="0"/>
                  </a:lnTo>
                  <a:lnTo>
                    <a:pt x="1209871" y="221945"/>
                  </a:lnTo>
                  <a:lnTo>
                    <a:pt x="0" y="221945"/>
                  </a:lnTo>
                  <a:close/>
                </a:path>
              </a:pathLst>
            </a:custGeom>
            <a:solidFill>
              <a:srgbClr val="403B3C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1209871" cy="2600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803409" y="8066759"/>
            <a:ext cx="4593728" cy="842696"/>
            <a:chOff x="0" y="0"/>
            <a:chExt cx="1209871" cy="22194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209871" cy="221945"/>
            </a:xfrm>
            <a:custGeom>
              <a:avLst/>
              <a:gdLst/>
              <a:ahLst/>
              <a:cxnLst/>
              <a:rect l="l" t="t" r="r" b="b"/>
              <a:pathLst>
                <a:path w="1209871" h="221945">
                  <a:moveTo>
                    <a:pt x="0" y="0"/>
                  </a:moveTo>
                  <a:lnTo>
                    <a:pt x="1209871" y="0"/>
                  </a:lnTo>
                  <a:lnTo>
                    <a:pt x="1209871" y="221945"/>
                  </a:lnTo>
                  <a:lnTo>
                    <a:pt x="0" y="221945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1209871" cy="2600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944709" y="8066759"/>
            <a:ext cx="4593728" cy="842696"/>
            <a:chOff x="0" y="0"/>
            <a:chExt cx="1209871" cy="22194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209871" cy="221945"/>
            </a:xfrm>
            <a:custGeom>
              <a:avLst/>
              <a:gdLst/>
              <a:ahLst/>
              <a:cxnLst/>
              <a:rect l="l" t="t" r="r" b="b"/>
              <a:pathLst>
                <a:path w="1209871" h="221945">
                  <a:moveTo>
                    <a:pt x="0" y="0"/>
                  </a:moveTo>
                  <a:lnTo>
                    <a:pt x="1209871" y="0"/>
                  </a:lnTo>
                  <a:lnTo>
                    <a:pt x="1209871" y="221945"/>
                  </a:lnTo>
                  <a:lnTo>
                    <a:pt x="0" y="221945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38100"/>
              <a:ext cx="1209871" cy="2600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081362" y="8066759"/>
            <a:ext cx="4593728" cy="842696"/>
            <a:chOff x="0" y="0"/>
            <a:chExt cx="1209871" cy="221945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209871" cy="221945"/>
            </a:xfrm>
            <a:custGeom>
              <a:avLst/>
              <a:gdLst/>
              <a:ahLst/>
              <a:cxnLst/>
              <a:rect l="l" t="t" r="r" b="b"/>
              <a:pathLst>
                <a:path w="1209871" h="221945">
                  <a:moveTo>
                    <a:pt x="0" y="0"/>
                  </a:moveTo>
                  <a:lnTo>
                    <a:pt x="1209871" y="0"/>
                  </a:lnTo>
                  <a:lnTo>
                    <a:pt x="1209871" y="221945"/>
                  </a:lnTo>
                  <a:lnTo>
                    <a:pt x="0" y="221945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38100"/>
              <a:ext cx="1209871" cy="2600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0" name="Freeform 50"/>
          <p:cNvSpPr/>
          <p:nvPr/>
        </p:nvSpPr>
        <p:spPr>
          <a:xfrm>
            <a:off x="2197623" y="4850655"/>
            <a:ext cx="3914955" cy="2683523"/>
          </a:xfrm>
          <a:custGeom>
            <a:avLst/>
            <a:gdLst/>
            <a:ahLst/>
            <a:cxnLst/>
            <a:rect l="l" t="t" r="r" b="b"/>
            <a:pathLst>
              <a:path w="3914955" h="2683523">
                <a:moveTo>
                  <a:pt x="0" y="0"/>
                </a:moveTo>
                <a:lnTo>
                  <a:pt x="3914955" y="0"/>
                </a:lnTo>
                <a:lnTo>
                  <a:pt x="3914955" y="2683523"/>
                </a:lnTo>
                <a:lnTo>
                  <a:pt x="0" y="26835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1" name="Freeform 51"/>
          <p:cNvSpPr/>
          <p:nvPr/>
        </p:nvSpPr>
        <p:spPr>
          <a:xfrm>
            <a:off x="7744856" y="4850655"/>
            <a:ext cx="3331688" cy="2683523"/>
          </a:xfrm>
          <a:custGeom>
            <a:avLst/>
            <a:gdLst/>
            <a:ahLst/>
            <a:cxnLst/>
            <a:rect l="l" t="t" r="r" b="b"/>
            <a:pathLst>
              <a:path w="3331688" h="2683523">
                <a:moveTo>
                  <a:pt x="0" y="0"/>
                </a:moveTo>
                <a:lnTo>
                  <a:pt x="3331688" y="0"/>
                </a:lnTo>
                <a:lnTo>
                  <a:pt x="3331688" y="2683523"/>
                </a:lnTo>
                <a:lnTo>
                  <a:pt x="0" y="268352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>
            <a:off x="13208391" y="4850655"/>
            <a:ext cx="2449325" cy="2683523"/>
          </a:xfrm>
          <a:custGeom>
            <a:avLst/>
            <a:gdLst/>
            <a:ahLst/>
            <a:cxnLst/>
            <a:rect l="l" t="t" r="r" b="b"/>
            <a:pathLst>
              <a:path w="2449325" h="2683523">
                <a:moveTo>
                  <a:pt x="0" y="0"/>
                </a:moveTo>
                <a:lnTo>
                  <a:pt x="2449325" y="0"/>
                </a:lnTo>
                <a:lnTo>
                  <a:pt x="2449325" y="2683523"/>
                </a:lnTo>
                <a:lnTo>
                  <a:pt x="0" y="268352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3" name="TextBox 28">
            <a:extLst>
              <a:ext uri="{FF2B5EF4-FFF2-40B4-BE49-F238E27FC236}">
                <a16:creationId xmlns:a16="http://schemas.microsoft.com/office/drawing/2014/main" id="{74ED86F0-5E03-F251-0180-D7848A0AE374}"/>
              </a:ext>
            </a:extLst>
          </p:cNvPr>
          <p:cNvSpPr txBox="1"/>
          <p:nvPr/>
        </p:nvSpPr>
        <p:spPr>
          <a:xfrm>
            <a:off x="9677400" y="1871364"/>
            <a:ext cx="7133363" cy="10459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s-CL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Nombra si lo que se ve en la imagen es un cambio físico o un cambio químico.</a:t>
            </a:r>
          </a:p>
        </p:txBody>
      </p:sp>
      <p:sp>
        <p:nvSpPr>
          <p:cNvPr id="54" name="TextBox 21">
            <a:extLst>
              <a:ext uri="{FF2B5EF4-FFF2-40B4-BE49-F238E27FC236}">
                <a16:creationId xmlns:a16="http://schemas.microsoft.com/office/drawing/2014/main" id="{E09D122F-4109-BFA6-3351-623468AC0270}"/>
              </a:ext>
            </a:extLst>
          </p:cNvPr>
          <p:cNvSpPr txBox="1"/>
          <p:nvPr/>
        </p:nvSpPr>
        <p:spPr>
          <a:xfrm>
            <a:off x="1705836" y="1369853"/>
            <a:ext cx="8442784" cy="1921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89"/>
              </a:lnSpc>
              <a:spcBef>
                <a:spcPct val="0"/>
              </a:spcBef>
            </a:pPr>
            <a:r>
              <a:rPr lang="es-CL" sz="11707" dirty="0">
                <a:solidFill>
                  <a:srgbClr val="403B3C"/>
                </a:solidFill>
                <a:latin typeface="Bobby Jones"/>
                <a:ea typeface="Bobby Jones"/>
                <a:cs typeface="Bobby Jones"/>
                <a:sym typeface="Bobby Jones"/>
              </a:rPr>
              <a:t>Asociar!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4907" y="-1293616"/>
            <a:ext cx="19077814" cy="12874231"/>
            <a:chOff x="0" y="0"/>
            <a:chExt cx="25437085" cy="171656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6435676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2871353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9307029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435676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2871353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9307029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6435676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2871353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307029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4" name="Group 15">
            <a:extLst>
              <a:ext uri="{FF2B5EF4-FFF2-40B4-BE49-F238E27FC236}">
                <a16:creationId xmlns:a16="http://schemas.microsoft.com/office/drawing/2014/main" id="{D8A05E0D-3BC6-A5B5-8F34-985077080E37}"/>
              </a:ext>
            </a:extLst>
          </p:cNvPr>
          <p:cNvGrpSpPr/>
          <p:nvPr/>
        </p:nvGrpSpPr>
        <p:grpSpPr>
          <a:xfrm>
            <a:off x="1028700" y="1028700"/>
            <a:ext cx="16154400" cy="2650527"/>
            <a:chOff x="0" y="0"/>
            <a:chExt cx="4254657" cy="698081"/>
          </a:xfrm>
        </p:grpSpPr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8AA069CF-F1F1-5C89-4FF1-F033F385F257}"/>
                </a:ext>
              </a:extLst>
            </p:cNvPr>
            <p:cNvSpPr/>
            <p:nvPr/>
          </p:nvSpPr>
          <p:spPr>
            <a:xfrm>
              <a:off x="0" y="0"/>
              <a:ext cx="4254657" cy="698081"/>
            </a:xfrm>
            <a:custGeom>
              <a:avLst/>
              <a:gdLst/>
              <a:ahLst/>
              <a:cxnLst/>
              <a:rect l="l" t="t" r="r" b="b"/>
              <a:pathLst>
                <a:path w="4254657" h="698081">
                  <a:moveTo>
                    <a:pt x="0" y="0"/>
                  </a:moveTo>
                  <a:lnTo>
                    <a:pt x="4254657" y="0"/>
                  </a:lnTo>
                  <a:lnTo>
                    <a:pt x="4254657" y="698081"/>
                  </a:lnTo>
                  <a:lnTo>
                    <a:pt x="0" y="698081"/>
                  </a:lnTo>
                  <a:close/>
                </a:path>
              </a:pathLst>
            </a:custGeom>
            <a:solidFill>
              <a:srgbClr val="403B3C"/>
            </a:solidFill>
            <a:ln w="3810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46" name="TextBox 17">
              <a:extLst>
                <a:ext uri="{FF2B5EF4-FFF2-40B4-BE49-F238E27FC236}">
                  <a16:creationId xmlns:a16="http://schemas.microsoft.com/office/drawing/2014/main" id="{106F8869-5EBD-8246-6EC4-A29E835DAB05}"/>
                </a:ext>
              </a:extLst>
            </p:cNvPr>
            <p:cNvSpPr txBox="1"/>
            <p:nvPr/>
          </p:nvSpPr>
          <p:spPr>
            <a:xfrm>
              <a:off x="0" y="-38100"/>
              <a:ext cx="4254657" cy="736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18">
            <a:extLst>
              <a:ext uri="{FF2B5EF4-FFF2-40B4-BE49-F238E27FC236}">
                <a16:creationId xmlns:a16="http://schemas.microsoft.com/office/drawing/2014/main" id="{13CD39C1-F801-244E-76A8-6F7DC4702C28}"/>
              </a:ext>
            </a:extLst>
          </p:cNvPr>
          <p:cNvGrpSpPr/>
          <p:nvPr/>
        </p:nvGrpSpPr>
        <p:grpSpPr>
          <a:xfrm>
            <a:off x="1181100" y="1181100"/>
            <a:ext cx="16154400" cy="2656877"/>
            <a:chOff x="0" y="0"/>
            <a:chExt cx="4254657" cy="699754"/>
          </a:xfrm>
        </p:grpSpPr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EAB0419A-4F7A-4506-C1ED-2929533CF943}"/>
                </a:ext>
              </a:extLst>
            </p:cNvPr>
            <p:cNvSpPr/>
            <p:nvPr/>
          </p:nvSpPr>
          <p:spPr>
            <a:xfrm>
              <a:off x="0" y="0"/>
              <a:ext cx="4254657" cy="699754"/>
            </a:xfrm>
            <a:custGeom>
              <a:avLst/>
              <a:gdLst/>
              <a:ahLst/>
              <a:cxnLst/>
              <a:rect l="l" t="t" r="r" b="b"/>
              <a:pathLst>
                <a:path w="4254657" h="699754">
                  <a:moveTo>
                    <a:pt x="0" y="0"/>
                  </a:moveTo>
                  <a:lnTo>
                    <a:pt x="4254657" y="0"/>
                  </a:lnTo>
                  <a:lnTo>
                    <a:pt x="4254657" y="699754"/>
                  </a:lnTo>
                  <a:lnTo>
                    <a:pt x="0" y="699754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42" name="TextBox 20">
              <a:extLst>
                <a:ext uri="{FF2B5EF4-FFF2-40B4-BE49-F238E27FC236}">
                  <a16:creationId xmlns:a16="http://schemas.microsoft.com/office/drawing/2014/main" id="{B6C0C060-372A-FAB0-489B-34CE515AF905}"/>
                </a:ext>
              </a:extLst>
            </p:cNvPr>
            <p:cNvSpPr txBox="1"/>
            <p:nvPr/>
          </p:nvSpPr>
          <p:spPr>
            <a:xfrm>
              <a:off x="0" y="-38100"/>
              <a:ext cx="4254657" cy="737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3" name="TextBox 28">
            <a:extLst>
              <a:ext uri="{FF2B5EF4-FFF2-40B4-BE49-F238E27FC236}">
                <a16:creationId xmlns:a16="http://schemas.microsoft.com/office/drawing/2014/main" id="{BD541CEE-5877-C37C-71D4-CA841AD3C212}"/>
              </a:ext>
            </a:extLst>
          </p:cNvPr>
          <p:cNvSpPr txBox="1"/>
          <p:nvPr/>
        </p:nvSpPr>
        <p:spPr>
          <a:xfrm>
            <a:off x="1700110" y="1369853"/>
            <a:ext cx="14887780" cy="1921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89"/>
              </a:lnSpc>
              <a:spcBef>
                <a:spcPct val="0"/>
              </a:spcBef>
            </a:pPr>
            <a:r>
              <a:rPr lang="es-CL" sz="11707" dirty="0">
                <a:solidFill>
                  <a:srgbClr val="403B3C"/>
                </a:solidFill>
                <a:latin typeface="Bobby Jones"/>
                <a:ea typeface="Bobby Jones"/>
                <a:cs typeface="Bobby Jones"/>
                <a:sym typeface="Bobby Jones"/>
              </a:rPr>
              <a:t>Cambios en la materia</a:t>
            </a:r>
          </a:p>
        </p:txBody>
      </p:sp>
      <p:grpSp>
        <p:nvGrpSpPr>
          <p:cNvPr id="47" name="Group 21">
            <a:extLst>
              <a:ext uri="{FF2B5EF4-FFF2-40B4-BE49-F238E27FC236}">
                <a16:creationId xmlns:a16="http://schemas.microsoft.com/office/drawing/2014/main" id="{6E57397E-2EF6-91A9-7CE9-8DDED5B2211A}"/>
              </a:ext>
            </a:extLst>
          </p:cNvPr>
          <p:cNvGrpSpPr/>
          <p:nvPr/>
        </p:nvGrpSpPr>
        <p:grpSpPr>
          <a:xfrm>
            <a:off x="1028700" y="4101760"/>
            <a:ext cx="10559798" cy="5004140"/>
            <a:chOff x="0" y="0"/>
            <a:chExt cx="2781181" cy="1317963"/>
          </a:xfrm>
        </p:grpSpPr>
        <p:sp>
          <p:nvSpPr>
            <p:cNvPr id="48" name="Freeform 22">
              <a:extLst>
                <a:ext uri="{FF2B5EF4-FFF2-40B4-BE49-F238E27FC236}">
                  <a16:creationId xmlns:a16="http://schemas.microsoft.com/office/drawing/2014/main" id="{B68C577B-F708-9E33-8EBE-9131007058AB}"/>
                </a:ext>
              </a:extLst>
            </p:cNvPr>
            <p:cNvSpPr/>
            <p:nvPr/>
          </p:nvSpPr>
          <p:spPr>
            <a:xfrm>
              <a:off x="0" y="0"/>
              <a:ext cx="2781181" cy="1317963"/>
            </a:xfrm>
            <a:custGeom>
              <a:avLst/>
              <a:gdLst/>
              <a:ahLst/>
              <a:cxnLst/>
              <a:rect l="l" t="t" r="r" b="b"/>
              <a:pathLst>
                <a:path w="2781181" h="1317963">
                  <a:moveTo>
                    <a:pt x="0" y="0"/>
                  </a:moveTo>
                  <a:lnTo>
                    <a:pt x="2781181" y="0"/>
                  </a:lnTo>
                  <a:lnTo>
                    <a:pt x="2781181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403B3C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49" name="TextBox 23">
              <a:extLst>
                <a:ext uri="{FF2B5EF4-FFF2-40B4-BE49-F238E27FC236}">
                  <a16:creationId xmlns:a16="http://schemas.microsoft.com/office/drawing/2014/main" id="{65D03430-9567-741B-B5A4-F4F91E9EBE4E}"/>
                </a:ext>
              </a:extLst>
            </p:cNvPr>
            <p:cNvSpPr txBox="1"/>
            <p:nvPr/>
          </p:nvSpPr>
          <p:spPr>
            <a:xfrm>
              <a:off x="0" y="-38100"/>
              <a:ext cx="2781181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0" name="Freeform 25">
            <a:extLst>
              <a:ext uri="{FF2B5EF4-FFF2-40B4-BE49-F238E27FC236}">
                <a16:creationId xmlns:a16="http://schemas.microsoft.com/office/drawing/2014/main" id="{208881E6-C4B0-8C37-F089-15239585702B}"/>
              </a:ext>
            </a:extLst>
          </p:cNvPr>
          <p:cNvSpPr/>
          <p:nvPr/>
        </p:nvSpPr>
        <p:spPr>
          <a:xfrm>
            <a:off x="1181100" y="4254160"/>
            <a:ext cx="10559798" cy="5004140"/>
          </a:xfrm>
          <a:custGeom>
            <a:avLst/>
            <a:gdLst/>
            <a:ahLst/>
            <a:cxnLst/>
            <a:rect l="l" t="t" r="r" b="b"/>
            <a:pathLst>
              <a:path w="2781181" h="1317963">
                <a:moveTo>
                  <a:pt x="0" y="0"/>
                </a:moveTo>
                <a:lnTo>
                  <a:pt x="2781181" y="0"/>
                </a:lnTo>
                <a:lnTo>
                  <a:pt x="2781181" y="1317963"/>
                </a:lnTo>
                <a:lnTo>
                  <a:pt x="0" y="1317963"/>
                </a:lnTo>
                <a:close/>
              </a:path>
            </a:pathLst>
          </a:custGeom>
          <a:solidFill>
            <a:srgbClr val="F3CB63"/>
          </a:solidFill>
          <a:ln w="95250" cap="sq">
            <a:solidFill>
              <a:srgbClr val="403B3C"/>
            </a:solidFill>
            <a:prstDash val="solid"/>
            <a:miter/>
          </a:ln>
        </p:spPr>
      </p:sp>
      <p:sp>
        <p:nvSpPr>
          <p:cNvPr id="51" name="TextBox 29">
            <a:extLst>
              <a:ext uri="{FF2B5EF4-FFF2-40B4-BE49-F238E27FC236}">
                <a16:creationId xmlns:a16="http://schemas.microsoft.com/office/drawing/2014/main" id="{44385191-4BDE-BD48-81DD-03732E539662}"/>
              </a:ext>
            </a:extLst>
          </p:cNvPr>
          <p:cNvSpPr txBox="1"/>
          <p:nvPr/>
        </p:nvSpPr>
        <p:spPr>
          <a:xfrm>
            <a:off x="1686183" y="4473106"/>
            <a:ext cx="9549631" cy="1584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s-CL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¿Que cambios puede experimentar la materia?, ¿Qué cambios de los que nombraste pueden ser reversibles?</a:t>
            </a:r>
          </a:p>
        </p:txBody>
      </p:sp>
      <p:sp>
        <p:nvSpPr>
          <p:cNvPr id="52" name="TextBox 29">
            <a:extLst>
              <a:ext uri="{FF2B5EF4-FFF2-40B4-BE49-F238E27FC236}">
                <a16:creationId xmlns:a16="http://schemas.microsoft.com/office/drawing/2014/main" id="{4AD51820-E1BC-E375-0871-79D5A26FE126}"/>
              </a:ext>
            </a:extLst>
          </p:cNvPr>
          <p:cNvSpPr txBox="1"/>
          <p:nvPr/>
        </p:nvSpPr>
        <p:spPr>
          <a:xfrm>
            <a:off x="1686182" y="6146110"/>
            <a:ext cx="9549631" cy="2661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s-ES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Los cambios en la materia refieren a las transformaciones físicas o químicas. Estos cambios pueden ocurrir en los 3 estados de la materia, causados por diferentes factores (temperatura, presión, composición química, etc.).</a:t>
            </a:r>
            <a:endParaRPr lang="es-CL" sz="3000" b="1" dirty="0">
              <a:solidFill>
                <a:srgbClr val="403B3C"/>
              </a:solidFill>
              <a:latin typeface="Agrandir Narrow Medium"/>
              <a:ea typeface="Agrandir Narrow Medium"/>
              <a:cs typeface="Agrandir Narrow Medium"/>
              <a:sym typeface="Agrandir Narrow Medium"/>
            </a:endParaRPr>
          </a:p>
        </p:txBody>
      </p:sp>
    </p:spTree>
    <p:extLst>
      <p:ext uri="{BB962C8B-B14F-4D97-AF65-F5344CB8AC3E}">
        <p14:creationId xmlns:p14="http://schemas.microsoft.com/office/powerpoint/2010/main" val="50767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4907" y="-1293616"/>
            <a:ext cx="19077814" cy="12874231"/>
            <a:chOff x="0" y="0"/>
            <a:chExt cx="25437085" cy="171656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6435676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2871353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9307029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435676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2871353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9307029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6435676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2871353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307029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028700" y="1028700"/>
            <a:ext cx="16154400" cy="2650527"/>
            <a:chOff x="0" y="0"/>
            <a:chExt cx="4254657" cy="69808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54657" cy="698081"/>
            </a:xfrm>
            <a:custGeom>
              <a:avLst/>
              <a:gdLst/>
              <a:ahLst/>
              <a:cxnLst/>
              <a:rect l="l" t="t" r="r" b="b"/>
              <a:pathLst>
                <a:path w="4254657" h="698081">
                  <a:moveTo>
                    <a:pt x="0" y="0"/>
                  </a:moveTo>
                  <a:lnTo>
                    <a:pt x="4254657" y="0"/>
                  </a:lnTo>
                  <a:lnTo>
                    <a:pt x="4254657" y="698081"/>
                  </a:lnTo>
                  <a:lnTo>
                    <a:pt x="0" y="698081"/>
                  </a:lnTo>
                  <a:close/>
                </a:path>
              </a:pathLst>
            </a:custGeom>
            <a:solidFill>
              <a:srgbClr val="403B3C"/>
            </a:solidFill>
            <a:ln w="3810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254657" cy="736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81100" y="1181100"/>
            <a:ext cx="16154400" cy="2656877"/>
            <a:chOff x="0" y="0"/>
            <a:chExt cx="4254657" cy="69975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254657" cy="699754"/>
            </a:xfrm>
            <a:custGeom>
              <a:avLst/>
              <a:gdLst/>
              <a:ahLst/>
              <a:cxnLst/>
              <a:rect l="l" t="t" r="r" b="b"/>
              <a:pathLst>
                <a:path w="4254657" h="699754">
                  <a:moveTo>
                    <a:pt x="0" y="0"/>
                  </a:moveTo>
                  <a:lnTo>
                    <a:pt x="4254657" y="0"/>
                  </a:lnTo>
                  <a:lnTo>
                    <a:pt x="4254657" y="699754"/>
                  </a:lnTo>
                  <a:lnTo>
                    <a:pt x="0" y="699754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4254657" cy="737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700110" y="1369853"/>
            <a:ext cx="14887780" cy="2103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89"/>
              </a:lnSpc>
              <a:spcBef>
                <a:spcPct val="0"/>
              </a:spcBef>
            </a:pPr>
            <a:r>
              <a:rPr lang="es-CL" sz="14000" dirty="0">
                <a:solidFill>
                  <a:srgbClr val="403B3C"/>
                </a:solidFill>
                <a:latin typeface="Bobby Jones"/>
                <a:ea typeface="Bobby Jones"/>
                <a:cs typeface="Bobby Jones"/>
                <a:sym typeface="Bobby Jones"/>
              </a:rPr>
              <a:t>Cambio físico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028700" y="4101760"/>
            <a:ext cx="9291506" cy="5004140"/>
            <a:chOff x="0" y="0"/>
            <a:chExt cx="2447145" cy="131796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447146" cy="1317963"/>
            </a:xfrm>
            <a:custGeom>
              <a:avLst/>
              <a:gdLst/>
              <a:ahLst/>
              <a:cxnLst/>
              <a:rect l="l" t="t" r="r" b="b"/>
              <a:pathLst>
                <a:path w="2447146" h="1317963">
                  <a:moveTo>
                    <a:pt x="0" y="0"/>
                  </a:moveTo>
                  <a:lnTo>
                    <a:pt x="2447146" y="0"/>
                  </a:lnTo>
                  <a:lnTo>
                    <a:pt x="2447146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403B3C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2447145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181100" y="4254160"/>
            <a:ext cx="9291506" cy="5004140"/>
            <a:chOff x="0" y="0"/>
            <a:chExt cx="2447145" cy="131796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447146" cy="1317963"/>
            </a:xfrm>
            <a:custGeom>
              <a:avLst/>
              <a:gdLst/>
              <a:ahLst/>
              <a:cxnLst/>
              <a:rect l="l" t="t" r="r" b="b"/>
              <a:pathLst>
                <a:path w="2447146" h="1317963">
                  <a:moveTo>
                    <a:pt x="0" y="0"/>
                  </a:moveTo>
                  <a:lnTo>
                    <a:pt x="2447146" y="0"/>
                  </a:lnTo>
                  <a:lnTo>
                    <a:pt x="2447146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2447145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0740343" y="4101760"/>
            <a:ext cx="6442757" cy="5004140"/>
            <a:chOff x="0" y="0"/>
            <a:chExt cx="1696858" cy="1317963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96858" cy="1317963"/>
            </a:xfrm>
            <a:custGeom>
              <a:avLst/>
              <a:gdLst/>
              <a:ahLst/>
              <a:cxnLst/>
              <a:rect l="l" t="t" r="r" b="b"/>
              <a:pathLst>
                <a:path w="1696858" h="1317963">
                  <a:moveTo>
                    <a:pt x="0" y="0"/>
                  </a:moveTo>
                  <a:lnTo>
                    <a:pt x="1696858" y="0"/>
                  </a:lnTo>
                  <a:lnTo>
                    <a:pt x="1696858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403B3C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1696858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0892743" y="4254160"/>
            <a:ext cx="6442757" cy="5004140"/>
            <a:chOff x="0" y="0"/>
            <a:chExt cx="1696858" cy="1317963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696858" cy="1317963"/>
            </a:xfrm>
            <a:custGeom>
              <a:avLst/>
              <a:gdLst/>
              <a:ahLst/>
              <a:cxnLst/>
              <a:rect l="l" t="t" r="r" b="b"/>
              <a:pathLst>
                <a:path w="1696858" h="1317963">
                  <a:moveTo>
                    <a:pt x="0" y="0"/>
                  </a:moveTo>
                  <a:lnTo>
                    <a:pt x="1696858" y="0"/>
                  </a:lnTo>
                  <a:lnTo>
                    <a:pt x="1696858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1696858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>
            <a:off x="11728751" y="4652061"/>
            <a:ext cx="2814492" cy="2681443"/>
          </a:xfrm>
          <a:custGeom>
            <a:avLst/>
            <a:gdLst/>
            <a:ahLst/>
            <a:cxnLst/>
            <a:rect l="l" t="t" r="r" b="b"/>
            <a:pathLst>
              <a:path w="2814492" h="2681443">
                <a:moveTo>
                  <a:pt x="0" y="0"/>
                </a:moveTo>
                <a:lnTo>
                  <a:pt x="2814493" y="0"/>
                </a:lnTo>
                <a:lnTo>
                  <a:pt x="2814493" y="2681443"/>
                </a:lnTo>
                <a:lnTo>
                  <a:pt x="0" y="2681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11610576" y="7925145"/>
            <a:ext cx="5007091" cy="1045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s-CL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Ejemplo: Cubos de hielo derritiéndose</a:t>
            </a:r>
          </a:p>
        </p:txBody>
      </p:sp>
      <p:sp>
        <p:nvSpPr>
          <p:cNvPr id="38" name="Freeform 38"/>
          <p:cNvSpPr/>
          <p:nvPr/>
        </p:nvSpPr>
        <p:spPr>
          <a:xfrm>
            <a:off x="11821649" y="4707589"/>
            <a:ext cx="2814492" cy="2681443"/>
          </a:xfrm>
          <a:custGeom>
            <a:avLst/>
            <a:gdLst/>
            <a:ahLst/>
            <a:cxnLst/>
            <a:rect l="l" t="t" r="r" b="b"/>
            <a:pathLst>
              <a:path w="2814492" h="2681443">
                <a:moveTo>
                  <a:pt x="0" y="0"/>
                </a:moveTo>
                <a:lnTo>
                  <a:pt x="2814492" y="0"/>
                </a:lnTo>
                <a:lnTo>
                  <a:pt x="2814492" y="2681444"/>
                </a:lnTo>
                <a:lnTo>
                  <a:pt x="0" y="26814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 flipH="1">
            <a:off x="13543422" y="4991069"/>
            <a:ext cx="2814492" cy="2681443"/>
          </a:xfrm>
          <a:custGeom>
            <a:avLst/>
            <a:gdLst/>
            <a:ahLst/>
            <a:cxnLst/>
            <a:rect l="l" t="t" r="r" b="b"/>
            <a:pathLst>
              <a:path w="2814492" h="2681443">
                <a:moveTo>
                  <a:pt x="2814492" y="0"/>
                </a:moveTo>
                <a:lnTo>
                  <a:pt x="0" y="0"/>
                </a:lnTo>
                <a:lnTo>
                  <a:pt x="0" y="2681443"/>
                </a:lnTo>
                <a:lnTo>
                  <a:pt x="2814492" y="2681443"/>
                </a:lnTo>
                <a:lnTo>
                  <a:pt x="281449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 flipH="1">
            <a:off x="13685000" y="5132646"/>
            <a:ext cx="2814492" cy="2681443"/>
          </a:xfrm>
          <a:custGeom>
            <a:avLst/>
            <a:gdLst/>
            <a:ahLst/>
            <a:cxnLst/>
            <a:rect l="l" t="t" r="r" b="b"/>
            <a:pathLst>
              <a:path w="2814492" h="2681443">
                <a:moveTo>
                  <a:pt x="2814492" y="0"/>
                </a:moveTo>
                <a:lnTo>
                  <a:pt x="0" y="0"/>
                </a:lnTo>
                <a:lnTo>
                  <a:pt x="0" y="2681444"/>
                </a:lnTo>
                <a:lnTo>
                  <a:pt x="2814492" y="2681444"/>
                </a:lnTo>
                <a:lnTo>
                  <a:pt x="281449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1" name="TextBox 28">
            <a:extLst>
              <a:ext uri="{FF2B5EF4-FFF2-40B4-BE49-F238E27FC236}">
                <a16:creationId xmlns:a16="http://schemas.microsoft.com/office/drawing/2014/main" id="{FE831203-C150-2301-97D8-15F6CD037AA0}"/>
              </a:ext>
            </a:extLst>
          </p:cNvPr>
          <p:cNvSpPr txBox="1"/>
          <p:nvPr/>
        </p:nvSpPr>
        <p:spPr>
          <a:xfrm>
            <a:off x="1629219" y="5913276"/>
            <a:ext cx="8090468" cy="3200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s-ES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Los cambios físicos se refiere a uno o más propiedades físicas de una sustancia, como la forma, el tamaño o el estado de la materia sin cambios a niveles de su composición química. Los cambios físicos pueden ser muchas veces reversibles.</a:t>
            </a:r>
            <a:endParaRPr lang="es-CL" sz="3000" b="1" dirty="0">
              <a:solidFill>
                <a:srgbClr val="403B3C"/>
              </a:solidFill>
              <a:latin typeface="Agrandir Narrow Medium"/>
              <a:ea typeface="Agrandir Narrow Medium"/>
              <a:cs typeface="Agrandir Narrow Medium"/>
              <a:sym typeface="Agrandir Narrow Medium"/>
            </a:endParaRPr>
          </a:p>
        </p:txBody>
      </p:sp>
      <p:sp>
        <p:nvSpPr>
          <p:cNvPr id="42" name="TextBox 28">
            <a:extLst>
              <a:ext uri="{FF2B5EF4-FFF2-40B4-BE49-F238E27FC236}">
                <a16:creationId xmlns:a16="http://schemas.microsoft.com/office/drawing/2014/main" id="{0E6354B3-EF93-31F2-0F25-45EEEB316A5E}"/>
              </a:ext>
            </a:extLst>
          </p:cNvPr>
          <p:cNvSpPr txBox="1"/>
          <p:nvPr/>
        </p:nvSpPr>
        <p:spPr>
          <a:xfrm>
            <a:off x="1631198" y="4687735"/>
            <a:ext cx="8090468" cy="1045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s-ES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¿Qué quiere decir cambio físico?, ¿Estos cambios pueden ser reversibles?</a:t>
            </a:r>
            <a:endParaRPr lang="es-CL" sz="3000" b="1" dirty="0">
              <a:solidFill>
                <a:srgbClr val="403B3C"/>
              </a:solidFill>
              <a:latin typeface="Agrandir Narrow Medium"/>
              <a:ea typeface="Agrandir Narrow Medium"/>
              <a:cs typeface="Agrandir Narrow Medium"/>
              <a:sym typeface="Agrandir Narrow Medium"/>
            </a:endParaRPr>
          </a:p>
        </p:txBody>
      </p:sp>
    </p:spTree>
    <p:extLst>
      <p:ext uri="{BB962C8B-B14F-4D97-AF65-F5344CB8AC3E}">
        <p14:creationId xmlns:p14="http://schemas.microsoft.com/office/powerpoint/2010/main" val="57214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4907" y="-1293616"/>
            <a:ext cx="19077814" cy="12874231"/>
            <a:chOff x="0" y="0"/>
            <a:chExt cx="25437085" cy="171656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6435676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2871353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9307029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435676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2871353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9307029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6435676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2871353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307029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028700" y="1028700"/>
            <a:ext cx="16154400" cy="2650527"/>
            <a:chOff x="0" y="0"/>
            <a:chExt cx="4254657" cy="69808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54657" cy="698081"/>
            </a:xfrm>
            <a:custGeom>
              <a:avLst/>
              <a:gdLst/>
              <a:ahLst/>
              <a:cxnLst/>
              <a:rect l="l" t="t" r="r" b="b"/>
              <a:pathLst>
                <a:path w="4254657" h="698081">
                  <a:moveTo>
                    <a:pt x="0" y="0"/>
                  </a:moveTo>
                  <a:lnTo>
                    <a:pt x="4254657" y="0"/>
                  </a:lnTo>
                  <a:lnTo>
                    <a:pt x="4254657" y="698081"/>
                  </a:lnTo>
                  <a:lnTo>
                    <a:pt x="0" y="698081"/>
                  </a:lnTo>
                  <a:close/>
                </a:path>
              </a:pathLst>
            </a:custGeom>
            <a:solidFill>
              <a:srgbClr val="403B3C"/>
            </a:solidFill>
            <a:ln w="3810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254657" cy="736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81100" y="1181100"/>
            <a:ext cx="16154400" cy="2656877"/>
            <a:chOff x="0" y="0"/>
            <a:chExt cx="4254657" cy="69975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254657" cy="699754"/>
            </a:xfrm>
            <a:custGeom>
              <a:avLst/>
              <a:gdLst/>
              <a:ahLst/>
              <a:cxnLst/>
              <a:rect l="l" t="t" r="r" b="b"/>
              <a:pathLst>
                <a:path w="4254657" h="699754">
                  <a:moveTo>
                    <a:pt x="0" y="0"/>
                  </a:moveTo>
                  <a:lnTo>
                    <a:pt x="4254657" y="0"/>
                  </a:lnTo>
                  <a:lnTo>
                    <a:pt x="4254657" y="699754"/>
                  </a:lnTo>
                  <a:lnTo>
                    <a:pt x="0" y="699754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4254657" cy="737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700110" y="1369853"/>
            <a:ext cx="14887780" cy="1921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89"/>
              </a:lnSpc>
              <a:spcBef>
                <a:spcPct val="0"/>
              </a:spcBef>
            </a:pPr>
            <a:r>
              <a:rPr lang="es-CL" sz="11707" dirty="0">
                <a:solidFill>
                  <a:srgbClr val="403B3C"/>
                </a:solidFill>
                <a:latin typeface="Bobby Jones"/>
                <a:ea typeface="Bobby Jones"/>
                <a:cs typeface="Bobby Jones"/>
                <a:sym typeface="Bobby Jones"/>
              </a:rPr>
              <a:t>características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028700" y="4101760"/>
            <a:ext cx="9291506" cy="5766140"/>
            <a:chOff x="0" y="0"/>
            <a:chExt cx="2447145" cy="131796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447146" cy="1317963"/>
            </a:xfrm>
            <a:custGeom>
              <a:avLst/>
              <a:gdLst/>
              <a:ahLst/>
              <a:cxnLst/>
              <a:rect l="l" t="t" r="r" b="b"/>
              <a:pathLst>
                <a:path w="2447146" h="1317963">
                  <a:moveTo>
                    <a:pt x="0" y="0"/>
                  </a:moveTo>
                  <a:lnTo>
                    <a:pt x="2447146" y="0"/>
                  </a:lnTo>
                  <a:lnTo>
                    <a:pt x="2447146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403B3C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2447145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181100" y="4254160"/>
            <a:ext cx="9291506" cy="5766140"/>
            <a:chOff x="0" y="0"/>
            <a:chExt cx="2447145" cy="131796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447146" cy="1317963"/>
            </a:xfrm>
            <a:custGeom>
              <a:avLst/>
              <a:gdLst/>
              <a:ahLst/>
              <a:cxnLst/>
              <a:rect l="l" t="t" r="r" b="b"/>
              <a:pathLst>
                <a:path w="2447146" h="1317963">
                  <a:moveTo>
                    <a:pt x="0" y="0"/>
                  </a:moveTo>
                  <a:lnTo>
                    <a:pt x="2447146" y="0"/>
                  </a:lnTo>
                  <a:lnTo>
                    <a:pt x="2447146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2447145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315333" y="4393439"/>
            <a:ext cx="8090468" cy="1045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1" lvl="1" algn="just">
              <a:lnSpc>
                <a:spcPts val="4200"/>
              </a:lnSpc>
            </a:pPr>
            <a:r>
              <a:rPr lang="es-ES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Nombra características de los cambios físicos</a:t>
            </a:r>
            <a:endParaRPr lang="es-CL" sz="3000" b="1" dirty="0">
              <a:solidFill>
                <a:srgbClr val="403B3C"/>
              </a:solidFill>
              <a:latin typeface="Agrandir Narrow Medium"/>
              <a:ea typeface="Agrandir Narrow Medium"/>
              <a:cs typeface="Agrandir Narrow Medium"/>
              <a:sym typeface="Agrandir Narrow Medium"/>
            </a:endParaRPr>
          </a:p>
        </p:txBody>
      </p:sp>
      <p:grpSp>
        <p:nvGrpSpPr>
          <p:cNvPr id="29" name="Group 29"/>
          <p:cNvGrpSpPr/>
          <p:nvPr/>
        </p:nvGrpSpPr>
        <p:grpSpPr>
          <a:xfrm>
            <a:off x="10740343" y="4101760"/>
            <a:ext cx="6442757" cy="5004140"/>
            <a:chOff x="0" y="0"/>
            <a:chExt cx="1696858" cy="131796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696858" cy="1317963"/>
            </a:xfrm>
            <a:custGeom>
              <a:avLst/>
              <a:gdLst/>
              <a:ahLst/>
              <a:cxnLst/>
              <a:rect l="l" t="t" r="r" b="b"/>
              <a:pathLst>
                <a:path w="1696858" h="1317963">
                  <a:moveTo>
                    <a:pt x="0" y="0"/>
                  </a:moveTo>
                  <a:lnTo>
                    <a:pt x="1696858" y="0"/>
                  </a:lnTo>
                  <a:lnTo>
                    <a:pt x="1696858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403B3C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1696858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0892743" y="4254160"/>
            <a:ext cx="6442757" cy="5004140"/>
            <a:chOff x="0" y="0"/>
            <a:chExt cx="1696858" cy="131796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696858" cy="1317963"/>
            </a:xfrm>
            <a:custGeom>
              <a:avLst/>
              <a:gdLst/>
              <a:ahLst/>
              <a:cxnLst/>
              <a:rect l="l" t="t" r="r" b="b"/>
              <a:pathLst>
                <a:path w="1696858" h="1317963">
                  <a:moveTo>
                    <a:pt x="0" y="0"/>
                  </a:moveTo>
                  <a:lnTo>
                    <a:pt x="1696858" y="0"/>
                  </a:lnTo>
                  <a:lnTo>
                    <a:pt x="1696858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1696858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>
            <a:off x="12499107" y="4719586"/>
            <a:ext cx="3084590" cy="3107188"/>
          </a:xfrm>
          <a:custGeom>
            <a:avLst/>
            <a:gdLst/>
            <a:ahLst/>
            <a:cxnLst/>
            <a:rect l="l" t="t" r="r" b="b"/>
            <a:pathLst>
              <a:path w="3084590" h="3107188">
                <a:moveTo>
                  <a:pt x="0" y="0"/>
                </a:moveTo>
                <a:lnTo>
                  <a:pt x="3084590" y="0"/>
                </a:lnTo>
                <a:lnTo>
                  <a:pt x="3084590" y="3107188"/>
                </a:lnTo>
                <a:lnTo>
                  <a:pt x="0" y="31071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6" name="TextBox 36"/>
          <p:cNvSpPr txBox="1"/>
          <p:nvPr/>
        </p:nvSpPr>
        <p:spPr>
          <a:xfrm>
            <a:off x="11050945" y="7984955"/>
            <a:ext cx="6168044" cy="507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s-CL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¿Es cortar papel un cambio </a:t>
            </a:r>
            <a:r>
              <a:rPr lang="es-CL" sz="3000" b="1" dirty="0" err="1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fisico</a:t>
            </a:r>
            <a:r>
              <a:rPr lang="es-CL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?</a:t>
            </a:r>
          </a:p>
        </p:txBody>
      </p:sp>
      <p:sp>
        <p:nvSpPr>
          <p:cNvPr id="37" name="Freeform 37"/>
          <p:cNvSpPr/>
          <p:nvPr/>
        </p:nvSpPr>
        <p:spPr>
          <a:xfrm>
            <a:off x="12644546" y="4865026"/>
            <a:ext cx="3084590" cy="3107188"/>
          </a:xfrm>
          <a:custGeom>
            <a:avLst/>
            <a:gdLst/>
            <a:ahLst/>
            <a:cxnLst/>
            <a:rect l="l" t="t" r="r" b="b"/>
            <a:pathLst>
              <a:path w="3084590" h="3107188">
                <a:moveTo>
                  <a:pt x="0" y="0"/>
                </a:moveTo>
                <a:lnTo>
                  <a:pt x="3084590" y="0"/>
                </a:lnTo>
                <a:lnTo>
                  <a:pt x="3084590" y="3107187"/>
                </a:lnTo>
                <a:lnTo>
                  <a:pt x="0" y="31071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9" name="TextBox 28">
            <a:extLst>
              <a:ext uri="{FF2B5EF4-FFF2-40B4-BE49-F238E27FC236}">
                <a16:creationId xmlns:a16="http://schemas.microsoft.com/office/drawing/2014/main" id="{6F9364B6-9CED-9BA1-444D-1CB049EB65F0}"/>
              </a:ext>
            </a:extLst>
          </p:cNvPr>
          <p:cNvSpPr txBox="1"/>
          <p:nvPr/>
        </p:nvSpPr>
        <p:spPr>
          <a:xfrm>
            <a:off x="1302468" y="5473333"/>
            <a:ext cx="8090468" cy="3200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1" lvl="1" algn="l">
              <a:lnSpc>
                <a:spcPts val="4200"/>
              </a:lnSpc>
            </a:pPr>
            <a:r>
              <a:rPr lang="es-CL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Cambios en tamaño y forma.</a:t>
            </a:r>
          </a:p>
          <a:p>
            <a:pPr marL="323851" lvl="1" algn="l">
              <a:lnSpc>
                <a:spcPts val="4200"/>
              </a:lnSpc>
            </a:pPr>
            <a:r>
              <a:rPr lang="es-CL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Cambios de estado.</a:t>
            </a:r>
          </a:p>
          <a:p>
            <a:pPr marL="323851" lvl="1" algn="l">
              <a:lnSpc>
                <a:spcPts val="4200"/>
              </a:lnSpc>
            </a:pPr>
            <a:r>
              <a:rPr lang="es-CL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Cambios en el color o forma.</a:t>
            </a:r>
          </a:p>
          <a:p>
            <a:pPr marL="323851" lvl="1" algn="l">
              <a:lnSpc>
                <a:spcPts val="4200"/>
              </a:lnSpc>
            </a:pPr>
            <a:r>
              <a:rPr lang="es-CL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Cambios en textura o dureza.</a:t>
            </a:r>
          </a:p>
          <a:p>
            <a:pPr marL="323851" lvl="1" algn="l">
              <a:lnSpc>
                <a:spcPts val="4200"/>
              </a:lnSpc>
            </a:pPr>
            <a:r>
              <a:rPr lang="es-CL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Cambios en la densidad o peso.</a:t>
            </a:r>
          </a:p>
          <a:p>
            <a:pPr marL="323851" lvl="1" algn="l">
              <a:lnSpc>
                <a:spcPts val="4200"/>
              </a:lnSpc>
            </a:pPr>
            <a:r>
              <a:rPr lang="es-CL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Cambios en la solubilidad o transparencia.</a:t>
            </a:r>
          </a:p>
        </p:txBody>
      </p:sp>
      <p:sp>
        <p:nvSpPr>
          <p:cNvPr id="40" name="TextBox 28">
            <a:extLst>
              <a:ext uri="{FF2B5EF4-FFF2-40B4-BE49-F238E27FC236}">
                <a16:creationId xmlns:a16="http://schemas.microsoft.com/office/drawing/2014/main" id="{14270041-1E8B-05B4-1D95-939F02E3708B}"/>
              </a:ext>
            </a:extLst>
          </p:cNvPr>
          <p:cNvSpPr txBox="1"/>
          <p:nvPr/>
        </p:nvSpPr>
        <p:spPr>
          <a:xfrm>
            <a:off x="1315333" y="8687985"/>
            <a:ext cx="8090468" cy="1045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1" lvl="1" algn="just">
              <a:lnSpc>
                <a:spcPts val="4200"/>
              </a:lnSpc>
            </a:pPr>
            <a:r>
              <a:rPr lang="es-ES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Nombra cambios físicos que veas en tu día a día.</a:t>
            </a:r>
            <a:endParaRPr lang="es-CL" sz="3000" b="1" dirty="0">
              <a:solidFill>
                <a:srgbClr val="403B3C"/>
              </a:solidFill>
              <a:latin typeface="Agrandir Narrow Medium"/>
              <a:ea typeface="Agrandir Narrow Medium"/>
              <a:cs typeface="Agrandir Narrow Medium"/>
              <a:sym typeface="Agrandir Narrow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4907" y="-1293616"/>
            <a:ext cx="19077814" cy="12874231"/>
            <a:chOff x="0" y="0"/>
            <a:chExt cx="25437085" cy="171656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6435676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2871353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9307029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435676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2871353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9307029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6435676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2871353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307029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028700" y="1028700"/>
            <a:ext cx="16154400" cy="2650527"/>
            <a:chOff x="0" y="0"/>
            <a:chExt cx="4254657" cy="69808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54657" cy="698081"/>
            </a:xfrm>
            <a:custGeom>
              <a:avLst/>
              <a:gdLst/>
              <a:ahLst/>
              <a:cxnLst/>
              <a:rect l="l" t="t" r="r" b="b"/>
              <a:pathLst>
                <a:path w="4254657" h="698081">
                  <a:moveTo>
                    <a:pt x="0" y="0"/>
                  </a:moveTo>
                  <a:lnTo>
                    <a:pt x="4254657" y="0"/>
                  </a:lnTo>
                  <a:lnTo>
                    <a:pt x="4254657" y="698081"/>
                  </a:lnTo>
                  <a:lnTo>
                    <a:pt x="0" y="698081"/>
                  </a:lnTo>
                  <a:close/>
                </a:path>
              </a:pathLst>
            </a:custGeom>
            <a:solidFill>
              <a:srgbClr val="403B3C"/>
            </a:solidFill>
            <a:ln w="3810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254657" cy="736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81100" y="1181100"/>
            <a:ext cx="16154400" cy="2656877"/>
            <a:chOff x="0" y="0"/>
            <a:chExt cx="4254657" cy="69975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254657" cy="699754"/>
            </a:xfrm>
            <a:custGeom>
              <a:avLst/>
              <a:gdLst/>
              <a:ahLst/>
              <a:cxnLst/>
              <a:rect l="l" t="t" r="r" b="b"/>
              <a:pathLst>
                <a:path w="4254657" h="699754">
                  <a:moveTo>
                    <a:pt x="0" y="0"/>
                  </a:moveTo>
                  <a:lnTo>
                    <a:pt x="4254657" y="0"/>
                  </a:lnTo>
                  <a:lnTo>
                    <a:pt x="4254657" y="699754"/>
                  </a:lnTo>
                  <a:lnTo>
                    <a:pt x="0" y="699754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4254657" cy="737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700110" y="1369853"/>
            <a:ext cx="14887780" cy="1921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89"/>
              </a:lnSpc>
              <a:spcBef>
                <a:spcPct val="0"/>
              </a:spcBef>
            </a:pPr>
            <a:r>
              <a:rPr lang="es-CL" sz="11707" dirty="0">
                <a:solidFill>
                  <a:srgbClr val="403B3C"/>
                </a:solidFill>
                <a:latin typeface="Bobby Jones"/>
                <a:ea typeface="Bobby Jones"/>
                <a:cs typeface="Bobby Jones"/>
                <a:sym typeface="Bobby Jones"/>
              </a:rPr>
              <a:t>Cambio químico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7891594" y="4101760"/>
            <a:ext cx="9291506" cy="5766140"/>
            <a:chOff x="0" y="0"/>
            <a:chExt cx="2447145" cy="131796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447146" cy="1317963"/>
            </a:xfrm>
            <a:custGeom>
              <a:avLst/>
              <a:gdLst/>
              <a:ahLst/>
              <a:cxnLst/>
              <a:rect l="l" t="t" r="r" b="b"/>
              <a:pathLst>
                <a:path w="2447146" h="1317963">
                  <a:moveTo>
                    <a:pt x="0" y="0"/>
                  </a:moveTo>
                  <a:lnTo>
                    <a:pt x="2447146" y="0"/>
                  </a:lnTo>
                  <a:lnTo>
                    <a:pt x="2447146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403B3C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2447145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8043994" y="4254160"/>
            <a:ext cx="9291506" cy="5842340"/>
            <a:chOff x="0" y="0"/>
            <a:chExt cx="2447145" cy="131796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447146" cy="1317963"/>
            </a:xfrm>
            <a:custGeom>
              <a:avLst/>
              <a:gdLst/>
              <a:ahLst/>
              <a:cxnLst/>
              <a:rect l="l" t="t" r="r" b="b"/>
              <a:pathLst>
                <a:path w="2447146" h="1317963">
                  <a:moveTo>
                    <a:pt x="0" y="0"/>
                  </a:moveTo>
                  <a:lnTo>
                    <a:pt x="2447146" y="0"/>
                  </a:lnTo>
                  <a:lnTo>
                    <a:pt x="2447146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2447145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8491268" y="5492493"/>
            <a:ext cx="8300536" cy="2123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s-ES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Los cambios químicos en la materia involucra cambios a nivel de la composición química de una sustancia, resultando en la formación de una o más sustancias nuevas.</a:t>
            </a:r>
            <a:endParaRPr lang="es-CL" sz="3000" b="1" dirty="0">
              <a:solidFill>
                <a:srgbClr val="403B3C"/>
              </a:solidFill>
              <a:latin typeface="Agrandir Narrow Medium"/>
              <a:ea typeface="Agrandir Narrow Medium"/>
              <a:cs typeface="Agrandir Narrow Medium"/>
              <a:sym typeface="Agrandir Narrow Medium"/>
            </a:endParaRPr>
          </a:p>
        </p:txBody>
      </p:sp>
      <p:grpSp>
        <p:nvGrpSpPr>
          <p:cNvPr id="30" name="Group 30"/>
          <p:cNvGrpSpPr/>
          <p:nvPr/>
        </p:nvGrpSpPr>
        <p:grpSpPr>
          <a:xfrm>
            <a:off x="1028700" y="4101760"/>
            <a:ext cx="6442757" cy="5004140"/>
            <a:chOff x="0" y="0"/>
            <a:chExt cx="1696858" cy="1317963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96858" cy="1317963"/>
            </a:xfrm>
            <a:custGeom>
              <a:avLst/>
              <a:gdLst/>
              <a:ahLst/>
              <a:cxnLst/>
              <a:rect l="l" t="t" r="r" b="b"/>
              <a:pathLst>
                <a:path w="1696858" h="1317963">
                  <a:moveTo>
                    <a:pt x="0" y="0"/>
                  </a:moveTo>
                  <a:lnTo>
                    <a:pt x="1696858" y="0"/>
                  </a:lnTo>
                  <a:lnTo>
                    <a:pt x="1696858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403B3C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1696858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181100" y="4254160"/>
            <a:ext cx="6442757" cy="5004140"/>
            <a:chOff x="0" y="0"/>
            <a:chExt cx="1696858" cy="1317963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696858" cy="1317963"/>
            </a:xfrm>
            <a:custGeom>
              <a:avLst/>
              <a:gdLst/>
              <a:ahLst/>
              <a:cxnLst/>
              <a:rect l="l" t="t" r="r" b="b"/>
              <a:pathLst>
                <a:path w="1696858" h="1317963">
                  <a:moveTo>
                    <a:pt x="0" y="0"/>
                  </a:moveTo>
                  <a:lnTo>
                    <a:pt x="1696858" y="0"/>
                  </a:lnTo>
                  <a:lnTo>
                    <a:pt x="1696858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1696858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616216" y="8191845"/>
            <a:ext cx="5572524" cy="507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s-CL" sz="3000" b="1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Ejemplo: Manzana podrida</a:t>
            </a:r>
          </a:p>
        </p:txBody>
      </p:sp>
      <p:sp>
        <p:nvSpPr>
          <p:cNvPr id="37" name="Freeform 37"/>
          <p:cNvSpPr/>
          <p:nvPr/>
        </p:nvSpPr>
        <p:spPr>
          <a:xfrm>
            <a:off x="2164934" y="4670871"/>
            <a:ext cx="4322689" cy="3206650"/>
          </a:xfrm>
          <a:custGeom>
            <a:avLst/>
            <a:gdLst/>
            <a:ahLst/>
            <a:cxnLst/>
            <a:rect l="l" t="t" r="r" b="b"/>
            <a:pathLst>
              <a:path w="4322689" h="3206650">
                <a:moveTo>
                  <a:pt x="0" y="0"/>
                </a:moveTo>
                <a:lnTo>
                  <a:pt x="4322689" y="0"/>
                </a:lnTo>
                <a:lnTo>
                  <a:pt x="4322689" y="3206649"/>
                </a:lnTo>
                <a:lnTo>
                  <a:pt x="0" y="32066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2317334" y="4823271"/>
            <a:ext cx="4322689" cy="3206650"/>
          </a:xfrm>
          <a:custGeom>
            <a:avLst/>
            <a:gdLst/>
            <a:ahLst/>
            <a:cxnLst/>
            <a:rect l="l" t="t" r="r" b="b"/>
            <a:pathLst>
              <a:path w="4322689" h="3206650">
                <a:moveTo>
                  <a:pt x="0" y="0"/>
                </a:moveTo>
                <a:lnTo>
                  <a:pt x="4322689" y="0"/>
                </a:lnTo>
                <a:lnTo>
                  <a:pt x="4322689" y="3206649"/>
                </a:lnTo>
                <a:lnTo>
                  <a:pt x="0" y="32066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0" name="TextBox 28">
            <a:extLst>
              <a:ext uri="{FF2B5EF4-FFF2-40B4-BE49-F238E27FC236}">
                <a16:creationId xmlns:a16="http://schemas.microsoft.com/office/drawing/2014/main" id="{E7D7F20A-96F4-FA93-93E3-07FBD32B7EE3}"/>
              </a:ext>
            </a:extLst>
          </p:cNvPr>
          <p:cNvSpPr txBox="1"/>
          <p:nvPr/>
        </p:nvSpPr>
        <p:spPr>
          <a:xfrm>
            <a:off x="8491268" y="7615298"/>
            <a:ext cx="8300536" cy="1584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s-ES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Los cambios químicos usualmente son irreversibles e involucra el rompimiento y formación de nuevos enlaces atómicos.</a:t>
            </a:r>
            <a:endParaRPr lang="es-CL" sz="3000" b="1" dirty="0">
              <a:solidFill>
                <a:srgbClr val="403B3C"/>
              </a:solidFill>
              <a:latin typeface="Agrandir Narrow Medium"/>
              <a:ea typeface="Agrandir Narrow Medium"/>
              <a:cs typeface="Agrandir Narrow Medium"/>
              <a:sym typeface="Agrandir Narrow Medium"/>
            </a:endParaRPr>
          </a:p>
        </p:txBody>
      </p:sp>
      <p:sp>
        <p:nvSpPr>
          <p:cNvPr id="41" name="TextBox 28">
            <a:extLst>
              <a:ext uri="{FF2B5EF4-FFF2-40B4-BE49-F238E27FC236}">
                <a16:creationId xmlns:a16="http://schemas.microsoft.com/office/drawing/2014/main" id="{4E1033C8-9335-DF74-B237-4CACA3391440}"/>
              </a:ext>
            </a:extLst>
          </p:cNvPr>
          <p:cNvSpPr txBox="1"/>
          <p:nvPr/>
        </p:nvSpPr>
        <p:spPr>
          <a:xfrm>
            <a:off x="8455287" y="4446566"/>
            <a:ext cx="8300536" cy="10459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s-ES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¿Cómo podemos diferencias un cambio físico de un cambio químico?</a:t>
            </a:r>
            <a:endParaRPr lang="es-CL" sz="3000" b="1" dirty="0">
              <a:solidFill>
                <a:srgbClr val="403B3C"/>
              </a:solidFill>
              <a:latin typeface="Agrandir Narrow Medium"/>
              <a:ea typeface="Agrandir Narrow Medium"/>
              <a:cs typeface="Agrandir Narrow Medium"/>
              <a:sym typeface="Agrandir Narrow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4907" y="-1293616"/>
            <a:ext cx="19077814" cy="12874231"/>
            <a:chOff x="0" y="0"/>
            <a:chExt cx="25437085" cy="171656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6435676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2871353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9307029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435676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2871353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9307029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6435676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2871353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307029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028700" y="1028700"/>
            <a:ext cx="16154400" cy="2650527"/>
            <a:chOff x="0" y="0"/>
            <a:chExt cx="4254657" cy="69808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54657" cy="698081"/>
            </a:xfrm>
            <a:custGeom>
              <a:avLst/>
              <a:gdLst/>
              <a:ahLst/>
              <a:cxnLst/>
              <a:rect l="l" t="t" r="r" b="b"/>
              <a:pathLst>
                <a:path w="4254657" h="698081">
                  <a:moveTo>
                    <a:pt x="0" y="0"/>
                  </a:moveTo>
                  <a:lnTo>
                    <a:pt x="4254657" y="0"/>
                  </a:lnTo>
                  <a:lnTo>
                    <a:pt x="4254657" y="698081"/>
                  </a:lnTo>
                  <a:lnTo>
                    <a:pt x="0" y="698081"/>
                  </a:lnTo>
                  <a:close/>
                </a:path>
              </a:pathLst>
            </a:custGeom>
            <a:solidFill>
              <a:srgbClr val="403B3C"/>
            </a:solidFill>
            <a:ln w="3810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254657" cy="736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81100" y="1181100"/>
            <a:ext cx="16154400" cy="2656877"/>
            <a:chOff x="0" y="0"/>
            <a:chExt cx="4254657" cy="69975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254657" cy="699754"/>
            </a:xfrm>
            <a:custGeom>
              <a:avLst/>
              <a:gdLst/>
              <a:ahLst/>
              <a:cxnLst/>
              <a:rect l="l" t="t" r="r" b="b"/>
              <a:pathLst>
                <a:path w="4254657" h="699754">
                  <a:moveTo>
                    <a:pt x="0" y="0"/>
                  </a:moveTo>
                  <a:lnTo>
                    <a:pt x="4254657" y="0"/>
                  </a:lnTo>
                  <a:lnTo>
                    <a:pt x="4254657" y="699754"/>
                  </a:lnTo>
                  <a:lnTo>
                    <a:pt x="0" y="699754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4254657" cy="737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700110" y="1369853"/>
            <a:ext cx="14887780" cy="1921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89"/>
              </a:lnSpc>
              <a:spcBef>
                <a:spcPct val="0"/>
              </a:spcBef>
            </a:pPr>
            <a:r>
              <a:rPr lang="es-CL" sz="11707" dirty="0">
                <a:solidFill>
                  <a:srgbClr val="403B3C"/>
                </a:solidFill>
                <a:latin typeface="Bobby Jones"/>
                <a:ea typeface="Bobby Jones"/>
                <a:cs typeface="Bobby Jones"/>
                <a:sym typeface="Bobby Jones"/>
              </a:rPr>
              <a:t>características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7891594" y="4101760"/>
            <a:ext cx="9291506" cy="5689940"/>
            <a:chOff x="0" y="0"/>
            <a:chExt cx="2447145" cy="131796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447146" cy="1317963"/>
            </a:xfrm>
            <a:custGeom>
              <a:avLst/>
              <a:gdLst/>
              <a:ahLst/>
              <a:cxnLst/>
              <a:rect l="l" t="t" r="r" b="b"/>
              <a:pathLst>
                <a:path w="2447146" h="1317963">
                  <a:moveTo>
                    <a:pt x="0" y="0"/>
                  </a:moveTo>
                  <a:lnTo>
                    <a:pt x="2447146" y="0"/>
                  </a:lnTo>
                  <a:lnTo>
                    <a:pt x="2447146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403B3C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2447145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8043994" y="4254160"/>
            <a:ext cx="9291506" cy="5766140"/>
            <a:chOff x="0" y="0"/>
            <a:chExt cx="2447145" cy="131796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447146" cy="1317963"/>
            </a:xfrm>
            <a:custGeom>
              <a:avLst/>
              <a:gdLst/>
              <a:ahLst/>
              <a:cxnLst/>
              <a:rect l="l" t="t" r="r" b="b"/>
              <a:pathLst>
                <a:path w="2447146" h="1317963">
                  <a:moveTo>
                    <a:pt x="0" y="0"/>
                  </a:moveTo>
                  <a:lnTo>
                    <a:pt x="2447146" y="0"/>
                  </a:lnTo>
                  <a:lnTo>
                    <a:pt x="2447146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2447145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8281950" y="5141715"/>
            <a:ext cx="8090468" cy="3200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1" lvl="1" algn="l">
              <a:lnSpc>
                <a:spcPts val="4200"/>
              </a:lnSpc>
            </a:pPr>
            <a:r>
              <a:rPr lang="es-CL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Cambios en la temperatura.</a:t>
            </a:r>
          </a:p>
          <a:p>
            <a:pPr marL="323851" lvl="1" algn="l">
              <a:lnSpc>
                <a:spcPts val="4200"/>
              </a:lnSpc>
            </a:pPr>
            <a:r>
              <a:rPr lang="es-CL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Formación de gas o burbujas.</a:t>
            </a:r>
          </a:p>
          <a:p>
            <a:pPr marL="323851" lvl="1" algn="l">
              <a:lnSpc>
                <a:spcPts val="4200"/>
              </a:lnSpc>
            </a:pPr>
            <a:r>
              <a:rPr lang="es-CL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Cambio en el olor.</a:t>
            </a:r>
          </a:p>
          <a:p>
            <a:pPr marL="323851" lvl="1" algn="l">
              <a:lnSpc>
                <a:spcPts val="4200"/>
              </a:lnSpc>
            </a:pPr>
            <a:r>
              <a:rPr lang="es-CL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Cambios en la acides.</a:t>
            </a:r>
          </a:p>
          <a:p>
            <a:pPr marL="323851" lvl="1" algn="l">
              <a:lnSpc>
                <a:spcPts val="4200"/>
              </a:lnSpc>
              <a:spcBef>
                <a:spcPct val="0"/>
              </a:spcBef>
            </a:pPr>
            <a:r>
              <a:rPr lang="es-CL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Nueva sustancia formada.</a:t>
            </a:r>
          </a:p>
          <a:p>
            <a:pPr marL="323851" lvl="1" algn="l">
              <a:lnSpc>
                <a:spcPts val="4200"/>
              </a:lnSpc>
              <a:spcBef>
                <a:spcPct val="0"/>
              </a:spcBef>
            </a:pPr>
            <a:r>
              <a:rPr lang="es-CL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Cambio irreversible.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028700" y="4101760"/>
            <a:ext cx="6442757" cy="5004140"/>
            <a:chOff x="0" y="0"/>
            <a:chExt cx="1696858" cy="131796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696858" cy="1317963"/>
            </a:xfrm>
            <a:custGeom>
              <a:avLst/>
              <a:gdLst/>
              <a:ahLst/>
              <a:cxnLst/>
              <a:rect l="l" t="t" r="r" b="b"/>
              <a:pathLst>
                <a:path w="1696858" h="1317963">
                  <a:moveTo>
                    <a:pt x="0" y="0"/>
                  </a:moveTo>
                  <a:lnTo>
                    <a:pt x="1696858" y="0"/>
                  </a:lnTo>
                  <a:lnTo>
                    <a:pt x="1696858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403B3C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1696858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181100" y="4254160"/>
            <a:ext cx="6442757" cy="5004140"/>
            <a:chOff x="0" y="0"/>
            <a:chExt cx="1696858" cy="131796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696858" cy="1317963"/>
            </a:xfrm>
            <a:custGeom>
              <a:avLst/>
              <a:gdLst/>
              <a:ahLst/>
              <a:cxnLst/>
              <a:rect l="l" t="t" r="r" b="b"/>
              <a:pathLst>
                <a:path w="1696858" h="1317963">
                  <a:moveTo>
                    <a:pt x="0" y="0"/>
                  </a:moveTo>
                  <a:lnTo>
                    <a:pt x="1696858" y="0"/>
                  </a:lnTo>
                  <a:lnTo>
                    <a:pt x="1696858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1696858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398657" y="7986953"/>
            <a:ext cx="6007641" cy="1045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s-CL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¿Es el vencimiento de la leche un cambio químico?</a:t>
            </a:r>
          </a:p>
        </p:txBody>
      </p:sp>
      <p:sp>
        <p:nvSpPr>
          <p:cNvPr id="36" name="Freeform 36"/>
          <p:cNvSpPr/>
          <p:nvPr/>
        </p:nvSpPr>
        <p:spPr>
          <a:xfrm>
            <a:off x="2511095" y="4720539"/>
            <a:ext cx="1602558" cy="3008215"/>
          </a:xfrm>
          <a:custGeom>
            <a:avLst/>
            <a:gdLst/>
            <a:ahLst/>
            <a:cxnLst/>
            <a:rect l="l" t="t" r="r" b="b"/>
            <a:pathLst>
              <a:path w="1602558" h="3008215">
                <a:moveTo>
                  <a:pt x="0" y="0"/>
                </a:moveTo>
                <a:lnTo>
                  <a:pt x="1602558" y="0"/>
                </a:lnTo>
                <a:lnTo>
                  <a:pt x="1602558" y="3008215"/>
                </a:lnTo>
                <a:lnTo>
                  <a:pt x="0" y="30082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3529715" y="4720539"/>
            <a:ext cx="1602558" cy="3008215"/>
          </a:xfrm>
          <a:custGeom>
            <a:avLst/>
            <a:gdLst/>
            <a:ahLst/>
            <a:cxnLst/>
            <a:rect l="l" t="t" r="r" b="b"/>
            <a:pathLst>
              <a:path w="1602558" h="3008215">
                <a:moveTo>
                  <a:pt x="0" y="0"/>
                </a:moveTo>
                <a:lnTo>
                  <a:pt x="1602558" y="0"/>
                </a:lnTo>
                <a:lnTo>
                  <a:pt x="1602558" y="3008215"/>
                </a:lnTo>
                <a:lnTo>
                  <a:pt x="0" y="30082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4548335" y="4720539"/>
            <a:ext cx="1602558" cy="3008215"/>
          </a:xfrm>
          <a:custGeom>
            <a:avLst/>
            <a:gdLst/>
            <a:ahLst/>
            <a:cxnLst/>
            <a:rect l="l" t="t" r="r" b="b"/>
            <a:pathLst>
              <a:path w="1602558" h="3008215">
                <a:moveTo>
                  <a:pt x="0" y="0"/>
                </a:moveTo>
                <a:lnTo>
                  <a:pt x="1602558" y="0"/>
                </a:lnTo>
                <a:lnTo>
                  <a:pt x="1602558" y="3008215"/>
                </a:lnTo>
                <a:lnTo>
                  <a:pt x="0" y="30082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2654064" y="4863508"/>
            <a:ext cx="1602558" cy="3008215"/>
          </a:xfrm>
          <a:custGeom>
            <a:avLst/>
            <a:gdLst/>
            <a:ahLst/>
            <a:cxnLst/>
            <a:rect l="l" t="t" r="r" b="b"/>
            <a:pathLst>
              <a:path w="1602558" h="3008215">
                <a:moveTo>
                  <a:pt x="0" y="0"/>
                </a:moveTo>
                <a:lnTo>
                  <a:pt x="1602558" y="0"/>
                </a:lnTo>
                <a:lnTo>
                  <a:pt x="1602558" y="3008215"/>
                </a:lnTo>
                <a:lnTo>
                  <a:pt x="0" y="30082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3672684" y="4863508"/>
            <a:ext cx="1602558" cy="3008215"/>
          </a:xfrm>
          <a:custGeom>
            <a:avLst/>
            <a:gdLst/>
            <a:ahLst/>
            <a:cxnLst/>
            <a:rect l="l" t="t" r="r" b="b"/>
            <a:pathLst>
              <a:path w="1602558" h="3008215">
                <a:moveTo>
                  <a:pt x="0" y="0"/>
                </a:moveTo>
                <a:lnTo>
                  <a:pt x="1602558" y="0"/>
                </a:lnTo>
                <a:lnTo>
                  <a:pt x="1602558" y="3008215"/>
                </a:lnTo>
                <a:lnTo>
                  <a:pt x="0" y="30082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4691304" y="4863508"/>
            <a:ext cx="1602558" cy="3008215"/>
          </a:xfrm>
          <a:custGeom>
            <a:avLst/>
            <a:gdLst/>
            <a:ahLst/>
            <a:cxnLst/>
            <a:rect l="l" t="t" r="r" b="b"/>
            <a:pathLst>
              <a:path w="1602558" h="3008215">
                <a:moveTo>
                  <a:pt x="0" y="0"/>
                </a:moveTo>
                <a:lnTo>
                  <a:pt x="1602558" y="0"/>
                </a:lnTo>
                <a:lnTo>
                  <a:pt x="1602558" y="3008215"/>
                </a:lnTo>
                <a:lnTo>
                  <a:pt x="0" y="30082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2" name="TextBox 28">
            <a:extLst>
              <a:ext uri="{FF2B5EF4-FFF2-40B4-BE49-F238E27FC236}">
                <a16:creationId xmlns:a16="http://schemas.microsoft.com/office/drawing/2014/main" id="{83C974A1-59AB-2C81-3A43-912435F7DC01}"/>
              </a:ext>
            </a:extLst>
          </p:cNvPr>
          <p:cNvSpPr txBox="1"/>
          <p:nvPr/>
        </p:nvSpPr>
        <p:spPr>
          <a:xfrm>
            <a:off x="8043990" y="4412119"/>
            <a:ext cx="9139110" cy="5073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1" lvl="1" algn="l">
              <a:lnSpc>
                <a:spcPts val="4200"/>
              </a:lnSpc>
            </a:pPr>
            <a:r>
              <a:rPr lang="es-CL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Nombra características de los cambios químicos</a:t>
            </a:r>
          </a:p>
        </p:txBody>
      </p:sp>
      <p:sp>
        <p:nvSpPr>
          <p:cNvPr id="43" name="TextBox 28">
            <a:extLst>
              <a:ext uri="{FF2B5EF4-FFF2-40B4-BE49-F238E27FC236}">
                <a16:creationId xmlns:a16="http://schemas.microsoft.com/office/drawing/2014/main" id="{D8161C76-73DC-FBC4-1FED-B6B931612962}"/>
              </a:ext>
            </a:extLst>
          </p:cNvPr>
          <p:cNvSpPr txBox="1"/>
          <p:nvPr/>
        </p:nvSpPr>
        <p:spPr>
          <a:xfrm>
            <a:off x="8174625" y="8474428"/>
            <a:ext cx="9139110" cy="10459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1" lvl="1" algn="l">
              <a:lnSpc>
                <a:spcPts val="4200"/>
              </a:lnSpc>
            </a:pPr>
            <a:r>
              <a:rPr lang="es-CL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Nombra cambios químicos que veas en tu día a día.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4907" y="-1293616"/>
            <a:ext cx="19077814" cy="12874231"/>
            <a:chOff x="0" y="0"/>
            <a:chExt cx="25437085" cy="171656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6435676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2871353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9307029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435676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2871353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9307029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6435676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2871353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307029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028700" y="1028700"/>
            <a:ext cx="16154400" cy="2650527"/>
            <a:chOff x="0" y="0"/>
            <a:chExt cx="4254657" cy="69808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54657" cy="698081"/>
            </a:xfrm>
            <a:custGeom>
              <a:avLst/>
              <a:gdLst/>
              <a:ahLst/>
              <a:cxnLst/>
              <a:rect l="l" t="t" r="r" b="b"/>
              <a:pathLst>
                <a:path w="4254657" h="698081">
                  <a:moveTo>
                    <a:pt x="0" y="0"/>
                  </a:moveTo>
                  <a:lnTo>
                    <a:pt x="4254657" y="0"/>
                  </a:lnTo>
                  <a:lnTo>
                    <a:pt x="4254657" y="698081"/>
                  </a:lnTo>
                  <a:lnTo>
                    <a:pt x="0" y="698081"/>
                  </a:lnTo>
                  <a:close/>
                </a:path>
              </a:pathLst>
            </a:custGeom>
            <a:solidFill>
              <a:srgbClr val="403B3C"/>
            </a:solidFill>
            <a:ln w="3810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254657" cy="736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81100" y="1181100"/>
            <a:ext cx="16154400" cy="2656877"/>
            <a:chOff x="0" y="0"/>
            <a:chExt cx="4254657" cy="69975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254657" cy="699754"/>
            </a:xfrm>
            <a:custGeom>
              <a:avLst/>
              <a:gdLst/>
              <a:ahLst/>
              <a:cxnLst/>
              <a:rect l="l" t="t" r="r" b="b"/>
              <a:pathLst>
                <a:path w="4254657" h="699754">
                  <a:moveTo>
                    <a:pt x="0" y="0"/>
                  </a:moveTo>
                  <a:lnTo>
                    <a:pt x="4254657" y="0"/>
                  </a:lnTo>
                  <a:lnTo>
                    <a:pt x="4254657" y="699754"/>
                  </a:lnTo>
                  <a:lnTo>
                    <a:pt x="0" y="699754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4254657" cy="737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547710" y="1369853"/>
            <a:ext cx="7558190" cy="1921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89"/>
              </a:lnSpc>
              <a:spcBef>
                <a:spcPct val="0"/>
              </a:spcBef>
            </a:pPr>
            <a:r>
              <a:rPr lang="es-CL" sz="11707" dirty="0">
                <a:solidFill>
                  <a:srgbClr val="403B3C"/>
                </a:solidFill>
                <a:latin typeface="Bobby Jones"/>
                <a:ea typeface="Bobby Jones"/>
                <a:cs typeface="Bobby Jones"/>
                <a:sym typeface="Bobby Jones"/>
              </a:rPr>
              <a:t>Actividad!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028700" y="4101760"/>
            <a:ext cx="7768140" cy="5004140"/>
            <a:chOff x="0" y="0"/>
            <a:chExt cx="2045930" cy="131796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045930" cy="1317963"/>
            </a:xfrm>
            <a:custGeom>
              <a:avLst/>
              <a:gdLst/>
              <a:ahLst/>
              <a:cxnLst/>
              <a:rect l="l" t="t" r="r" b="b"/>
              <a:pathLst>
                <a:path w="2045930" h="1317963">
                  <a:moveTo>
                    <a:pt x="0" y="0"/>
                  </a:moveTo>
                  <a:lnTo>
                    <a:pt x="2045930" y="0"/>
                  </a:lnTo>
                  <a:lnTo>
                    <a:pt x="2045930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403B3C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2045930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181100" y="4254160"/>
            <a:ext cx="7768140" cy="5004140"/>
            <a:chOff x="0" y="0"/>
            <a:chExt cx="2045930" cy="131796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045930" cy="1317963"/>
            </a:xfrm>
            <a:custGeom>
              <a:avLst/>
              <a:gdLst/>
              <a:ahLst/>
              <a:cxnLst/>
              <a:rect l="l" t="t" r="r" b="b"/>
              <a:pathLst>
                <a:path w="2045930" h="1317963">
                  <a:moveTo>
                    <a:pt x="0" y="0"/>
                  </a:moveTo>
                  <a:lnTo>
                    <a:pt x="2045930" y="0"/>
                  </a:lnTo>
                  <a:lnTo>
                    <a:pt x="2045930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2045930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414960" y="4101760"/>
            <a:ext cx="7768140" cy="5004140"/>
            <a:chOff x="0" y="0"/>
            <a:chExt cx="2045930" cy="131796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045930" cy="1317963"/>
            </a:xfrm>
            <a:custGeom>
              <a:avLst/>
              <a:gdLst/>
              <a:ahLst/>
              <a:cxnLst/>
              <a:rect l="l" t="t" r="r" b="b"/>
              <a:pathLst>
                <a:path w="2045930" h="1317963">
                  <a:moveTo>
                    <a:pt x="0" y="0"/>
                  </a:moveTo>
                  <a:lnTo>
                    <a:pt x="2045930" y="0"/>
                  </a:lnTo>
                  <a:lnTo>
                    <a:pt x="2045930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403B3C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2045930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9567360" y="4254160"/>
            <a:ext cx="7768140" cy="5004140"/>
            <a:chOff x="0" y="0"/>
            <a:chExt cx="2045930" cy="1317963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045930" cy="1317963"/>
            </a:xfrm>
            <a:custGeom>
              <a:avLst/>
              <a:gdLst/>
              <a:ahLst/>
              <a:cxnLst/>
              <a:rect l="l" t="t" r="r" b="b"/>
              <a:pathLst>
                <a:path w="2045930" h="1317963">
                  <a:moveTo>
                    <a:pt x="0" y="0"/>
                  </a:moveTo>
                  <a:lnTo>
                    <a:pt x="2045930" y="0"/>
                  </a:lnTo>
                  <a:lnTo>
                    <a:pt x="2045930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2045930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9967958" y="1871364"/>
            <a:ext cx="6662143" cy="1045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s-CL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Identifica si estas situaciones son cambios físicos o cambios químicos.</a:t>
            </a:r>
            <a:endParaRPr lang="es-CL" sz="3000" b="1" u="none" dirty="0">
              <a:solidFill>
                <a:srgbClr val="403B3C"/>
              </a:solidFill>
              <a:latin typeface="Agrandir Narrow Medium"/>
              <a:ea typeface="Agrandir Narrow Medium"/>
              <a:cs typeface="Agrandir Narrow Medium"/>
              <a:sym typeface="Agrandir Narrow Medium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389251" y="4784555"/>
            <a:ext cx="7351837" cy="3738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s-CL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Trozo de papel partido a la mitad. 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s-CL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Un plátano se pone café y blando después de un tiempo.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s-CL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Un cubo de hielo derritiéndose bajo la luz del sol.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s-CL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Un clavo oxidándose en una zona costera.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775511" y="4517855"/>
            <a:ext cx="7351837" cy="3200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2" lvl="1" indent="-323851" algn="l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s-CL" sz="3000" b="1" u="none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Un pan tostado demasiado tiempo que se quemó.</a:t>
            </a:r>
          </a:p>
          <a:p>
            <a:pPr marL="647702" lvl="1" indent="-323851" algn="l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s-CL" sz="3000" b="1" u="none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Agua siendo hervida.</a:t>
            </a:r>
          </a:p>
          <a:p>
            <a:pPr marL="647702" lvl="1" indent="-323851" algn="l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s-CL" sz="3000" b="1" u="none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Mezclar bicarbonato y vinagre.</a:t>
            </a:r>
          </a:p>
          <a:p>
            <a:pPr marL="647702" lvl="1" indent="-323851" algn="l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s-CL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Una escultura de madera de un moai</a:t>
            </a:r>
            <a:r>
              <a:rPr lang="es-CL" sz="3000" b="1" u="none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.</a:t>
            </a:r>
          </a:p>
          <a:p>
            <a:pPr marL="647702" lvl="1" indent="-323851" algn="l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s-CL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Cocinar una salsa </a:t>
            </a:r>
            <a:r>
              <a:rPr lang="es-CL" sz="3000" b="1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de tomate.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4907" y="-1293616"/>
            <a:ext cx="19077814" cy="12874231"/>
            <a:chOff x="0" y="0"/>
            <a:chExt cx="25437085" cy="171656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6435676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2871353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9307029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435676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2871353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9307029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6435676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2871353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307029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028700" y="1028700"/>
            <a:ext cx="16154400" cy="2650527"/>
            <a:chOff x="0" y="0"/>
            <a:chExt cx="4254657" cy="69808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54657" cy="698081"/>
            </a:xfrm>
            <a:custGeom>
              <a:avLst/>
              <a:gdLst/>
              <a:ahLst/>
              <a:cxnLst/>
              <a:rect l="l" t="t" r="r" b="b"/>
              <a:pathLst>
                <a:path w="4254657" h="698081">
                  <a:moveTo>
                    <a:pt x="0" y="0"/>
                  </a:moveTo>
                  <a:lnTo>
                    <a:pt x="4254657" y="0"/>
                  </a:lnTo>
                  <a:lnTo>
                    <a:pt x="4254657" y="698081"/>
                  </a:lnTo>
                  <a:lnTo>
                    <a:pt x="0" y="698081"/>
                  </a:lnTo>
                  <a:close/>
                </a:path>
              </a:pathLst>
            </a:custGeom>
            <a:solidFill>
              <a:srgbClr val="403B3C"/>
            </a:solidFill>
            <a:ln w="3810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254657" cy="736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81100" y="1181100"/>
            <a:ext cx="16154400" cy="2656877"/>
            <a:chOff x="0" y="0"/>
            <a:chExt cx="4254657" cy="69975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254657" cy="699754"/>
            </a:xfrm>
            <a:custGeom>
              <a:avLst/>
              <a:gdLst/>
              <a:ahLst/>
              <a:cxnLst/>
              <a:rect l="l" t="t" r="r" b="b"/>
              <a:pathLst>
                <a:path w="4254657" h="699754">
                  <a:moveTo>
                    <a:pt x="0" y="0"/>
                  </a:moveTo>
                  <a:lnTo>
                    <a:pt x="4254657" y="0"/>
                  </a:lnTo>
                  <a:lnTo>
                    <a:pt x="4254657" y="699754"/>
                  </a:lnTo>
                  <a:lnTo>
                    <a:pt x="0" y="699754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4254657" cy="737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705836" y="1369853"/>
            <a:ext cx="8442784" cy="1921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89"/>
              </a:lnSpc>
              <a:spcBef>
                <a:spcPct val="0"/>
              </a:spcBef>
            </a:pPr>
            <a:r>
              <a:rPr lang="es-CL" sz="11707" dirty="0">
                <a:solidFill>
                  <a:srgbClr val="403B3C"/>
                </a:solidFill>
                <a:latin typeface="Bobby Jones"/>
                <a:ea typeface="Bobby Jones"/>
                <a:cs typeface="Bobby Jones"/>
                <a:sym typeface="Bobby Jones"/>
              </a:rPr>
              <a:t>Asociar!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028700" y="4101760"/>
            <a:ext cx="16154400" cy="5004140"/>
            <a:chOff x="0" y="0"/>
            <a:chExt cx="4254657" cy="131796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254657" cy="1317963"/>
            </a:xfrm>
            <a:custGeom>
              <a:avLst/>
              <a:gdLst/>
              <a:ahLst/>
              <a:cxnLst/>
              <a:rect l="l" t="t" r="r" b="b"/>
              <a:pathLst>
                <a:path w="4254657" h="1317963">
                  <a:moveTo>
                    <a:pt x="0" y="0"/>
                  </a:moveTo>
                  <a:lnTo>
                    <a:pt x="4254657" y="0"/>
                  </a:lnTo>
                  <a:lnTo>
                    <a:pt x="4254657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403B3C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4254657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181100" y="4254160"/>
            <a:ext cx="16154400" cy="5004140"/>
            <a:chOff x="0" y="0"/>
            <a:chExt cx="4254657" cy="131796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254657" cy="1317963"/>
            </a:xfrm>
            <a:custGeom>
              <a:avLst/>
              <a:gdLst/>
              <a:ahLst/>
              <a:cxnLst/>
              <a:rect l="l" t="t" r="r" b="b"/>
              <a:pathLst>
                <a:path w="4254657" h="1317963">
                  <a:moveTo>
                    <a:pt x="0" y="0"/>
                  </a:moveTo>
                  <a:lnTo>
                    <a:pt x="4254657" y="0"/>
                  </a:lnTo>
                  <a:lnTo>
                    <a:pt x="4254657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4254657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9677400" y="1871364"/>
            <a:ext cx="7133363" cy="10459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s-CL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Nombra si lo que se ve en la imagen es un cambio físico o un cambio químico.</a:t>
            </a:r>
          </a:p>
        </p:txBody>
      </p:sp>
      <p:sp>
        <p:nvSpPr>
          <p:cNvPr id="29" name="Freeform 29"/>
          <p:cNvSpPr/>
          <p:nvPr/>
        </p:nvSpPr>
        <p:spPr>
          <a:xfrm>
            <a:off x="1969023" y="4698255"/>
            <a:ext cx="3914955" cy="2683523"/>
          </a:xfrm>
          <a:custGeom>
            <a:avLst/>
            <a:gdLst/>
            <a:ahLst/>
            <a:cxnLst/>
            <a:rect l="l" t="t" r="r" b="b"/>
            <a:pathLst>
              <a:path w="3914955" h="2683523">
                <a:moveTo>
                  <a:pt x="0" y="0"/>
                </a:moveTo>
                <a:lnTo>
                  <a:pt x="3914955" y="0"/>
                </a:lnTo>
                <a:lnTo>
                  <a:pt x="3914955" y="2683523"/>
                </a:lnTo>
                <a:lnTo>
                  <a:pt x="0" y="2683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1705836" y="7971509"/>
            <a:ext cx="4593728" cy="842696"/>
            <a:chOff x="0" y="0"/>
            <a:chExt cx="1209871" cy="22194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209871" cy="221945"/>
            </a:xfrm>
            <a:custGeom>
              <a:avLst/>
              <a:gdLst/>
              <a:ahLst/>
              <a:cxnLst/>
              <a:rect l="l" t="t" r="r" b="b"/>
              <a:pathLst>
                <a:path w="1209871" h="221945">
                  <a:moveTo>
                    <a:pt x="0" y="0"/>
                  </a:moveTo>
                  <a:lnTo>
                    <a:pt x="1209871" y="0"/>
                  </a:lnTo>
                  <a:lnTo>
                    <a:pt x="1209871" y="221945"/>
                  </a:lnTo>
                  <a:lnTo>
                    <a:pt x="0" y="221945"/>
                  </a:lnTo>
                  <a:close/>
                </a:path>
              </a:pathLst>
            </a:custGeom>
            <a:solidFill>
              <a:srgbClr val="403B3C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1209871" cy="2600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847136" y="7971509"/>
            <a:ext cx="4593728" cy="842696"/>
            <a:chOff x="0" y="0"/>
            <a:chExt cx="1209871" cy="221945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209871" cy="221945"/>
            </a:xfrm>
            <a:custGeom>
              <a:avLst/>
              <a:gdLst/>
              <a:ahLst/>
              <a:cxnLst/>
              <a:rect l="l" t="t" r="r" b="b"/>
              <a:pathLst>
                <a:path w="1209871" h="221945">
                  <a:moveTo>
                    <a:pt x="0" y="0"/>
                  </a:moveTo>
                  <a:lnTo>
                    <a:pt x="1209871" y="0"/>
                  </a:lnTo>
                  <a:lnTo>
                    <a:pt x="1209871" y="221945"/>
                  </a:lnTo>
                  <a:lnTo>
                    <a:pt x="0" y="221945"/>
                  </a:lnTo>
                  <a:close/>
                </a:path>
              </a:pathLst>
            </a:custGeom>
            <a:solidFill>
              <a:srgbClr val="403B3C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1209871" cy="2600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1983789" y="7971509"/>
            <a:ext cx="4593728" cy="842696"/>
            <a:chOff x="0" y="0"/>
            <a:chExt cx="1209871" cy="221945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209871" cy="221945"/>
            </a:xfrm>
            <a:custGeom>
              <a:avLst/>
              <a:gdLst/>
              <a:ahLst/>
              <a:cxnLst/>
              <a:rect l="l" t="t" r="r" b="b"/>
              <a:pathLst>
                <a:path w="1209871" h="221945">
                  <a:moveTo>
                    <a:pt x="0" y="0"/>
                  </a:moveTo>
                  <a:lnTo>
                    <a:pt x="1209871" y="0"/>
                  </a:lnTo>
                  <a:lnTo>
                    <a:pt x="1209871" y="221945"/>
                  </a:lnTo>
                  <a:lnTo>
                    <a:pt x="0" y="221945"/>
                  </a:lnTo>
                  <a:close/>
                </a:path>
              </a:pathLst>
            </a:custGeom>
            <a:solidFill>
              <a:srgbClr val="403B3C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1209871" cy="2600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9" name="Freeform 39"/>
          <p:cNvSpPr/>
          <p:nvPr/>
        </p:nvSpPr>
        <p:spPr>
          <a:xfrm>
            <a:off x="7618606" y="4698255"/>
            <a:ext cx="3126987" cy="2683523"/>
          </a:xfrm>
          <a:custGeom>
            <a:avLst/>
            <a:gdLst/>
            <a:ahLst/>
            <a:cxnLst/>
            <a:rect l="l" t="t" r="r" b="b"/>
            <a:pathLst>
              <a:path w="3126987" h="2683523">
                <a:moveTo>
                  <a:pt x="0" y="0"/>
                </a:moveTo>
                <a:lnTo>
                  <a:pt x="3126988" y="0"/>
                </a:lnTo>
                <a:lnTo>
                  <a:pt x="3126988" y="2683523"/>
                </a:lnTo>
                <a:lnTo>
                  <a:pt x="0" y="26835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2121423" y="4850655"/>
            <a:ext cx="3914955" cy="2683523"/>
          </a:xfrm>
          <a:custGeom>
            <a:avLst/>
            <a:gdLst/>
            <a:ahLst/>
            <a:cxnLst/>
            <a:rect l="l" t="t" r="r" b="b"/>
            <a:pathLst>
              <a:path w="3914955" h="2683523">
                <a:moveTo>
                  <a:pt x="0" y="0"/>
                </a:moveTo>
                <a:lnTo>
                  <a:pt x="3914955" y="0"/>
                </a:lnTo>
                <a:lnTo>
                  <a:pt x="3914955" y="2683523"/>
                </a:lnTo>
                <a:lnTo>
                  <a:pt x="0" y="26835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7771006" y="4850655"/>
            <a:ext cx="3126987" cy="2683523"/>
          </a:xfrm>
          <a:custGeom>
            <a:avLst/>
            <a:gdLst/>
            <a:ahLst/>
            <a:cxnLst/>
            <a:rect l="l" t="t" r="r" b="b"/>
            <a:pathLst>
              <a:path w="3126987" h="2683523">
                <a:moveTo>
                  <a:pt x="0" y="0"/>
                </a:moveTo>
                <a:lnTo>
                  <a:pt x="3126988" y="0"/>
                </a:lnTo>
                <a:lnTo>
                  <a:pt x="3126988" y="2683523"/>
                </a:lnTo>
                <a:lnTo>
                  <a:pt x="0" y="26835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12284675" y="4864307"/>
            <a:ext cx="3839556" cy="2199018"/>
          </a:xfrm>
          <a:custGeom>
            <a:avLst/>
            <a:gdLst/>
            <a:ahLst/>
            <a:cxnLst/>
            <a:rect l="l" t="t" r="r" b="b"/>
            <a:pathLst>
              <a:path w="3839556" h="2199018">
                <a:moveTo>
                  <a:pt x="0" y="0"/>
                </a:moveTo>
                <a:lnTo>
                  <a:pt x="3839556" y="0"/>
                </a:lnTo>
                <a:lnTo>
                  <a:pt x="3839556" y="2199018"/>
                </a:lnTo>
                <a:lnTo>
                  <a:pt x="0" y="21990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2437075" y="5016707"/>
            <a:ext cx="3839556" cy="2199018"/>
          </a:xfrm>
          <a:custGeom>
            <a:avLst/>
            <a:gdLst/>
            <a:ahLst/>
            <a:cxnLst/>
            <a:rect l="l" t="t" r="r" b="b"/>
            <a:pathLst>
              <a:path w="3839556" h="2199018">
                <a:moveTo>
                  <a:pt x="0" y="0"/>
                </a:moveTo>
                <a:lnTo>
                  <a:pt x="3839556" y="0"/>
                </a:lnTo>
                <a:lnTo>
                  <a:pt x="3839556" y="2199018"/>
                </a:lnTo>
                <a:lnTo>
                  <a:pt x="0" y="219901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1803409" y="8066759"/>
            <a:ext cx="4593728" cy="842696"/>
            <a:chOff x="0" y="0"/>
            <a:chExt cx="1209871" cy="22194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209871" cy="221945"/>
            </a:xfrm>
            <a:custGeom>
              <a:avLst/>
              <a:gdLst/>
              <a:ahLst/>
              <a:cxnLst/>
              <a:rect l="l" t="t" r="r" b="b"/>
              <a:pathLst>
                <a:path w="1209871" h="221945">
                  <a:moveTo>
                    <a:pt x="0" y="0"/>
                  </a:moveTo>
                  <a:lnTo>
                    <a:pt x="1209871" y="0"/>
                  </a:lnTo>
                  <a:lnTo>
                    <a:pt x="1209871" y="221945"/>
                  </a:lnTo>
                  <a:lnTo>
                    <a:pt x="0" y="221945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38100"/>
              <a:ext cx="1209871" cy="2600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6944709" y="8066759"/>
            <a:ext cx="4593728" cy="842696"/>
            <a:chOff x="0" y="0"/>
            <a:chExt cx="1209871" cy="221945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209871" cy="221945"/>
            </a:xfrm>
            <a:custGeom>
              <a:avLst/>
              <a:gdLst/>
              <a:ahLst/>
              <a:cxnLst/>
              <a:rect l="l" t="t" r="r" b="b"/>
              <a:pathLst>
                <a:path w="1209871" h="221945">
                  <a:moveTo>
                    <a:pt x="0" y="0"/>
                  </a:moveTo>
                  <a:lnTo>
                    <a:pt x="1209871" y="0"/>
                  </a:lnTo>
                  <a:lnTo>
                    <a:pt x="1209871" y="221945"/>
                  </a:lnTo>
                  <a:lnTo>
                    <a:pt x="0" y="221945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38100"/>
              <a:ext cx="1209871" cy="2600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081362" y="8066759"/>
            <a:ext cx="4593728" cy="842696"/>
            <a:chOff x="0" y="0"/>
            <a:chExt cx="1209871" cy="22194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209871" cy="221945"/>
            </a:xfrm>
            <a:custGeom>
              <a:avLst/>
              <a:gdLst/>
              <a:ahLst/>
              <a:cxnLst/>
              <a:rect l="l" t="t" r="r" b="b"/>
              <a:pathLst>
                <a:path w="1209871" h="221945">
                  <a:moveTo>
                    <a:pt x="0" y="0"/>
                  </a:moveTo>
                  <a:lnTo>
                    <a:pt x="1209871" y="0"/>
                  </a:lnTo>
                  <a:lnTo>
                    <a:pt x="1209871" y="221945"/>
                  </a:lnTo>
                  <a:lnTo>
                    <a:pt x="0" y="221945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38100"/>
              <a:ext cx="1209871" cy="2600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4907" y="-1293616"/>
            <a:ext cx="19077814" cy="12874231"/>
            <a:chOff x="0" y="0"/>
            <a:chExt cx="25437085" cy="171656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6435676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2871353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9307029" y="0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6435676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2871353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9307029" y="5837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6435676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2871353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5" y="0"/>
                  </a:lnTo>
                  <a:lnTo>
                    <a:pt x="6130055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9307029" y="11679242"/>
              <a:ext cx="6130056" cy="5486400"/>
            </a:xfrm>
            <a:custGeom>
              <a:avLst/>
              <a:gdLst/>
              <a:ahLst/>
              <a:cxnLst/>
              <a:rect l="l" t="t" r="r" b="b"/>
              <a:pathLst>
                <a:path w="6130056" h="5486400">
                  <a:moveTo>
                    <a:pt x="0" y="0"/>
                  </a:moveTo>
                  <a:lnTo>
                    <a:pt x="6130056" y="0"/>
                  </a:lnTo>
                  <a:lnTo>
                    <a:pt x="613005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028700" y="1028700"/>
            <a:ext cx="16154400" cy="2650527"/>
            <a:chOff x="0" y="0"/>
            <a:chExt cx="4254657" cy="69808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54657" cy="698081"/>
            </a:xfrm>
            <a:custGeom>
              <a:avLst/>
              <a:gdLst/>
              <a:ahLst/>
              <a:cxnLst/>
              <a:rect l="l" t="t" r="r" b="b"/>
              <a:pathLst>
                <a:path w="4254657" h="698081">
                  <a:moveTo>
                    <a:pt x="0" y="0"/>
                  </a:moveTo>
                  <a:lnTo>
                    <a:pt x="4254657" y="0"/>
                  </a:lnTo>
                  <a:lnTo>
                    <a:pt x="4254657" y="698081"/>
                  </a:lnTo>
                  <a:lnTo>
                    <a:pt x="0" y="698081"/>
                  </a:lnTo>
                  <a:close/>
                </a:path>
              </a:pathLst>
            </a:custGeom>
            <a:solidFill>
              <a:srgbClr val="403B3C"/>
            </a:solidFill>
            <a:ln w="3810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254657" cy="736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81100" y="1181100"/>
            <a:ext cx="16154400" cy="2656877"/>
            <a:chOff x="0" y="0"/>
            <a:chExt cx="4254657" cy="69975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254657" cy="699754"/>
            </a:xfrm>
            <a:custGeom>
              <a:avLst/>
              <a:gdLst/>
              <a:ahLst/>
              <a:cxnLst/>
              <a:rect l="l" t="t" r="r" b="b"/>
              <a:pathLst>
                <a:path w="4254657" h="699754">
                  <a:moveTo>
                    <a:pt x="0" y="0"/>
                  </a:moveTo>
                  <a:lnTo>
                    <a:pt x="4254657" y="0"/>
                  </a:lnTo>
                  <a:lnTo>
                    <a:pt x="4254657" y="699754"/>
                  </a:lnTo>
                  <a:lnTo>
                    <a:pt x="0" y="699754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4254657" cy="737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28700" y="4101760"/>
            <a:ext cx="16154400" cy="5004140"/>
            <a:chOff x="0" y="0"/>
            <a:chExt cx="4254657" cy="131796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254657" cy="1317963"/>
            </a:xfrm>
            <a:custGeom>
              <a:avLst/>
              <a:gdLst/>
              <a:ahLst/>
              <a:cxnLst/>
              <a:rect l="l" t="t" r="r" b="b"/>
              <a:pathLst>
                <a:path w="4254657" h="1317963">
                  <a:moveTo>
                    <a:pt x="0" y="0"/>
                  </a:moveTo>
                  <a:lnTo>
                    <a:pt x="4254657" y="0"/>
                  </a:lnTo>
                  <a:lnTo>
                    <a:pt x="4254657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403B3C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4254657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181100" y="4254160"/>
            <a:ext cx="16154400" cy="5004140"/>
            <a:chOff x="0" y="0"/>
            <a:chExt cx="4254657" cy="131796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254657" cy="1317963"/>
            </a:xfrm>
            <a:custGeom>
              <a:avLst/>
              <a:gdLst/>
              <a:ahLst/>
              <a:cxnLst/>
              <a:rect l="l" t="t" r="r" b="b"/>
              <a:pathLst>
                <a:path w="4254657" h="1317963">
                  <a:moveTo>
                    <a:pt x="0" y="0"/>
                  </a:moveTo>
                  <a:lnTo>
                    <a:pt x="4254657" y="0"/>
                  </a:lnTo>
                  <a:lnTo>
                    <a:pt x="4254657" y="1317963"/>
                  </a:lnTo>
                  <a:lnTo>
                    <a:pt x="0" y="1317963"/>
                  </a:lnTo>
                  <a:close/>
                </a:path>
              </a:pathLst>
            </a:custGeom>
            <a:solidFill>
              <a:srgbClr val="F3CB63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4254657" cy="1356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1979353" y="4698255"/>
            <a:ext cx="3894295" cy="2683523"/>
          </a:xfrm>
          <a:custGeom>
            <a:avLst/>
            <a:gdLst/>
            <a:ahLst/>
            <a:cxnLst/>
            <a:rect l="l" t="t" r="r" b="b"/>
            <a:pathLst>
              <a:path w="3894295" h="2683523">
                <a:moveTo>
                  <a:pt x="0" y="0"/>
                </a:moveTo>
                <a:lnTo>
                  <a:pt x="3894295" y="0"/>
                </a:lnTo>
                <a:lnTo>
                  <a:pt x="3894295" y="2683523"/>
                </a:lnTo>
                <a:lnTo>
                  <a:pt x="0" y="2683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3096890" y="4622055"/>
            <a:ext cx="2215127" cy="2683523"/>
          </a:xfrm>
          <a:custGeom>
            <a:avLst/>
            <a:gdLst/>
            <a:ahLst/>
            <a:cxnLst/>
            <a:rect l="l" t="t" r="r" b="b"/>
            <a:pathLst>
              <a:path w="2215127" h="2683523">
                <a:moveTo>
                  <a:pt x="0" y="0"/>
                </a:moveTo>
                <a:lnTo>
                  <a:pt x="2215127" y="0"/>
                </a:lnTo>
                <a:lnTo>
                  <a:pt x="2215127" y="2683523"/>
                </a:lnTo>
                <a:lnTo>
                  <a:pt x="0" y="26835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8141698" y="4698255"/>
            <a:ext cx="1776005" cy="2683523"/>
          </a:xfrm>
          <a:custGeom>
            <a:avLst/>
            <a:gdLst/>
            <a:ahLst/>
            <a:cxnLst/>
            <a:rect l="l" t="t" r="r" b="b"/>
            <a:pathLst>
              <a:path w="1776005" h="2683523">
                <a:moveTo>
                  <a:pt x="0" y="0"/>
                </a:moveTo>
                <a:lnTo>
                  <a:pt x="1776004" y="0"/>
                </a:lnTo>
                <a:lnTo>
                  <a:pt x="1776004" y="2683523"/>
                </a:lnTo>
                <a:lnTo>
                  <a:pt x="0" y="26835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2131753" y="4850655"/>
            <a:ext cx="3894295" cy="2683523"/>
          </a:xfrm>
          <a:custGeom>
            <a:avLst/>
            <a:gdLst/>
            <a:ahLst/>
            <a:cxnLst/>
            <a:rect l="l" t="t" r="r" b="b"/>
            <a:pathLst>
              <a:path w="3894295" h="2683523">
                <a:moveTo>
                  <a:pt x="0" y="0"/>
                </a:moveTo>
                <a:lnTo>
                  <a:pt x="3894295" y="0"/>
                </a:lnTo>
                <a:lnTo>
                  <a:pt x="3894295" y="2683523"/>
                </a:lnTo>
                <a:lnTo>
                  <a:pt x="0" y="26835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8294098" y="4850655"/>
            <a:ext cx="1776005" cy="2683523"/>
          </a:xfrm>
          <a:custGeom>
            <a:avLst/>
            <a:gdLst/>
            <a:ahLst/>
            <a:cxnLst/>
            <a:rect l="l" t="t" r="r" b="b"/>
            <a:pathLst>
              <a:path w="1776005" h="2683523">
                <a:moveTo>
                  <a:pt x="0" y="0"/>
                </a:moveTo>
                <a:lnTo>
                  <a:pt x="1776004" y="0"/>
                </a:lnTo>
                <a:lnTo>
                  <a:pt x="1776004" y="2683523"/>
                </a:lnTo>
                <a:lnTo>
                  <a:pt x="0" y="268352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3249290" y="4774455"/>
            <a:ext cx="2215127" cy="2683523"/>
          </a:xfrm>
          <a:custGeom>
            <a:avLst/>
            <a:gdLst/>
            <a:ahLst/>
            <a:cxnLst/>
            <a:rect l="l" t="t" r="r" b="b"/>
            <a:pathLst>
              <a:path w="2215127" h="2683523">
                <a:moveTo>
                  <a:pt x="0" y="0"/>
                </a:moveTo>
                <a:lnTo>
                  <a:pt x="2215127" y="0"/>
                </a:lnTo>
                <a:lnTo>
                  <a:pt x="2215127" y="2683523"/>
                </a:lnTo>
                <a:lnTo>
                  <a:pt x="0" y="268352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35" name="Group 35"/>
          <p:cNvGrpSpPr/>
          <p:nvPr/>
        </p:nvGrpSpPr>
        <p:grpSpPr>
          <a:xfrm>
            <a:off x="1705836" y="7971509"/>
            <a:ext cx="4593728" cy="842696"/>
            <a:chOff x="0" y="0"/>
            <a:chExt cx="1209871" cy="22194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209871" cy="221945"/>
            </a:xfrm>
            <a:custGeom>
              <a:avLst/>
              <a:gdLst/>
              <a:ahLst/>
              <a:cxnLst/>
              <a:rect l="l" t="t" r="r" b="b"/>
              <a:pathLst>
                <a:path w="1209871" h="221945">
                  <a:moveTo>
                    <a:pt x="0" y="0"/>
                  </a:moveTo>
                  <a:lnTo>
                    <a:pt x="1209871" y="0"/>
                  </a:lnTo>
                  <a:lnTo>
                    <a:pt x="1209871" y="221945"/>
                  </a:lnTo>
                  <a:lnTo>
                    <a:pt x="0" y="221945"/>
                  </a:lnTo>
                  <a:close/>
                </a:path>
              </a:pathLst>
            </a:custGeom>
            <a:solidFill>
              <a:srgbClr val="403B3C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209871" cy="2600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6847136" y="7971509"/>
            <a:ext cx="4593728" cy="842696"/>
            <a:chOff x="0" y="0"/>
            <a:chExt cx="1209871" cy="22194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209871" cy="221945"/>
            </a:xfrm>
            <a:custGeom>
              <a:avLst/>
              <a:gdLst/>
              <a:ahLst/>
              <a:cxnLst/>
              <a:rect l="l" t="t" r="r" b="b"/>
              <a:pathLst>
                <a:path w="1209871" h="221945">
                  <a:moveTo>
                    <a:pt x="0" y="0"/>
                  </a:moveTo>
                  <a:lnTo>
                    <a:pt x="1209871" y="0"/>
                  </a:lnTo>
                  <a:lnTo>
                    <a:pt x="1209871" y="221945"/>
                  </a:lnTo>
                  <a:lnTo>
                    <a:pt x="0" y="221945"/>
                  </a:lnTo>
                  <a:close/>
                </a:path>
              </a:pathLst>
            </a:custGeom>
            <a:solidFill>
              <a:srgbClr val="403B3C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1209871" cy="2600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1983789" y="7971509"/>
            <a:ext cx="4593728" cy="842696"/>
            <a:chOff x="0" y="0"/>
            <a:chExt cx="1209871" cy="22194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209871" cy="221945"/>
            </a:xfrm>
            <a:custGeom>
              <a:avLst/>
              <a:gdLst/>
              <a:ahLst/>
              <a:cxnLst/>
              <a:rect l="l" t="t" r="r" b="b"/>
              <a:pathLst>
                <a:path w="1209871" h="221945">
                  <a:moveTo>
                    <a:pt x="0" y="0"/>
                  </a:moveTo>
                  <a:lnTo>
                    <a:pt x="1209871" y="0"/>
                  </a:lnTo>
                  <a:lnTo>
                    <a:pt x="1209871" y="221945"/>
                  </a:lnTo>
                  <a:lnTo>
                    <a:pt x="0" y="221945"/>
                  </a:lnTo>
                  <a:close/>
                </a:path>
              </a:pathLst>
            </a:custGeom>
            <a:solidFill>
              <a:srgbClr val="403B3C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1209871" cy="2600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803409" y="8066759"/>
            <a:ext cx="4593728" cy="842696"/>
            <a:chOff x="0" y="0"/>
            <a:chExt cx="1209871" cy="22194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209871" cy="221945"/>
            </a:xfrm>
            <a:custGeom>
              <a:avLst/>
              <a:gdLst/>
              <a:ahLst/>
              <a:cxnLst/>
              <a:rect l="l" t="t" r="r" b="b"/>
              <a:pathLst>
                <a:path w="1209871" h="221945">
                  <a:moveTo>
                    <a:pt x="0" y="0"/>
                  </a:moveTo>
                  <a:lnTo>
                    <a:pt x="1209871" y="0"/>
                  </a:lnTo>
                  <a:lnTo>
                    <a:pt x="1209871" y="221945"/>
                  </a:lnTo>
                  <a:lnTo>
                    <a:pt x="0" y="221945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38100"/>
              <a:ext cx="1209871" cy="2600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6944709" y="8066759"/>
            <a:ext cx="4593728" cy="842696"/>
            <a:chOff x="0" y="0"/>
            <a:chExt cx="1209871" cy="221945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209871" cy="221945"/>
            </a:xfrm>
            <a:custGeom>
              <a:avLst/>
              <a:gdLst/>
              <a:ahLst/>
              <a:cxnLst/>
              <a:rect l="l" t="t" r="r" b="b"/>
              <a:pathLst>
                <a:path w="1209871" h="221945">
                  <a:moveTo>
                    <a:pt x="0" y="0"/>
                  </a:moveTo>
                  <a:lnTo>
                    <a:pt x="1209871" y="0"/>
                  </a:lnTo>
                  <a:lnTo>
                    <a:pt x="1209871" y="221945"/>
                  </a:lnTo>
                  <a:lnTo>
                    <a:pt x="0" y="221945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38100"/>
              <a:ext cx="1209871" cy="2600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081362" y="8066759"/>
            <a:ext cx="4593728" cy="842696"/>
            <a:chOff x="0" y="0"/>
            <a:chExt cx="1209871" cy="22194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209871" cy="221945"/>
            </a:xfrm>
            <a:custGeom>
              <a:avLst/>
              <a:gdLst/>
              <a:ahLst/>
              <a:cxnLst/>
              <a:rect l="l" t="t" r="r" b="b"/>
              <a:pathLst>
                <a:path w="1209871" h="221945">
                  <a:moveTo>
                    <a:pt x="0" y="0"/>
                  </a:moveTo>
                  <a:lnTo>
                    <a:pt x="1209871" y="0"/>
                  </a:lnTo>
                  <a:lnTo>
                    <a:pt x="1209871" y="221945"/>
                  </a:lnTo>
                  <a:lnTo>
                    <a:pt x="0" y="221945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403B3C"/>
              </a:solidFill>
              <a:prstDash val="solid"/>
              <a:miter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38100"/>
              <a:ext cx="1209871" cy="2600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3" name="TextBox 21">
            <a:extLst>
              <a:ext uri="{FF2B5EF4-FFF2-40B4-BE49-F238E27FC236}">
                <a16:creationId xmlns:a16="http://schemas.microsoft.com/office/drawing/2014/main" id="{D1B1771E-BF36-0234-5CD3-6DB950F37F6A}"/>
              </a:ext>
            </a:extLst>
          </p:cNvPr>
          <p:cNvSpPr txBox="1"/>
          <p:nvPr/>
        </p:nvSpPr>
        <p:spPr>
          <a:xfrm>
            <a:off x="1705836" y="1369853"/>
            <a:ext cx="8442784" cy="1921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89"/>
              </a:lnSpc>
              <a:spcBef>
                <a:spcPct val="0"/>
              </a:spcBef>
            </a:pPr>
            <a:r>
              <a:rPr lang="es-CL" sz="11707" dirty="0">
                <a:solidFill>
                  <a:srgbClr val="403B3C"/>
                </a:solidFill>
                <a:latin typeface="Bobby Jones"/>
                <a:ea typeface="Bobby Jones"/>
                <a:cs typeface="Bobby Jones"/>
                <a:sym typeface="Bobby Jones"/>
              </a:rPr>
              <a:t>Asociar!</a:t>
            </a:r>
          </a:p>
        </p:txBody>
      </p:sp>
      <p:sp>
        <p:nvSpPr>
          <p:cNvPr id="54" name="TextBox 28">
            <a:extLst>
              <a:ext uri="{FF2B5EF4-FFF2-40B4-BE49-F238E27FC236}">
                <a16:creationId xmlns:a16="http://schemas.microsoft.com/office/drawing/2014/main" id="{C0A9CAC9-966B-BA3C-76C1-867C44F14830}"/>
              </a:ext>
            </a:extLst>
          </p:cNvPr>
          <p:cNvSpPr txBox="1"/>
          <p:nvPr/>
        </p:nvSpPr>
        <p:spPr>
          <a:xfrm>
            <a:off x="9677400" y="1871364"/>
            <a:ext cx="7133363" cy="10459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s-CL" sz="3000" b="1" dirty="0">
                <a:solidFill>
                  <a:srgbClr val="403B3C"/>
                </a:solidFill>
                <a:latin typeface="Agrandir Narrow Medium"/>
                <a:ea typeface="Agrandir Narrow Medium"/>
                <a:cs typeface="Agrandir Narrow Medium"/>
                <a:sym typeface="Agrandir Narrow Medium"/>
              </a:rPr>
              <a:t>Nombra si lo que se ve en la imagen es un cambio físico o un cambio químico.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463</Words>
  <Application>Microsoft Office PowerPoint</Application>
  <PresentationFormat>Personalizado</PresentationFormat>
  <Paragraphs>52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Bobby Jones</vt:lpstr>
      <vt:lpstr>Agrandir Narrow Medium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Diseño7</dc:title>
  <dc:creator>Colegio Sao Paulo</dc:creator>
  <cp:lastModifiedBy>pablo espinosa perez</cp:lastModifiedBy>
  <cp:revision>15</cp:revision>
  <dcterms:created xsi:type="dcterms:W3CDTF">2006-08-16T00:00:00Z</dcterms:created>
  <dcterms:modified xsi:type="dcterms:W3CDTF">2025-04-02T17:11:58Z</dcterms:modified>
  <dc:identifier>DAGVza1kaVc</dc:identifier>
</cp:coreProperties>
</file>