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7" r:id="rId4"/>
    <p:sldId id="278" r:id="rId5"/>
    <p:sldId id="279" r:id="rId6"/>
    <p:sldId id="280" r:id="rId7"/>
    <p:sldId id="281" r:id="rId8"/>
  </p:sldIdLst>
  <p:sldSz cx="18288000" cy="10287000"/>
  <p:notesSz cx="6858000" cy="9144000"/>
  <p:embeddedFontLst>
    <p:embeddedFont>
      <p:font typeface="Agrandir Narrow Medium" panose="020B0604020202020204" charset="0"/>
      <p:regular r:id="rId10"/>
    </p:embeddedFont>
    <p:embeddedFont>
      <p:font typeface="Bobby Jones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7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37354-15B6-4C78-9B99-803CDEE58CDF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16A55-424E-4B91-9224-AFA75C9351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0453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9085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1100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386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8" name="Group 18"/>
          <p:cNvGrpSpPr/>
          <p:nvPr/>
        </p:nvGrpSpPr>
        <p:grpSpPr>
          <a:xfrm>
            <a:off x="1028700" y="2658508"/>
            <a:ext cx="16230600" cy="4966414"/>
            <a:chOff x="0" y="0"/>
            <a:chExt cx="4274726" cy="1308027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74726" cy="1308027"/>
            </a:xfrm>
            <a:custGeom>
              <a:avLst/>
              <a:gdLst/>
              <a:ahLst/>
              <a:cxnLst/>
              <a:rect l="l" t="t" r="r" b="b"/>
              <a:pathLst>
                <a:path w="4274726" h="1308027">
                  <a:moveTo>
                    <a:pt x="0" y="0"/>
                  </a:moveTo>
                  <a:lnTo>
                    <a:pt x="4274726" y="0"/>
                  </a:lnTo>
                  <a:lnTo>
                    <a:pt x="4274726" y="1308027"/>
                  </a:lnTo>
                  <a:lnTo>
                    <a:pt x="0" y="1308027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74726" cy="134612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881334" y="3263134"/>
            <a:ext cx="16754548" cy="25780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980"/>
              </a:lnSpc>
              <a:spcBef>
                <a:spcPct val="0"/>
              </a:spcBef>
            </a:pPr>
            <a:r>
              <a:rPr lang="es-CL" sz="148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Ciencias Naturales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185151" y="5678536"/>
            <a:ext cx="12070096" cy="798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40"/>
              </a:lnSpc>
              <a:spcBef>
                <a:spcPct val="0"/>
              </a:spcBef>
            </a:pPr>
            <a:r>
              <a:rPr lang="en-US" sz="4743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7° </a:t>
            </a:r>
            <a:r>
              <a:rPr lang="en-US" sz="4743" b="1" dirty="0" err="1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Basico</a:t>
            </a:r>
            <a:endParaRPr lang="en-US" sz="4743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952500" y="1028700"/>
            <a:ext cx="16230600" cy="4966414"/>
            <a:chOff x="0" y="0"/>
            <a:chExt cx="4274726" cy="1308027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74726" cy="1308027"/>
            </a:xfrm>
            <a:custGeom>
              <a:avLst/>
              <a:gdLst/>
              <a:ahLst/>
              <a:cxnLst/>
              <a:rect l="l" t="t" r="r" b="b"/>
              <a:pathLst>
                <a:path w="4274726" h="1308027">
                  <a:moveTo>
                    <a:pt x="0" y="0"/>
                  </a:moveTo>
                  <a:lnTo>
                    <a:pt x="4274726" y="0"/>
                  </a:lnTo>
                  <a:lnTo>
                    <a:pt x="4274726" y="1308027"/>
                  </a:lnTo>
                  <a:lnTo>
                    <a:pt x="0" y="1308027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74726" cy="134612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04900" y="1210471"/>
            <a:ext cx="16230600" cy="4966414"/>
            <a:chOff x="0" y="0"/>
            <a:chExt cx="4274726" cy="1308027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74726" cy="1308027"/>
            </a:xfrm>
            <a:custGeom>
              <a:avLst/>
              <a:gdLst/>
              <a:ahLst/>
              <a:cxnLst/>
              <a:rect l="l" t="t" r="r" b="b"/>
              <a:pathLst>
                <a:path w="4274726" h="1308027">
                  <a:moveTo>
                    <a:pt x="0" y="0"/>
                  </a:moveTo>
                  <a:lnTo>
                    <a:pt x="4274726" y="0"/>
                  </a:lnTo>
                  <a:lnTo>
                    <a:pt x="4274726" y="1308027"/>
                  </a:lnTo>
                  <a:lnTo>
                    <a:pt x="0" y="1308027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74726" cy="134612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1409414" y="1227810"/>
            <a:ext cx="15621571" cy="49317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080"/>
              </a:lnSpc>
              <a:spcBef>
                <a:spcPct val="0"/>
              </a:spcBef>
            </a:pPr>
            <a:r>
              <a:rPr lang="es-CL" sz="143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Identificando variables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004140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54160"/>
            <a:ext cx="16154400" cy="50041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384817" y="4560754"/>
            <a:ext cx="15607783" cy="10459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¿Qué variables puede afectar en los cambios de estado de la materia?, ¿Cómo afectan a los diferentes estados de la materia?</a:t>
            </a: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409557" y="1580794"/>
            <a:ext cx="15697486" cy="1831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19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Identificando variables</a:t>
            </a:r>
          </a:p>
        </p:txBody>
      </p: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80339" y="5724411"/>
            <a:ext cx="15374922" cy="1584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Cuando hablamos de variables que pueden afectar a los diferentes estados de la materia encontramos lo que es la temperatura, la presión y el volumen. Muchas veces solo una incide en algún cambio de estado, pero por lo general son más de una.</a:t>
            </a:r>
          </a:p>
        </p:txBody>
      </p:sp>
      <p:sp>
        <p:nvSpPr>
          <p:cNvPr id="39" name="TextBox 36">
            <a:extLst>
              <a:ext uri="{FF2B5EF4-FFF2-40B4-BE49-F238E27FC236}">
                <a16:creationId xmlns:a16="http://schemas.microsoft.com/office/drawing/2014/main" id="{F61EE782-4080-3017-BB1A-795810EC7709}"/>
              </a:ext>
            </a:extLst>
          </p:cNvPr>
          <p:cNvSpPr txBox="1"/>
          <p:nvPr/>
        </p:nvSpPr>
        <p:spPr>
          <a:xfrm>
            <a:off x="1341931" y="7433143"/>
            <a:ext cx="15374922" cy="10459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Nombra situaciones cotidianas donde ocurra un cambio de estado y la variable que está afectando.</a:t>
            </a:r>
          </a:p>
        </p:txBody>
      </p:sp>
    </p:spTree>
    <p:extLst>
      <p:ext uri="{BB962C8B-B14F-4D97-AF65-F5344CB8AC3E}">
        <p14:creationId xmlns:p14="http://schemas.microsoft.com/office/powerpoint/2010/main" val="216950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004140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54160"/>
            <a:ext cx="16154400" cy="50041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384817" y="4560754"/>
            <a:ext cx="15607783" cy="10459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¿Cómo crees tu que se comportan los gases?, ¿Crees que es predecible su comportamiento?</a:t>
            </a: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409557" y="1028700"/>
            <a:ext cx="15697486" cy="29546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96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Comportamiento de los gases</a:t>
            </a:r>
          </a:p>
        </p:txBody>
      </p: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418439" y="5910972"/>
            <a:ext cx="15374922" cy="1584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El comportamiento de los gases se puede predecir y explicar gracias a la teoría cinético-molecular, la cual funciona en el movimiento constante y aleatorio de las partículas, centrándose en 4 suposiciones.</a:t>
            </a:r>
          </a:p>
        </p:txBody>
      </p:sp>
    </p:spTree>
    <p:extLst>
      <p:ext uri="{BB962C8B-B14F-4D97-AF65-F5344CB8AC3E}">
        <p14:creationId xmlns:p14="http://schemas.microsoft.com/office/powerpoint/2010/main" val="375401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54160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384817" y="4381500"/>
            <a:ext cx="15607783" cy="5073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</a:t>
            </a: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os 4 principios de la teoría cinético-molecular son:</a:t>
            </a: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339965" y="1701891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Teoría cinético-molecular</a:t>
            </a:r>
          </a:p>
        </p:txBody>
      </p: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418439" y="4935773"/>
            <a:ext cx="15374922" cy="10459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1. Las partícula de los gases están separados por distancias mucho mayores que sus propias dimensiones.</a:t>
            </a:r>
          </a:p>
        </p:txBody>
      </p:sp>
      <p:sp>
        <p:nvSpPr>
          <p:cNvPr id="21" name="TextBox 36">
            <a:extLst>
              <a:ext uri="{FF2B5EF4-FFF2-40B4-BE49-F238E27FC236}">
                <a16:creationId xmlns:a16="http://schemas.microsoft.com/office/drawing/2014/main" id="{3B76745E-4F82-818F-DC82-40B688B203EE}"/>
              </a:ext>
            </a:extLst>
          </p:cNvPr>
          <p:cNvSpPr txBox="1"/>
          <p:nvPr/>
        </p:nvSpPr>
        <p:spPr>
          <a:xfrm>
            <a:off x="1418439" y="6006570"/>
            <a:ext cx="15374922" cy="1584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2. Las partícula de los gases están movimiento constante y aleatorio, chocando entre sí, en cada choque se transfiere energía, sin embargo, la energía total no se ve alterada.</a:t>
            </a:r>
          </a:p>
        </p:txBody>
      </p:sp>
      <p:sp>
        <p:nvSpPr>
          <p:cNvPr id="28" name="TextBox 36">
            <a:extLst>
              <a:ext uri="{FF2B5EF4-FFF2-40B4-BE49-F238E27FC236}">
                <a16:creationId xmlns:a16="http://schemas.microsoft.com/office/drawing/2014/main" id="{DE7B4FEA-208B-5325-A143-2D876375C2A3}"/>
              </a:ext>
            </a:extLst>
          </p:cNvPr>
          <p:cNvSpPr txBox="1"/>
          <p:nvPr/>
        </p:nvSpPr>
        <p:spPr>
          <a:xfrm>
            <a:off x="1418439" y="7615976"/>
            <a:ext cx="15374922" cy="5073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3. Las partícula de los gases no ejercen fuerza de atracción o de repulsión entre sí.</a:t>
            </a:r>
          </a:p>
        </p:txBody>
      </p:sp>
      <p:sp>
        <p:nvSpPr>
          <p:cNvPr id="29" name="TextBox 36">
            <a:extLst>
              <a:ext uri="{FF2B5EF4-FFF2-40B4-BE49-F238E27FC236}">
                <a16:creationId xmlns:a16="http://schemas.microsoft.com/office/drawing/2014/main" id="{A63B8A77-FA35-8E7E-CA92-6A1661A66F96}"/>
              </a:ext>
            </a:extLst>
          </p:cNvPr>
          <p:cNvSpPr txBox="1"/>
          <p:nvPr/>
        </p:nvSpPr>
        <p:spPr>
          <a:xfrm>
            <a:off x="1418439" y="8240830"/>
            <a:ext cx="15374922" cy="10459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4. A medida que aumenta la temperatura de un gas, también aumenta la velocidad en la que se mueven sus partículas.</a:t>
            </a:r>
          </a:p>
        </p:txBody>
      </p:sp>
    </p:spTree>
    <p:extLst>
      <p:ext uri="{BB962C8B-B14F-4D97-AF65-F5344CB8AC3E}">
        <p14:creationId xmlns:p14="http://schemas.microsoft.com/office/powerpoint/2010/main" val="92775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21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54160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384817" y="4381500"/>
            <a:ext cx="15607783" cy="1584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</a:pPr>
            <a:r>
              <a:rPr lang="es-CL" sz="3000" b="1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Como se menciono anteriormente, la temperatura afecta a los gases, pero ¿Por qué cuando nosotros no notamos estos cambios en verano?, ¿Y en invierno?, ¿Cómo explicas entonces las corrientes de aire?</a:t>
            </a: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339965" y="1701891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Los gases y las variables</a:t>
            </a:r>
          </a:p>
        </p:txBody>
      </p: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418439" y="5978773"/>
            <a:ext cx="15374922" cy="26617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Y es que, los gases cuando aumentan su temperatura, el movimiento de sus partículas también, por lo tanto, su volumen también aumenta y viceversa.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CL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La teoría cinético-molecular explica que cuando el gas absorbe calor, las partículas se desplazan más rápido y se expanden.</a:t>
            </a:r>
          </a:p>
        </p:txBody>
      </p:sp>
      <p:sp>
        <p:nvSpPr>
          <p:cNvPr id="30" name="TextBox 36">
            <a:extLst>
              <a:ext uri="{FF2B5EF4-FFF2-40B4-BE49-F238E27FC236}">
                <a16:creationId xmlns:a16="http://schemas.microsoft.com/office/drawing/2014/main" id="{FFC12E61-2578-0643-3D7E-13F89E39BB11}"/>
              </a:ext>
            </a:extLst>
          </p:cNvPr>
          <p:cNvSpPr txBox="1"/>
          <p:nvPr/>
        </p:nvSpPr>
        <p:spPr>
          <a:xfrm>
            <a:off x="1347387" y="8798074"/>
            <a:ext cx="15374922" cy="5073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Ahora, describe como seria el comportamiento de un gas en el caso contrario.</a:t>
            </a:r>
          </a:p>
        </p:txBody>
      </p:sp>
    </p:spTree>
    <p:extLst>
      <p:ext uri="{BB962C8B-B14F-4D97-AF65-F5344CB8AC3E}">
        <p14:creationId xmlns:p14="http://schemas.microsoft.com/office/powerpoint/2010/main" val="410697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54160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398000" y="4588422"/>
            <a:ext cx="15607783" cy="5073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¿Crees el aumento de la temperatura afecta en los gases de la atmosfera?</a:t>
            </a:r>
            <a:endParaRPr lang="es-CL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339965" y="1701891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Los gases y las variables</a:t>
            </a:r>
          </a:p>
        </p:txBody>
      </p: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456539" y="5369875"/>
            <a:ext cx="15374922" cy="10459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Menciona y explica 2 ejemplos de tu vida cotidiana en donde veas el comportamiento de un gas siendo afectado por la temperatura.</a:t>
            </a:r>
            <a:endParaRPr lang="es-CL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</p:txBody>
      </p:sp>
    </p:spTree>
    <p:extLst>
      <p:ext uri="{BB962C8B-B14F-4D97-AF65-F5344CB8AC3E}">
        <p14:creationId xmlns:p14="http://schemas.microsoft.com/office/powerpoint/2010/main" val="111533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415</Words>
  <Application>Microsoft Office PowerPoint</Application>
  <PresentationFormat>Personalizado</PresentationFormat>
  <Paragraphs>28</Paragraphs>
  <Slides>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Agrandir Narrow Medium</vt:lpstr>
      <vt:lpstr>Arial</vt:lpstr>
      <vt:lpstr>Bobby Jones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Diseño7</dc:title>
  <dc:creator>Colegio Sao Paulo</dc:creator>
  <cp:lastModifiedBy>pablo espinosa perez</cp:lastModifiedBy>
  <cp:revision>15</cp:revision>
  <dcterms:created xsi:type="dcterms:W3CDTF">2006-08-16T00:00:00Z</dcterms:created>
  <dcterms:modified xsi:type="dcterms:W3CDTF">2025-04-02T17:09:42Z</dcterms:modified>
  <dc:identifier>DAGVza1kaVc</dc:identifier>
</cp:coreProperties>
</file>