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93" r:id="rId5"/>
    <p:sldId id="290" r:id="rId6"/>
    <p:sldId id="292" r:id="rId7"/>
    <p:sldId id="294" r:id="rId8"/>
    <p:sldId id="291" r:id="rId9"/>
    <p:sldId id="297" r:id="rId10"/>
  </p:sldIdLst>
  <p:sldSz cx="18288000" cy="10287000"/>
  <p:notesSz cx="6858000" cy="9144000"/>
  <p:embeddedFontLst>
    <p:embeddedFont>
      <p:font typeface="Bahnschrift SemiBold" panose="020B0502040204020203" pitchFamily="34" charset="0"/>
      <p:bold r:id="rId11"/>
    </p:embeddedFont>
    <p:embeddedFont>
      <p:font typeface="Open Sans" panose="020B0606030504020204" pitchFamily="34" charset="0"/>
      <p:regular r:id="rId12"/>
      <p:bold r:id="rId13"/>
      <p:italic r:id="rId14"/>
      <p:boldItalic r:id="rId15"/>
    </p:embeddedFont>
    <p:embeddedFont>
      <p:font typeface="Open Sans Bold" panose="020B0806030504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22" autoAdjust="0"/>
  </p:normalViewPr>
  <p:slideViewPr>
    <p:cSldViewPr>
      <p:cViewPr varScale="1">
        <p:scale>
          <a:sx n="52" d="100"/>
          <a:sy n="52" d="100"/>
        </p:scale>
        <p:origin x="763"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64" name="Group 46">
            <a:extLst>
              <a:ext uri="{FF2B5EF4-FFF2-40B4-BE49-F238E27FC236}">
                <a16:creationId xmlns:a16="http://schemas.microsoft.com/office/drawing/2014/main" id="{40807809-2682-B741-5A7B-099ED1FA69A4}"/>
              </a:ext>
            </a:extLst>
          </p:cNvPr>
          <p:cNvGrpSpPr/>
          <p:nvPr/>
        </p:nvGrpSpPr>
        <p:grpSpPr>
          <a:xfrm>
            <a:off x="996616" y="1819764"/>
            <a:ext cx="16262684" cy="3857136"/>
            <a:chOff x="-42779" y="1381494"/>
            <a:chExt cx="21683579" cy="5142849"/>
          </a:xfrm>
        </p:grpSpPr>
        <p:sp>
          <p:nvSpPr>
            <p:cNvPr id="65" name="TextBox 47">
              <a:extLst>
                <a:ext uri="{FF2B5EF4-FFF2-40B4-BE49-F238E27FC236}">
                  <a16:creationId xmlns:a16="http://schemas.microsoft.com/office/drawing/2014/main" id="{F6FFDFC9-03BB-7131-B83F-8B65948ADBFA}"/>
                </a:ext>
              </a:extLst>
            </p:cNvPr>
            <p:cNvSpPr txBox="1"/>
            <p:nvPr/>
          </p:nvSpPr>
          <p:spPr>
            <a:xfrm>
              <a:off x="-42779" y="4011945"/>
              <a:ext cx="21640800" cy="2512398"/>
            </a:xfrm>
            <a:prstGeom prst="rect">
              <a:avLst/>
            </a:prstGeom>
          </p:spPr>
          <p:txBody>
            <a:bodyPr lIns="0" tIns="0" rIns="0" bIns="0" rtlCol="0" anchor="t">
              <a:spAutoFit/>
            </a:bodyPr>
            <a:lstStyle/>
            <a:p>
              <a:pPr marL="0" lvl="0" indent="0" algn="ctr">
                <a:lnSpc>
                  <a:spcPts val="7559"/>
                </a:lnSpc>
                <a:spcBef>
                  <a:spcPct val="0"/>
                </a:spcBef>
              </a:pPr>
              <a:r>
                <a:rPr lang="en-US" sz="5399" u="none" strike="noStrike" dirty="0">
                  <a:solidFill>
                    <a:srgbClr val="000000"/>
                  </a:solidFill>
                  <a:latin typeface="Open Sans Bold"/>
                </a:rPr>
                <a:t>CIENCIAS NATURALES</a:t>
              </a:r>
            </a:p>
            <a:p>
              <a:pPr marL="0" lvl="0" indent="0" algn="ctr">
                <a:lnSpc>
                  <a:spcPts val="7559"/>
                </a:lnSpc>
                <a:spcBef>
                  <a:spcPct val="0"/>
                </a:spcBef>
              </a:pPr>
              <a:r>
                <a:rPr lang="en-US" sz="5399" dirty="0">
                  <a:solidFill>
                    <a:srgbClr val="000000"/>
                  </a:solidFill>
                  <a:latin typeface="Open Sans Bold"/>
                </a:rPr>
                <a:t>2° MEDIO</a:t>
              </a:r>
              <a:endParaRPr lang="en-US" sz="5399" u="none" strike="noStrike" dirty="0">
                <a:solidFill>
                  <a:srgbClr val="000000"/>
                </a:solidFill>
                <a:latin typeface="Open Sans Bold"/>
              </a:endParaRPr>
            </a:p>
          </p:txBody>
        </p:sp>
        <p:sp>
          <p:nvSpPr>
            <p:cNvPr id="66" name="TextBox 48">
              <a:extLst>
                <a:ext uri="{FF2B5EF4-FFF2-40B4-BE49-F238E27FC236}">
                  <a16:creationId xmlns:a16="http://schemas.microsoft.com/office/drawing/2014/main" id="{8A529355-7B74-F622-BC81-7B4ACDDDCA21}"/>
                </a:ext>
              </a:extLst>
            </p:cNvPr>
            <p:cNvSpPr txBox="1"/>
            <p:nvPr/>
          </p:nvSpPr>
          <p:spPr>
            <a:xfrm>
              <a:off x="0" y="1381494"/>
              <a:ext cx="21640800" cy="624333"/>
            </a:xfrm>
            <a:prstGeom prst="rect">
              <a:avLst/>
            </a:prstGeom>
          </p:spPr>
          <p:txBody>
            <a:bodyPr lIns="0" tIns="0" rIns="0" bIns="0" rtlCol="0" anchor="t">
              <a:spAutoFit/>
            </a:bodyPr>
            <a:lstStyle/>
            <a:p>
              <a:pPr marL="0" lvl="0" indent="0" algn="ctr">
                <a:lnSpc>
                  <a:spcPts val="3915"/>
                </a:lnSpc>
                <a:spcBef>
                  <a:spcPct val="0"/>
                </a:spcBef>
              </a:pPr>
              <a:endParaRPr lang="en-US" sz="2796" u="none" strike="noStrike" dirty="0">
                <a:solidFill>
                  <a:srgbClr val="000000"/>
                </a:solidFill>
                <a:latin typeface="Open Sans"/>
              </a:endParaRPr>
            </a:p>
          </p:txBody>
        </p:sp>
      </p:grpSp>
      <p:sp>
        <p:nvSpPr>
          <p:cNvPr id="67" name="Freeform 6">
            <a:extLst>
              <a:ext uri="{FF2B5EF4-FFF2-40B4-BE49-F238E27FC236}">
                <a16:creationId xmlns:a16="http://schemas.microsoft.com/office/drawing/2014/main" id="{0F3AB690-3C32-83D3-B7F9-7EC1CF365416}"/>
              </a:ext>
            </a:extLst>
          </p:cNvPr>
          <p:cNvSpPr/>
          <p:nvPr/>
        </p:nvSpPr>
        <p:spPr>
          <a:xfrm>
            <a:off x="-20053" y="5676900"/>
            <a:ext cx="4508337" cy="4648200"/>
          </a:xfrm>
          <a:custGeom>
            <a:avLst/>
            <a:gdLst/>
            <a:ahLst/>
            <a:cxnLst/>
            <a:rect l="l" t="t" r="r" b="b"/>
            <a:pathLst>
              <a:path w="2107555" h="2155740">
                <a:moveTo>
                  <a:pt x="0" y="0"/>
                </a:moveTo>
                <a:lnTo>
                  <a:pt x="2107555" y="0"/>
                </a:lnTo>
                <a:lnTo>
                  <a:pt x="2107555" y="2155740"/>
                </a:lnTo>
                <a:lnTo>
                  <a:pt x="0" y="21557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0" name="Group 20"/>
          <p:cNvGrpSpPr/>
          <p:nvPr/>
        </p:nvGrpSpPr>
        <p:grpSpPr>
          <a:xfrm>
            <a:off x="927756" y="3277481"/>
            <a:ext cx="16432487" cy="1037845"/>
            <a:chOff x="-3324158" y="-38100"/>
            <a:chExt cx="4327900" cy="273342"/>
          </a:xfrm>
        </p:grpSpPr>
        <p:sp>
          <p:nvSpPr>
            <p:cNvPr id="21" name="Freeform 21"/>
            <p:cNvSpPr/>
            <p:nvPr/>
          </p:nvSpPr>
          <p:spPr>
            <a:xfrm>
              <a:off x="-3324158" y="1441"/>
              <a:ext cx="762628" cy="154015"/>
            </a:xfrm>
            <a:custGeom>
              <a:avLst/>
              <a:gdLst/>
              <a:ahLst/>
              <a:cxnLst/>
              <a:rect l="l" t="t" r="r" b="b"/>
              <a:pathLst>
                <a:path w="1003742" h="235242">
                  <a:moveTo>
                    <a:pt x="103603" y="0"/>
                  </a:moveTo>
                  <a:lnTo>
                    <a:pt x="900139" y="0"/>
                  </a:lnTo>
                  <a:cubicBezTo>
                    <a:pt x="957357" y="0"/>
                    <a:pt x="1003742" y="46384"/>
                    <a:pt x="1003742" y="103603"/>
                  </a:cubicBezTo>
                  <a:lnTo>
                    <a:pt x="1003742" y="131639"/>
                  </a:lnTo>
                  <a:cubicBezTo>
                    <a:pt x="1003742" y="159116"/>
                    <a:pt x="992826" y="185468"/>
                    <a:pt x="973397" y="204897"/>
                  </a:cubicBezTo>
                  <a:cubicBezTo>
                    <a:pt x="953968" y="224327"/>
                    <a:pt x="927616" y="235242"/>
                    <a:pt x="900139" y="235242"/>
                  </a:cubicBezTo>
                  <a:lnTo>
                    <a:pt x="103603" y="235242"/>
                  </a:lnTo>
                  <a:cubicBezTo>
                    <a:pt x="46384" y="235242"/>
                    <a:pt x="0" y="188857"/>
                    <a:pt x="0" y="131639"/>
                  </a:cubicBezTo>
                  <a:lnTo>
                    <a:pt x="0" y="103603"/>
                  </a:lnTo>
                  <a:cubicBezTo>
                    <a:pt x="0" y="46384"/>
                    <a:pt x="46384" y="0"/>
                    <a:pt x="103603" y="0"/>
                  </a:cubicBezTo>
                  <a:close/>
                </a:path>
              </a:pathLst>
            </a:custGeom>
            <a:solidFill>
              <a:schemeClr val="accent3">
                <a:lumMod val="60000"/>
                <a:lumOff val="40000"/>
              </a:schemeClr>
            </a:solidFill>
            <a:ln w="38100" cap="rnd">
              <a:solidFill>
                <a:srgbClr val="000000"/>
              </a:solidFill>
              <a:prstDash val="solid"/>
              <a:round/>
            </a:ln>
          </p:spPr>
          <p:txBody>
            <a:bodyPr/>
            <a:lstStyle/>
            <a:p>
              <a:pPr algn="ctr"/>
              <a:r>
                <a:rPr lang="es-CL" sz="3600" b="1" dirty="0">
                  <a:latin typeface="Bahnschrift SemiBold" panose="020B0502040204020203" pitchFamily="34" charset="0"/>
                </a:rPr>
                <a:t>ACTIVIDAD 1</a:t>
              </a:r>
            </a:p>
          </p:txBody>
        </p:sp>
        <p:sp>
          <p:nvSpPr>
            <p:cNvPr id="22" name="TextBox 22"/>
            <p:cNvSpPr txBox="1"/>
            <p:nvPr/>
          </p:nvSpPr>
          <p:spPr>
            <a:xfrm>
              <a:off x="0" y="-38100"/>
              <a:ext cx="1003742" cy="273342"/>
            </a:xfrm>
            <a:prstGeom prst="rect">
              <a:avLst/>
            </a:prstGeom>
          </p:spPr>
          <p:txBody>
            <a:bodyPr lIns="50800" tIns="50800" rIns="50800" bIns="50800" rtlCol="0" anchor="ctr"/>
            <a:lstStyle/>
            <a:p>
              <a:pPr marL="0" lvl="0" indent="0" algn="ctr">
                <a:lnSpc>
                  <a:spcPts val="3079"/>
                </a:lnSpc>
                <a:spcBef>
                  <a:spcPct val="0"/>
                </a:spcBef>
              </a:pPr>
              <a:endParaRPr lang="en-US" sz="2199" u="none" strike="noStrike" dirty="0">
                <a:solidFill>
                  <a:srgbClr val="000000"/>
                </a:solidFill>
                <a:latin typeface="Open Sans"/>
              </a:endParaRPr>
            </a:p>
          </p:txBody>
        </p:sp>
      </p:grpSp>
      <p:grpSp>
        <p:nvGrpSpPr>
          <p:cNvPr id="52" name="Group 52"/>
          <p:cNvGrpSpPr/>
          <p:nvPr/>
        </p:nvGrpSpPr>
        <p:grpSpPr>
          <a:xfrm>
            <a:off x="4942212" y="410683"/>
            <a:ext cx="8403575" cy="775626"/>
            <a:chOff x="-78588" y="0"/>
            <a:chExt cx="3022420" cy="262318"/>
          </a:xfrm>
        </p:grpSpPr>
        <p:sp>
          <p:nvSpPr>
            <p:cNvPr id="53" name="Freeform 53"/>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54" name="TextBox 54"/>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61" name="CuadroTexto 60">
            <a:extLst>
              <a:ext uri="{FF2B5EF4-FFF2-40B4-BE49-F238E27FC236}">
                <a16:creationId xmlns:a16="http://schemas.microsoft.com/office/drawing/2014/main" id="{09135905-9F7E-B9EF-60EA-376C418EA45C}"/>
              </a:ext>
            </a:extLst>
          </p:cNvPr>
          <p:cNvSpPr txBox="1"/>
          <p:nvPr/>
        </p:nvSpPr>
        <p:spPr>
          <a:xfrm>
            <a:off x="838200" y="1866900"/>
            <a:ext cx="16764000" cy="1077218"/>
          </a:xfrm>
          <a:prstGeom prst="rect">
            <a:avLst/>
          </a:prstGeom>
          <a:noFill/>
        </p:spPr>
        <p:txBody>
          <a:bodyPr wrap="square" rtlCol="0">
            <a:spAutoFit/>
          </a:bodyPr>
          <a:lstStyle/>
          <a:p>
            <a:pPr algn="just"/>
            <a:r>
              <a:rPr lang="es-ES" sz="3200" dirty="0">
                <a:latin typeface="Bahnschrift SemiBold" panose="020B0502040204020203" pitchFamily="34" charset="0"/>
              </a:rPr>
              <a:t>¿Cómo entendemos nosotros la sexualidad?, ¿Cuáles serian las dimensiones de la sexualidad?</a:t>
            </a:r>
            <a:endParaRPr lang="es-CL" sz="3200" dirty="0">
              <a:latin typeface="Bahnschrift SemiBold" panose="020B0502040204020203" pitchFamily="34" charset="0"/>
            </a:endParaRPr>
          </a:p>
        </p:txBody>
      </p:sp>
      <p:sp>
        <p:nvSpPr>
          <p:cNvPr id="63" name="CuadroTexto 62">
            <a:extLst>
              <a:ext uri="{FF2B5EF4-FFF2-40B4-BE49-F238E27FC236}">
                <a16:creationId xmlns:a16="http://schemas.microsoft.com/office/drawing/2014/main" id="{CBBDECAB-03F1-6DDE-29FD-00FF898A15AB}"/>
              </a:ext>
            </a:extLst>
          </p:cNvPr>
          <p:cNvSpPr txBox="1"/>
          <p:nvPr/>
        </p:nvSpPr>
        <p:spPr>
          <a:xfrm>
            <a:off x="854242" y="4305300"/>
            <a:ext cx="16383001" cy="1077218"/>
          </a:xfrm>
          <a:prstGeom prst="rect">
            <a:avLst/>
          </a:prstGeom>
          <a:noFill/>
        </p:spPr>
        <p:txBody>
          <a:bodyPr wrap="square" rtlCol="0">
            <a:spAutoFit/>
          </a:bodyPr>
          <a:lstStyle/>
          <a:p>
            <a:pPr algn="just"/>
            <a:r>
              <a:rPr lang="es-ES" sz="3200" dirty="0">
                <a:latin typeface="Bahnschrift SemiBold" panose="020B0502040204020203" pitchFamily="34" charset="0"/>
              </a:rPr>
              <a:t>Después de haber discutido los diferentes conceptos asociados a la sexualidad y el sexo, define cuales serian las dimensiones acerca de la sexualidad humana.</a:t>
            </a:r>
          </a:p>
        </p:txBody>
      </p:sp>
      <p:sp>
        <p:nvSpPr>
          <p:cNvPr id="2" name="CuadroTexto 1">
            <a:extLst>
              <a:ext uri="{FF2B5EF4-FFF2-40B4-BE49-F238E27FC236}">
                <a16:creationId xmlns:a16="http://schemas.microsoft.com/office/drawing/2014/main" id="{EB285166-2E7D-47F8-BD0D-D2FEFE68D115}"/>
              </a:ext>
            </a:extLst>
          </p:cNvPr>
          <p:cNvSpPr txBox="1"/>
          <p:nvPr/>
        </p:nvSpPr>
        <p:spPr>
          <a:xfrm>
            <a:off x="838200" y="5675430"/>
            <a:ext cx="16383001" cy="3046988"/>
          </a:xfrm>
          <a:prstGeom prst="rect">
            <a:avLst/>
          </a:prstGeom>
          <a:noFill/>
        </p:spPr>
        <p:txBody>
          <a:bodyPr wrap="square" rtlCol="0">
            <a:spAutoFit/>
          </a:bodyPr>
          <a:lstStyle/>
          <a:p>
            <a:pPr algn="just"/>
            <a:r>
              <a:rPr lang="es-ES" sz="3200" dirty="0">
                <a:latin typeface="Bahnschrift SemiBold" panose="020B0502040204020203" pitchFamily="34" charset="0"/>
              </a:rPr>
              <a:t>Cuando hablamos de sexualidad humana podemos nombrar diferentes dimensiones que la componen:</a:t>
            </a:r>
          </a:p>
          <a:p>
            <a:pPr marL="457200" indent="-457200" algn="just">
              <a:buFontTx/>
              <a:buChar char="-"/>
            </a:pPr>
            <a:r>
              <a:rPr lang="es-ES" sz="3200" dirty="0">
                <a:latin typeface="Bahnschrift SemiBold" panose="020B0502040204020203" pitchFamily="34" charset="0"/>
              </a:rPr>
              <a:t>Dimensión biológica</a:t>
            </a:r>
          </a:p>
          <a:p>
            <a:pPr marL="457200" indent="-457200" algn="just">
              <a:buFontTx/>
              <a:buChar char="-"/>
            </a:pPr>
            <a:r>
              <a:rPr lang="es-ES" sz="3200" dirty="0">
                <a:latin typeface="Bahnschrift SemiBold" panose="020B0502040204020203" pitchFamily="34" charset="0"/>
              </a:rPr>
              <a:t>Dimensión psicológica</a:t>
            </a:r>
          </a:p>
          <a:p>
            <a:pPr marL="457200" indent="-457200" algn="just">
              <a:buFontTx/>
              <a:buChar char="-"/>
            </a:pPr>
            <a:r>
              <a:rPr lang="es-ES" sz="3200" dirty="0">
                <a:latin typeface="Bahnschrift SemiBold" panose="020B0502040204020203" pitchFamily="34" charset="0"/>
              </a:rPr>
              <a:t>Dimensión social</a:t>
            </a:r>
          </a:p>
          <a:p>
            <a:pPr marL="457200" indent="-457200" algn="just">
              <a:buFontTx/>
              <a:buChar char="-"/>
            </a:pPr>
            <a:r>
              <a:rPr lang="es-ES" sz="3200" dirty="0">
                <a:latin typeface="Bahnschrift SemiBold" panose="020B0502040204020203" pitchFamily="34" charset="0"/>
              </a:rPr>
              <a:t>Dimensión afectiva</a:t>
            </a:r>
          </a:p>
        </p:txBody>
      </p:sp>
    </p:spTree>
    <p:extLst>
      <p:ext uri="{BB962C8B-B14F-4D97-AF65-F5344CB8AC3E}">
        <p14:creationId xmlns:p14="http://schemas.microsoft.com/office/powerpoint/2010/main" val="28757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2377500"/>
            <a:ext cx="16764000" cy="2062103"/>
          </a:xfrm>
          <a:prstGeom prst="rect">
            <a:avLst/>
          </a:prstGeom>
          <a:noFill/>
        </p:spPr>
        <p:txBody>
          <a:bodyPr wrap="square" rtlCol="0">
            <a:spAutoFit/>
          </a:bodyPr>
          <a:lstStyle/>
          <a:p>
            <a:pPr algn="just"/>
            <a:r>
              <a:rPr lang="es-ES" sz="3200" dirty="0">
                <a:latin typeface="Bahnschrift SemiBold" panose="020B0502040204020203" pitchFamily="34" charset="0"/>
              </a:rPr>
              <a:t>Ahora, ¿Cuáles serian las principales diferencias de las dimensiones de la sexualidad?</a:t>
            </a:r>
          </a:p>
          <a:p>
            <a:pPr algn="just"/>
            <a:endParaRPr lang="es-ES" sz="3200" dirty="0">
              <a:latin typeface="Bahnschrift SemiBold" panose="020B0502040204020203" pitchFamily="34" charset="0"/>
            </a:endParaRPr>
          </a:p>
          <a:p>
            <a:pPr algn="just"/>
            <a:r>
              <a:rPr lang="es-ES" sz="3200" dirty="0">
                <a:latin typeface="Bahnschrift SemiBold" panose="020B0502040204020203" pitchFamily="34" charset="0"/>
              </a:rPr>
              <a:t>Escribe, según tus conocimientos, las diferencias entre las dimensiones mencionadas anteriormente.</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52518E0F-3F6C-0039-6B97-E89F061B2733}"/>
              </a:ext>
            </a:extLst>
          </p:cNvPr>
          <p:cNvSpPr txBox="1"/>
          <p:nvPr/>
        </p:nvSpPr>
        <p:spPr>
          <a:xfrm>
            <a:off x="852450" y="4862512"/>
            <a:ext cx="16383001" cy="3046988"/>
          </a:xfrm>
          <a:prstGeom prst="rect">
            <a:avLst/>
          </a:prstGeom>
          <a:noFill/>
        </p:spPr>
        <p:txBody>
          <a:bodyPr wrap="square" rtlCol="0">
            <a:spAutoFit/>
          </a:bodyPr>
          <a:lstStyle/>
          <a:p>
            <a:pPr algn="just"/>
            <a:r>
              <a:rPr lang="es-ES" sz="3200" dirty="0">
                <a:latin typeface="Bahnschrift SemiBold" panose="020B0502040204020203" pitchFamily="34" charset="0"/>
              </a:rPr>
              <a:t>La dimensión biológica habla de los aspectos físicos de los individuos.</a:t>
            </a:r>
          </a:p>
          <a:p>
            <a:pPr algn="just"/>
            <a:r>
              <a:rPr lang="es-ES" sz="3200" dirty="0">
                <a:latin typeface="Bahnschrift SemiBold" panose="020B0502040204020203" pitchFamily="34" charset="0"/>
              </a:rPr>
              <a:t>La dimensión psicológica habla de la parte más de percepción y relación interpersonal de los individuos.</a:t>
            </a:r>
          </a:p>
          <a:p>
            <a:pPr algn="just"/>
            <a:r>
              <a:rPr lang="es-ES" sz="3200" dirty="0">
                <a:latin typeface="Bahnschrift SemiBold" panose="020B0502040204020203" pitchFamily="34" charset="0"/>
              </a:rPr>
              <a:t>La dimensión social habla de la parte de relaciones con los otros individuos, comportamientos etc.</a:t>
            </a:r>
          </a:p>
          <a:p>
            <a:pPr algn="just"/>
            <a:r>
              <a:rPr lang="es-ES" sz="3200" dirty="0">
                <a:latin typeface="Bahnschrift SemiBold" panose="020B0502040204020203" pitchFamily="34" charset="0"/>
              </a:rPr>
              <a:t>La dimensión afectiva habla de los sentimientos, el placer, el disgusto, etc.</a:t>
            </a:r>
          </a:p>
        </p:txBody>
      </p:sp>
    </p:spTree>
    <p:extLst>
      <p:ext uri="{BB962C8B-B14F-4D97-AF65-F5344CB8AC3E}">
        <p14:creationId xmlns:p14="http://schemas.microsoft.com/office/powerpoint/2010/main" val="2161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61" name="CuadroTexto 60">
            <a:extLst>
              <a:ext uri="{FF2B5EF4-FFF2-40B4-BE49-F238E27FC236}">
                <a16:creationId xmlns:a16="http://schemas.microsoft.com/office/drawing/2014/main" id="{09135905-9F7E-B9EF-60EA-376C418EA45C}"/>
              </a:ext>
            </a:extLst>
          </p:cNvPr>
          <p:cNvSpPr txBox="1"/>
          <p:nvPr/>
        </p:nvSpPr>
        <p:spPr>
          <a:xfrm>
            <a:off x="871253" y="2377500"/>
            <a:ext cx="16764000" cy="5509200"/>
          </a:xfrm>
          <a:prstGeom prst="rect">
            <a:avLst/>
          </a:prstGeom>
          <a:noFill/>
        </p:spPr>
        <p:txBody>
          <a:bodyPr wrap="square" rtlCol="0">
            <a:spAutoFit/>
          </a:bodyPr>
          <a:lstStyle/>
          <a:p>
            <a:pPr algn="just"/>
            <a:r>
              <a:rPr lang="es-ES" sz="3200" dirty="0">
                <a:latin typeface="Bahnschrift SemiBold" panose="020B0502040204020203" pitchFamily="34" charset="0"/>
              </a:rPr>
              <a:t>Como se mencionó anteriormente, la sexualidad humana tiene diferentes dimensiones, las cuales nos permiten vivir nuestra vida desde diferentes experiencias.</a:t>
            </a:r>
          </a:p>
          <a:p>
            <a:pPr algn="just"/>
            <a:endParaRPr lang="es-ES" sz="3200" dirty="0">
              <a:latin typeface="Bahnschrift SemiBold" panose="020B0502040204020203" pitchFamily="34" charset="0"/>
            </a:endParaRPr>
          </a:p>
          <a:p>
            <a:pPr algn="just"/>
            <a:r>
              <a:rPr lang="es-ES" sz="3200" dirty="0">
                <a:latin typeface="Bahnschrift SemiBold" panose="020B0502040204020203" pitchFamily="34" charset="0"/>
              </a:rPr>
              <a:t>La dimensión biológica es la primera en la que uno puede adentrarse, conocer la parte física del ser humano nos da el paso para comprender los diferentes aspectos de la sexualidad humana.</a:t>
            </a:r>
          </a:p>
          <a:p>
            <a:pPr algn="just"/>
            <a:endParaRPr lang="es-ES" sz="3200" dirty="0">
              <a:latin typeface="Bahnschrift SemiBold" panose="020B0502040204020203" pitchFamily="34" charset="0"/>
            </a:endParaRPr>
          </a:p>
          <a:p>
            <a:pPr algn="just"/>
            <a:r>
              <a:rPr lang="es-ES" sz="3200" dirty="0">
                <a:latin typeface="Bahnschrift SemiBold" panose="020B0502040204020203" pitchFamily="34" charset="0"/>
              </a:rPr>
              <a:t>En términos biológicos podemos reconocer el sexo masculino y sexo femenino. Ambos tienen sus estructuras definidas y procesos específicos.</a:t>
            </a:r>
          </a:p>
          <a:p>
            <a:pPr algn="just"/>
            <a:endParaRPr lang="es-ES" sz="3200" dirty="0">
              <a:latin typeface="Bahnschrift SemiBold" panose="020B0502040204020203" pitchFamily="34" charset="0"/>
            </a:endParaRPr>
          </a:p>
          <a:p>
            <a:pPr algn="just"/>
            <a:r>
              <a:rPr lang="es-ES" sz="3200" dirty="0">
                <a:latin typeface="Bahnschrift SemiBold" panose="020B0502040204020203" pitchFamily="34" charset="0"/>
              </a:rPr>
              <a:t>Cuando el humano entra en la pubertad, ambos sexos experiencias cambios notorios.</a:t>
            </a:r>
          </a:p>
        </p:txBody>
      </p:sp>
      <p:grpSp>
        <p:nvGrpSpPr>
          <p:cNvPr id="2" name="Group 52">
            <a:extLst>
              <a:ext uri="{FF2B5EF4-FFF2-40B4-BE49-F238E27FC236}">
                <a16:creationId xmlns:a16="http://schemas.microsoft.com/office/drawing/2014/main" id="{37A467D5-C6D8-74D1-ABB7-8C12BAC37E1E}"/>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43426DE7-259C-10A2-983C-4014C148A0F6}"/>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8FD87D63-59E0-E24D-8340-71B93C892E79}"/>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Tree>
    <p:extLst>
      <p:ext uri="{BB962C8B-B14F-4D97-AF65-F5344CB8AC3E}">
        <p14:creationId xmlns:p14="http://schemas.microsoft.com/office/powerpoint/2010/main" val="350020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EA36AEA-70E0-A5E4-5883-06E9E595C37D}"/>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EDAAE7E0-AE7E-04B8-EF3A-127A41A27445}"/>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08ED0E6A-7DD5-F886-FD1A-AA63CD84DBB1}"/>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pic>
        <p:nvPicPr>
          <p:cNvPr id="9" name="Imagen 8">
            <a:extLst>
              <a:ext uri="{FF2B5EF4-FFF2-40B4-BE49-F238E27FC236}">
                <a16:creationId xmlns:a16="http://schemas.microsoft.com/office/drawing/2014/main" id="{755BE4D8-7676-1DCF-314A-EF82BC1FD4EC}"/>
              </a:ext>
            </a:extLst>
          </p:cNvPr>
          <p:cNvPicPr>
            <a:picLocks noChangeAspect="1"/>
          </p:cNvPicPr>
          <p:nvPr/>
        </p:nvPicPr>
        <p:blipFill>
          <a:blip r:embed="rId2"/>
          <a:stretch>
            <a:fillRect/>
          </a:stretch>
        </p:blipFill>
        <p:spPr>
          <a:xfrm>
            <a:off x="1464176" y="1333500"/>
            <a:ext cx="15359645" cy="8813533"/>
          </a:xfrm>
          <a:prstGeom prst="rect">
            <a:avLst/>
          </a:prstGeom>
        </p:spPr>
      </p:pic>
    </p:spTree>
    <p:extLst>
      <p:ext uri="{BB962C8B-B14F-4D97-AF65-F5344CB8AC3E}">
        <p14:creationId xmlns:p14="http://schemas.microsoft.com/office/powerpoint/2010/main" val="2194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EA36AEA-70E0-A5E4-5883-06E9E595C37D}"/>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EDAAE7E0-AE7E-04B8-EF3A-127A41A27445}"/>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08ED0E6A-7DD5-F886-FD1A-AA63CD84DBB1}"/>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46397C37-4EBC-3B4C-80A6-D434BE920FA4}"/>
              </a:ext>
            </a:extLst>
          </p:cNvPr>
          <p:cNvSpPr txBox="1"/>
          <p:nvPr/>
        </p:nvSpPr>
        <p:spPr>
          <a:xfrm>
            <a:off x="761999" y="1355291"/>
            <a:ext cx="16764000" cy="1569660"/>
          </a:xfrm>
          <a:prstGeom prst="rect">
            <a:avLst/>
          </a:prstGeom>
          <a:noFill/>
        </p:spPr>
        <p:txBody>
          <a:bodyPr wrap="square" rtlCol="0">
            <a:spAutoFit/>
          </a:bodyPr>
          <a:lstStyle/>
          <a:p>
            <a:pPr algn="just"/>
            <a:r>
              <a:rPr lang="es-ES" sz="3200" dirty="0">
                <a:latin typeface="Bahnschrift SemiBold" panose="020B0502040204020203" pitchFamily="34" charset="0"/>
              </a:rPr>
              <a:t>Además del órgano reproductor femenino, la dimensión biológica también tiene incluido diferentes glándulas y el sistema endocrino, ya que, la incidencia de las hormonas influyen de gran manera en los diferentes procesos.</a:t>
            </a:r>
          </a:p>
        </p:txBody>
      </p:sp>
      <p:pic>
        <p:nvPicPr>
          <p:cNvPr id="7" name="Imagen 6">
            <a:extLst>
              <a:ext uri="{FF2B5EF4-FFF2-40B4-BE49-F238E27FC236}">
                <a16:creationId xmlns:a16="http://schemas.microsoft.com/office/drawing/2014/main" id="{D0D8CAF9-1929-2DD6-070B-E00A7C10086D}"/>
              </a:ext>
            </a:extLst>
          </p:cNvPr>
          <p:cNvPicPr>
            <a:picLocks noChangeAspect="1"/>
          </p:cNvPicPr>
          <p:nvPr/>
        </p:nvPicPr>
        <p:blipFill>
          <a:blip r:embed="rId2"/>
          <a:srcRect b="53903"/>
          <a:stretch/>
        </p:blipFill>
        <p:spPr>
          <a:xfrm>
            <a:off x="5064957" y="3163041"/>
            <a:ext cx="8158084" cy="6513121"/>
          </a:xfrm>
          <a:prstGeom prst="rect">
            <a:avLst/>
          </a:prstGeom>
        </p:spPr>
      </p:pic>
    </p:spTree>
    <p:extLst>
      <p:ext uri="{BB962C8B-B14F-4D97-AF65-F5344CB8AC3E}">
        <p14:creationId xmlns:p14="http://schemas.microsoft.com/office/powerpoint/2010/main" val="282506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EA36AEA-70E0-A5E4-5883-06E9E595C37D}"/>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EDAAE7E0-AE7E-04B8-EF3A-127A41A27445}"/>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08ED0E6A-7DD5-F886-FD1A-AA63CD84DBB1}"/>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46397C37-4EBC-3B4C-80A6-D434BE920FA4}"/>
              </a:ext>
            </a:extLst>
          </p:cNvPr>
          <p:cNvSpPr txBox="1"/>
          <p:nvPr/>
        </p:nvSpPr>
        <p:spPr>
          <a:xfrm>
            <a:off x="761999" y="1355291"/>
            <a:ext cx="7848601" cy="3046988"/>
          </a:xfrm>
          <a:prstGeom prst="rect">
            <a:avLst/>
          </a:prstGeom>
          <a:noFill/>
        </p:spPr>
        <p:txBody>
          <a:bodyPr wrap="square" rtlCol="0">
            <a:spAutoFit/>
          </a:bodyPr>
          <a:lstStyle/>
          <a:p>
            <a:pPr algn="just"/>
            <a:r>
              <a:rPr lang="es-ES" sz="3200" dirty="0">
                <a:latin typeface="Bahnschrift SemiBold" panose="020B0502040204020203" pitchFamily="34" charset="0"/>
              </a:rPr>
              <a:t>Además del órgano reproductor femenino, la dimensión biológica también tiene incluido diferentes glándulas y el sistema endocrino, ya que, la incidencia de las hormonas influyen de gran manera en los diferentes procesos.</a:t>
            </a:r>
          </a:p>
        </p:txBody>
      </p:sp>
      <p:pic>
        <p:nvPicPr>
          <p:cNvPr id="8" name="Imagen 7">
            <a:extLst>
              <a:ext uri="{FF2B5EF4-FFF2-40B4-BE49-F238E27FC236}">
                <a16:creationId xmlns:a16="http://schemas.microsoft.com/office/drawing/2014/main" id="{5F1637F0-8310-E796-AB12-308DC019F659}"/>
              </a:ext>
            </a:extLst>
          </p:cNvPr>
          <p:cNvPicPr>
            <a:picLocks noChangeAspect="1"/>
          </p:cNvPicPr>
          <p:nvPr/>
        </p:nvPicPr>
        <p:blipFill>
          <a:blip r:embed="rId2"/>
          <a:srcRect t="44991"/>
          <a:stretch/>
        </p:blipFill>
        <p:spPr>
          <a:xfrm>
            <a:off x="9143999" y="2231430"/>
            <a:ext cx="8187895" cy="7800758"/>
          </a:xfrm>
          <a:prstGeom prst="rect">
            <a:avLst/>
          </a:prstGeom>
        </p:spPr>
      </p:pic>
      <p:pic>
        <p:nvPicPr>
          <p:cNvPr id="9" name="Imagen 8">
            <a:extLst>
              <a:ext uri="{FF2B5EF4-FFF2-40B4-BE49-F238E27FC236}">
                <a16:creationId xmlns:a16="http://schemas.microsoft.com/office/drawing/2014/main" id="{C3FCBEF2-DB07-5678-5B05-6621D15B6D9C}"/>
              </a:ext>
            </a:extLst>
          </p:cNvPr>
          <p:cNvPicPr>
            <a:picLocks noChangeAspect="1"/>
          </p:cNvPicPr>
          <p:nvPr/>
        </p:nvPicPr>
        <p:blipFill>
          <a:blip r:embed="rId2"/>
          <a:srcRect b="91910"/>
          <a:stretch/>
        </p:blipFill>
        <p:spPr>
          <a:xfrm>
            <a:off x="9154886" y="1286024"/>
            <a:ext cx="8158084" cy="1143000"/>
          </a:xfrm>
          <a:prstGeom prst="rect">
            <a:avLst/>
          </a:prstGeom>
        </p:spPr>
      </p:pic>
    </p:spTree>
    <p:extLst>
      <p:ext uri="{BB962C8B-B14F-4D97-AF65-F5344CB8AC3E}">
        <p14:creationId xmlns:p14="http://schemas.microsoft.com/office/powerpoint/2010/main" val="361935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EA36AEA-70E0-A5E4-5883-06E9E595C37D}"/>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EDAAE7E0-AE7E-04B8-EF3A-127A41A27445}"/>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08ED0E6A-7DD5-F886-FD1A-AA63CD84DBB1}"/>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pic>
        <p:nvPicPr>
          <p:cNvPr id="6" name="Imagen 5">
            <a:extLst>
              <a:ext uri="{FF2B5EF4-FFF2-40B4-BE49-F238E27FC236}">
                <a16:creationId xmlns:a16="http://schemas.microsoft.com/office/drawing/2014/main" id="{6F14F226-B08F-F038-9BFA-670C2A83AA58}"/>
              </a:ext>
            </a:extLst>
          </p:cNvPr>
          <p:cNvPicPr>
            <a:picLocks noChangeAspect="1"/>
          </p:cNvPicPr>
          <p:nvPr/>
        </p:nvPicPr>
        <p:blipFill>
          <a:blip r:embed="rId2"/>
          <a:stretch>
            <a:fillRect/>
          </a:stretch>
        </p:blipFill>
        <p:spPr>
          <a:xfrm>
            <a:off x="2888014" y="1355291"/>
            <a:ext cx="12511971" cy="8789401"/>
          </a:xfrm>
          <a:prstGeom prst="rect">
            <a:avLst/>
          </a:prstGeom>
        </p:spPr>
      </p:pic>
    </p:spTree>
    <p:extLst>
      <p:ext uri="{BB962C8B-B14F-4D97-AF65-F5344CB8AC3E}">
        <p14:creationId xmlns:p14="http://schemas.microsoft.com/office/powerpoint/2010/main" val="376693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EA36AEA-70E0-A5E4-5883-06E9E595C37D}"/>
              </a:ext>
            </a:extLst>
          </p:cNvPr>
          <p:cNvGrpSpPr/>
          <p:nvPr/>
        </p:nvGrpSpPr>
        <p:grpSpPr>
          <a:xfrm>
            <a:off x="4942212" y="410683"/>
            <a:ext cx="8403575" cy="775626"/>
            <a:chOff x="-78588" y="0"/>
            <a:chExt cx="3022420" cy="262318"/>
          </a:xfrm>
        </p:grpSpPr>
        <p:sp>
          <p:nvSpPr>
            <p:cNvPr id="3" name="Freeform 53">
              <a:extLst>
                <a:ext uri="{FF2B5EF4-FFF2-40B4-BE49-F238E27FC236}">
                  <a16:creationId xmlns:a16="http://schemas.microsoft.com/office/drawing/2014/main" id="{EDAAE7E0-AE7E-04B8-EF3A-127A41A27445}"/>
                </a:ext>
              </a:extLst>
            </p:cNvPr>
            <p:cNvSpPr/>
            <p:nvPr/>
          </p:nvSpPr>
          <p:spPr>
            <a:xfrm>
              <a:off x="-78588" y="0"/>
              <a:ext cx="3022420" cy="262318"/>
            </a:xfrm>
            <a:custGeom>
              <a:avLst/>
              <a:gdLst/>
              <a:ahLst/>
              <a:cxnLst/>
              <a:rect l="l" t="t" r="r" b="b"/>
              <a:pathLst>
                <a:path w="2943832" h="262318">
                  <a:moveTo>
                    <a:pt x="35325" y="0"/>
                  </a:moveTo>
                  <a:lnTo>
                    <a:pt x="2908507" y="0"/>
                  </a:lnTo>
                  <a:cubicBezTo>
                    <a:pt x="2928016" y="0"/>
                    <a:pt x="2943832" y="15815"/>
                    <a:pt x="2943832" y="35325"/>
                  </a:cubicBezTo>
                  <a:lnTo>
                    <a:pt x="2943832" y="226993"/>
                  </a:lnTo>
                  <a:cubicBezTo>
                    <a:pt x="2943832" y="246503"/>
                    <a:pt x="2928016" y="262318"/>
                    <a:pt x="2908507" y="262318"/>
                  </a:cubicBezTo>
                  <a:lnTo>
                    <a:pt x="35325" y="262318"/>
                  </a:lnTo>
                  <a:cubicBezTo>
                    <a:pt x="15815" y="262318"/>
                    <a:pt x="0" y="246503"/>
                    <a:pt x="0" y="226993"/>
                  </a:cubicBezTo>
                  <a:lnTo>
                    <a:pt x="0" y="35325"/>
                  </a:lnTo>
                  <a:cubicBezTo>
                    <a:pt x="0" y="15815"/>
                    <a:pt x="15815" y="0"/>
                    <a:pt x="35325" y="0"/>
                  </a:cubicBezTo>
                  <a:close/>
                </a:path>
              </a:pathLst>
            </a:custGeom>
            <a:solidFill>
              <a:srgbClr val="FFFFFF"/>
            </a:solidFill>
            <a:ln w="38100" cap="rnd">
              <a:solidFill>
                <a:srgbClr val="000000"/>
              </a:solidFill>
              <a:prstDash val="solid"/>
              <a:round/>
            </a:ln>
          </p:spPr>
          <p:txBody>
            <a:bodyPr/>
            <a:lstStyle/>
            <a:p>
              <a:pPr algn="ctr"/>
              <a:r>
                <a:rPr lang="es-ES" sz="4400" b="1" dirty="0">
                  <a:latin typeface="Bahnschrift SemiBold" panose="020B0502040204020203" pitchFamily="34" charset="0"/>
                </a:rPr>
                <a:t>S</a:t>
              </a:r>
              <a:r>
                <a:rPr lang="es-CL" sz="4400" b="1" dirty="0">
                  <a:latin typeface="Bahnschrift SemiBold" panose="020B0502040204020203" pitchFamily="34" charset="0"/>
                </a:rPr>
                <a:t>EXUALIDAD HUMANA</a:t>
              </a:r>
            </a:p>
          </p:txBody>
        </p:sp>
        <p:sp>
          <p:nvSpPr>
            <p:cNvPr id="4" name="TextBox 54">
              <a:extLst>
                <a:ext uri="{FF2B5EF4-FFF2-40B4-BE49-F238E27FC236}">
                  <a16:creationId xmlns:a16="http://schemas.microsoft.com/office/drawing/2014/main" id="{08ED0E6A-7DD5-F886-FD1A-AA63CD84DBB1}"/>
                </a:ext>
              </a:extLst>
            </p:cNvPr>
            <p:cNvSpPr txBox="1"/>
            <p:nvPr/>
          </p:nvSpPr>
          <p:spPr>
            <a:xfrm>
              <a:off x="0" y="57150"/>
              <a:ext cx="2943832" cy="205168"/>
            </a:xfrm>
            <a:prstGeom prst="rect">
              <a:avLst/>
            </a:prstGeom>
          </p:spPr>
          <p:txBody>
            <a:bodyPr lIns="50800" tIns="50800" rIns="50800" bIns="50800" rtlCol="0" anchor="ctr"/>
            <a:lstStyle/>
            <a:p>
              <a:pPr marL="0" lvl="1" indent="0" algn="ctr">
                <a:lnSpc>
                  <a:spcPts val="4220"/>
                </a:lnSpc>
                <a:spcBef>
                  <a:spcPct val="0"/>
                </a:spcBef>
              </a:pPr>
              <a:endParaRPr lang="en-US" sz="4058" dirty="0">
                <a:solidFill>
                  <a:srgbClr val="000000"/>
                </a:solidFill>
                <a:latin typeface="Open Sans Bold"/>
              </a:endParaRPr>
            </a:p>
          </p:txBody>
        </p:sp>
      </p:grpSp>
      <p:sp>
        <p:nvSpPr>
          <p:cNvPr id="5" name="CuadroTexto 4">
            <a:extLst>
              <a:ext uri="{FF2B5EF4-FFF2-40B4-BE49-F238E27FC236}">
                <a16:creationId xmlns:a16="http://schemas.microsoft.com/office/drawing/2014/main" id="{854AA380-5EFC-74D2-DAC3-A868E552573C}"/>
              </a:ext>
            </a:extLst>
          </p:cNvPr>
          <p:cNvSpPr txBox="1"/>
          <p:nvPr/>
        </p:nvSpPr>
        <p:spPr>
          <a:xfrm>
            <a:off x="761999" y="1355291"/>
            <a:ext cx="16764000" cy="1077218"/>
          </a:xfrm>
          <a:prstGeom prst="rect">
            <a:avLst/>
          </a:prstGeom>
          <a:noFill/>
        </p:spPr>
        <p:txBody>
          <a:bodyPr wrap="square" rtlCol="0">
            <a:spAutoFit/>
          </a:bodyPr>
          <a:lstStyle/>
          <a:p>
            <a:pPr algn="just"/>
            <a:r>
              <a:rPr lang="es-ES" sz="3200" dirty="0">
                <a:latin typeface="Bahnschrift SemiBold" panose="020B0502040204020203" pitchFamily="34" charset="0"/>
              </a:rPr>
              <a:t>Lo mismo ocurre con hablamos del sexo masculino, no solo está incluido el sistema reproductor, sino qué, también el sistema endocrino tiene su incidencia.</a:t>
            </a:r>
          </a:p>
        </p:txBody>
      </p:sp>
      <p:pic>
        <p:nvPicPr>
          <p:cNvPr id="7" name="Imagen 6">
            <a:extLst>
              <a:ext uri="{FF2B5EF4-FFF2-40B4-BE49-F238E27FC236}">
                <a16:creationId xmlns:a16="http://schemas.microsoft.com/office/drawing/2014/main" id="{CB327DF5-1119-690D-2693-1BD70EC7AC48}"/>
              </a:ext>
            </a:extLst>
          </p:cNvPr>
          <p:cNvPicPr>
            <a:picLocks noChangeAspect="1"/>
          </p:cNvPicPr>
          <p:nvPr/>
        </p:nvPicPr>
        <p:blipFill>
          <a:blip r:embed="rId2"/>
          <a:stretch>
            <a:fillRect/>
          </a:stretch>
        </p:blipFill>
        <p:spPr>
          <a:xfrm>
            <a:off x="808897" y="2601491"/>
            <a:ext cx="16670204" cy="6496705"/>
          </a:xfrm>
          <a:prstGeom prst="rect">
            <a:avLst/>
          </a:prstGeom>
        </p:spPr>
      </p:pic>
    </p:spTree>
    <p:extLst>
      <p:ext uri="{BB962C8B-B14F-4D97-AF65-F5344CB8AC3E}">
        <p14:creationId xmlns:p14="http://schemas.microsoft.com/office/powerpoint/2010/main" val="58060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377</Words>
  <Application>Microsoft Office PowerPoint</Application>
  <PresentationFormat>Personalizado</PresentationFormat>
  <Paragraphs>35</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Calibri</vt:lpstr>
      <vt:lpstr>Open Sans Bold</vt:lpstr>
      <vt:lpstr>Bahnschrift SemiBold</vt:lpstr>
      <vt:lpstr>Open Sans</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Colegio Sao Paulo</dc:creator>
  <cp:lastModifiedBy>pablo espinosa perez</cp:lastModifiedBy>
  <cp:revision>16</cp:revision>
  <dcterms:created xsi:type="dcterms:W3CDTF">2006-08-16T00:00:00Z</dcterms:created>
  <dcterms:modified xsi:type="dcterms:W3CDTF">2025-04-03T14:17:07Z</dcterms:modified>
  <dc:identifier>DAGCy9MpuAk</dc:identifier>
</cp:coreProperties>
</file>