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6" r:id="rId2"/>
    <p:sldId id="286" r:id="rId3"/>
    <p:sldId id="287" r:id="rId4"/>
    <p:sldId id="288" r:id="rId5"/>
    <p:sldId id="289" r:id="rId6"/>
    <p:sldId id="292" r:id="rId7"/>
    <p:sldId id="293" r:id="rId8"/>
  </p:sldIdLst>
  <p:sldSz cx="18288000" cy="10287000"/>
  <p:notesSz cx="6858000" cy="9144000"/>
  <p:embeddedFontLst>
    <p:embeddedFont>
      <p:font typeface="Agrandir Narrow Medium" panose="020B0604020202020204" charset="0"/>
      <p:regular r:id="rId10"/>
    </p:embeddedFont>
    <p:embeddedFont>
      <p:font typeface="Bobby Jones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7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37354-15B6-4C78-9B99-803CDEE58CDF}" type="datetimeFigureOut">
              <a:rPr lang="es-CL" smtClean="0"/>
              <a:t>02-04-2025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16A55-424E-4B91-9224-AFA75C93510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0453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145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2752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4389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0574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67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16A55-424E-4B91-9224-AFA75C93510B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6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8" name="Group 18"/>
          <p:cNvGrpSpPr/>
          <p:nvPr/>
        </p:nvGrpSpPr>
        <p:grpSpPr>
          <a:xfrm>
            <a:off x="1028700" y="2658508"/>
            <a:ext cx="16230600" cy="4966414"/>
            <a:chOff x="0" y="0"/>
            <a:chExt cx="4274726" cy="130802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74726" cy="1308027"/>
            </a:xfrm>
            <a:custGeom>
              <a:avLst/>
              <a:gdLst/>
              <a:ahLst/>
              <a:cxnLst/>
              <a:rect l="l" t="t" r="r" b="b"/>
              <a:pathLst>
                <a:path w="4274726" h="1308027">
                  <a:moveTo>
                    <a:pt x="0" y="0"/>
                  </a:moveTo>
                  <a:lnTo>
                    <a:pt x="4274726" y="0"/>
                  </a:lnTo>
                  <a:lnTo>
                    <a:pt x="4274726" y="1308027"/>
                  </a:lnTo>
                  <a:lnTo>
                    <a:pt x="0" y="1308027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74726" cy="134612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881334" y="3263134"/>
            <a:ext cx="16754548" cy="25780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980"/>
              </a:lnSpc>
              <a:spcBef>
                <a:spcPct val="0"/>
              </a:spcBef>
            </a:pPr>
            <a:r>
              <a:rPr lang="es-CL" sz="148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Ciencias Naturales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185151" y="5678536"/>
            <a:ext cx="12070096" cy="798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640"/>
              </a:lnSpc>
              <a:spcBef>
                <a:spcPct val="0"/>
              </a:spcBef>
            </a:pPr>
            <a:r>
              <a:rPr lang="en-US" sz="4743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7° </a:t>
            </a:r>
            <a:r>
              <a:rPr lang="en-US" sz="4743" b="1" dirty="0" err="1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Basico</a:t>
            </a:r>
            <a:endParaRPr lang="en-US" sz="4743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4548970"/>
            <a:ext cx="15612404" cy="32003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Charles estudio el efecto que tiene la temperatura y el volumen de un gas manteniendo la presión constante.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El experimento anterior es una demostración de como funciona esta ley.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Al calentar las partículas que hay dentro del matraz, se aumenta la cantidad de choques y movimiento de un gas, con esto, el globo también se va inflando.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Charles</a:t>
            </a:r>
          </a:p>
        </p:txBody>
      </p:sp>
    </p:spTree>
    <p:extLst>
      <p:ext uri="{BB962C8B-B14F-4D97-AF65-F5344CB8AC3E}">
        <p14:creationId xmlns:p14="http://schemas.microsoft.com/office/powerpoint/2010/main" val="342229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4548970"/>
            <a:ext cx="15612404" cy="3738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Gay-Lussac estudio el efecto que tiene la temperatura y la presión de un gas manteniendo el volumen constante.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El describió como se comportaban los gases cuando se le aumentaba la temperatura, el describió que, a volumen constante, si la temperatura aumenta, también lo hace su presión.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Menciona al menos 1 ejemplo de esto en la vida cotidiana.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gay-</a:t>
            </a:r>
            <a:r>
              <a:rPr lang="es-CL" sz="10100" dirty="0" err="1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lussac</a:t>
            </a:r>
            <a:endParaRPr lang="es-CL" sz="10100" dirty="0">
              <a:solidFill>
                <a:srgbClr val="403B3C"/>
              </a:solidFill>
              <a:latin typeface="Bobby Jones"/>
              <a:ea typeface="Bobby Jones"/>
              <a:cs typeface="Bobby Jones"/>
              <a:sym typeface="Bobby Jones"/>
            </a:endParaRPr>
          </a:p>
        </p:txBody>
      </p:sp>
    </p:spTree>
    <p:extLst>
      <p:ext uri="{BB962C8B-B14F-4D97-AF65-F5344CB8AC3E}">
        <p14:creationId xmlns:p14="http://schemas.microsoft.com/office/powerpoint/2010/main" val="52459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4548970"/>
            <a:ext cx="15612404" cy="32003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Boyle estudio el efecto que tiene el volumen y la presión de un gas manteniendo la temperatura constante.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El describió que un gas cuando se le mantiene su temperatura constante y se le aumenta el volumen, su presión disminuye, y viceversa.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Menciona al menos 1 ejemplo de esto en la vida cotidiana.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Boyle</a:t>
            </a:r>
          </a:p>
        </p:txBody>
      </p:sp>
    </p:spTree>
    <p:extLst>
      <p:ext uri="{BB962C8B-B14F-4D97-AF65-F5344CB8AC3E}">
        <p14:creationId xmlns:p14="http://schemas.microsoft.com/office/powerpoint/2010/main" val="173656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4548970"/>
            <a:ext cx="15612404" cy="32003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Gracias al aporte de estos 3 investigadores es que existen ahora el estudio de los gases ideales, los cuales están basados en mediciones experimentales en donde los gases tienen comportamientos ideales.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Esta ley establece: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La presión, temperatura y volumen de un sistema gaseoso permanecen constantes.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gases ideales</a:t>
            </a:r>
          </a:p>
        </p:txBody>
      </p:sp>
    </p:spTree>
    <p:extLst>
      <p:ext uri="{BB962C8B-B14F-4D97-AF65-F5344CB8AC3E}">
        <p14:creationId xmlns:p14="http://schemas.microsoft.com/office/powerpoint/2010/main" val="718128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4548970"/>
            <a:ext cx="15612404" cy="48161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Las diferentes variables que afectan a los gases y como interactúan se pueden traducir en formulas matemáticas.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Con las siguientes claves, deberás construir las formulas matemáticas.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Volumen: V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Presión: P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Temperatura: T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Cada variable tiene su unidad de medida, el volumen se mide en mililitro, la presión en atmosfera y la temperatura en Celsius.</a:t>
            </a: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Ley de gases ideales</a:t>
            </a:r>
          </a:p>
        </p:txBody>
      </p:sp>
    </p:spTree>
    <p:extLst>
      <p:ext uri="{BB962C8B-B14F-4D97-AF65-F5344CB8AC3E}">
        <p14:creationId xmlns:p14="http://schemas.microsoft.com/office/powerpoint/2010/main" val="6706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93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94907" y="-1293616"/>
            <a:ext cx="19077814" cy="12874231"/>
            <a:chOff x="0" y="0"/>
            <a:chExt cx="25437085" cy="1716564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4" name="Freeform 4"/>
            <p:cNvSpPr/>
            <p:nvPr/>
          </p:nvSpPr>
          <p:spPr>
            <a:xfrm>
              <a:off x="6435676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" name="Freeform 5"/>
            <p:cNvSpPr/>
            <p:nvPr/>
          </p:nvSpPr>
          <p:spPr>
            <a:xfrm>
              <a:off x="12871353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6" name="Freeform 6"/>
            <p:cNvSpPr/>
            <p:nvPr/>
          </p:nvSpPr>
          <p:spPr>
            <a:xfrm>
              <a:off x="19307029" y="0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7" name="Freeform 7"/>
            <p:cNvSpPr/>
            <p:nvPr/>
          </p:nvSpPr>
          <p:spPr>
            <a:xfrm>
              <a:off x="0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Freeform 8"/>
            <p:cNvSpPr/>
            <p:nvPr/>
          </p:nvSpPr>
          <p:spPr>
            <a:xfrm>
              <a:off x="6435676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Freeform 9"/>
            <p:cNvSpPr/>
            <p:nvPr/>
          </p:nvSpPr>
          <p:spPr>
            <a:xfrm>
              <a:off x="12871353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0" name="Freeform 10"/>
            <p:cNvSpPr/>
            <p:nvPr/>
          </p:nvSpPr>
          <p:spPr>
            <a:xfrm>
              <a:off x="19307029" y="5837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Freeform 11"/>
            <p:cNvSpPr/>
            <p:nvPr/>
          </p:nvSpPr>
          <p:spPr>
            <a:xfrm>
              <a:off x="0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Freeform 12"/>
            <p:cNvSpPr/>
            <p:nvPr/>
          </p:nvSpPr>
          <p:spPr>
            <a:xfrm>
              <a:off x="6435676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3" name="Freeform 13"/>
            <p:cNvSpPr/>
            <p:nvPr/>
          </p:nvSpPr>
          <p:spPr>
            <a:xfrm>
              <a:off x="12871353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5" y="0"/>
                  </a:lnTo>
                  <a:lnTo>
                    <a:pt x="6130055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Freeform 14"/>
            <p:cNvSpPr/>
            <p:nvPr/>
          </p:nvSpPr>
          <p:spPr>
            <a:xfrm>
              <a:off x="19307029" y="11679242"/>
              <a:ext cx="6130056" cy="5486400"/>
            </a:xfrm>
            <a:custGeom>
              <a:avLst/>
              <a:gdLst/>
              <a:ahLst/>
              <a:cxnLst/>
              <a:rect l="l" t="t" r="r" b="b"/>
              <a:pathLst>
                <a:path w="6130056" h="5486400">
                  <a:moveTo>
                    <a:pt x="0" y="0"/>
                  </a:moveTo>
                  <a:lnTo>
                    <a:pt x="6130056" y="0"/>
                  </a:lnTo>
                  <a:lnTo>
                    <a:pt x="6130056" y="5486400"/>
                  </a:lnTo>
                  <a:lnTo>
                    <a:pt x="0" y="54864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</p:grpSp>
      <p:grpSp>
        <p:nvGrpSpPr>
          <p:cNvPr id="15" name="Group 15"/>
          <p:cNvGrpSpPr/>
          <p:nvPr/>
        </p:nvGrpSpPr>
        <p:grpSpPr>
          <a:xfrm>
            <a:off x="1028700" y="1028700"/>
            <a:ext cx="16154400" cy="2650527"/>
            <a:chOff x="0" y="0"/>
            <a:chExt cx="4254657" cy="698081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4254657" cy="698081"/>
            </a:xfrm>
            <a:custGeom>
              <a:avLst/>
              <a:gdLst/>
              <a:ahLst/>
              <a:cxnLst/>
              <a:rect l="l" t="t" r="r" b="b"/>
              <a:pathLst>
                <a:path w="4254657" h="698081">
                  <a:moveTo>
                    <a:pt x="0" y="0"/>
                  </a:moveTo>
                  <a:lnTo>
                    <a:pt x="4254657" y="0"/>
                  </a:lnTo>
                  <a:lnTo>
                    <a:pt x="4254657" y="698081"/>
                  </a:lnTo>
                  <a:lnTo>
                    <a:pt x="0" y="698081"/>
                  </a:lnTo>
                  <a:close/>
                </a:path>
              </a:pathLst>
            </a:custGeom>
            <a:solidFill>
              <a:srgbClr val="403B3C"/>
            </a:solidFill>
            <a:ln w="3810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17" name="TextBox 17"/>
            <p:cNvSpPr txBox="1"/>
            <p:nvPr/>
          </p:nvSpPr>
          <p:spPr>
            <a:xfrm>
              <a:off x="0" y="-38100"/>
              <a:ext cx="4254657" cy="7361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181100" y="1181100"/>
            <a:ext cx="16154400" cy="2656877"/>
            <a:chOff x="0" y="0"/>
            <a:chExt cx="4254657" cy="699754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4254657" cy="699754"/>
            </a:xfrm>
            <a:custGeom>
              <a:avLst/>
              <a:gdLst/>
              <a:ahLst/>
              <a:cxnLst/>
              <a:rect l="l" t="t" r="r" b="b"/>
              <a:pathLst>
                <a:path w="4254657" h="699754">
                  <a:moveTo>
                    <a:pt x="0" y="0"/>
                  </a:moveTo>
                  <a:lnTo>
                    <a:pt x="4254657" y="0"/>
                  </a:lnTo>
                  <a:lnTo>
                    <a:pt x="4254657" y="699754"/>
                  </a:lnTo>
                  <a:lnTo>
                    <a:pt x="0" y="699754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4254657" cy="7378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28700" y="4101760"/>
            <a:ext cx="16078200" cy="5301201"/>
            <a:chOff x="0" y="0"/>
            <a:chExt cx="2045930" cy="1317963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403B3C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4" name="TextBox 24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81100" y="4200018"/>
            <a:ext cx="16154400" cy="5461340"/>
            <a:chOff x="0" y="0"/>
            <a:chExt cx="2045930" cy="1317963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2045930" cy="1317963"/>
            </a:xfrm>
            <a:custGeom>
              <a:avLst/>
              <a:gdLst/>
              <a:ahLst/>
              <a:cxnLst/>
              <a:rect l="l" t="t" r="r" b="b"/>
              <a:pathLst>
                <a:path w="2045930" h="1317963">
                  <a:moveTo>
                    <a:pt x="0" y="0"/>
                  </a:moveTo>
                  <a:lnTo>
                    <a:pt x="2045930" y="0"/>
                  </a:lnTo>
                  <a:lnTo>
                    <a:pt x="2045930" y="1317963"/>
                  </a:lnTo>
                  <a:lnTo>
                    <a:pt x="0" y="1317963"/>
                  </a:lnTo>
                  <a:close/>
                </a:path>
              </a:pathLst>
            </a:custGeom>
            <a:solidFill>
              <a:srgbClr val="F3CB63"/>
            </a:solidFill>
            <a:ln w="95250" cap="sq">
              <a:solidFill>
                <a:srgbClr val="403B3C"/>
              </a:solidFill>
              <a:prstDash val="solid"/>
              <a:miter/>
            </a:ln>
          </p:spPr>
        </p:sp>
        <p:sp>
          <p:nvSpPr>
            <p:cNvPr id="27" name="TextBox 27"/>
            <p:cNvSpPr txBox="1"/>
            <p:nvPr/>
          </p:nvSpPr>
          <p:spPr>
            <a:xfrm>
              <a:off x="0" y="-38100"/>
              <a:ext cx="2045930" cy="135606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38" name="TextBox 36">
            <a:extLst>
              <a:ext uri="{FF2B5EF4-FFF2-40B4-BE49-F238E27FC236}">
                <a16:creationId xmlns:a16="http://schemas.microsoft.com/office/drawing/2014/main" id="{20676ACA-F054-9E53-69C2-D676F83AE57F}"/>
              </a:ext>
            </a:extLst>
          </p:cNvPr>
          <p:cNvSpPr txBox="1"/>
          <p:nvPr/>
        </p:nvSpPr>
        <p:spPr>
          <a:xfrm>
            <a:off x="1380339" y="4548970"/>
            <a:ext cx="15612404" cy="42775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Si un gas que estaba a una temperatura inicial de 15 grados se le aumenta hasta llegar a las 24 grados, y tenia un volumen de 14 ml. ¿Cuánto aumento su volumen?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Si un gas a temperatura constante se vio que aumento su volumen de 1 ml a 16 ml, empezando con una presión de 2 atm. ¿Cuánto disminuyo su presión?</a:t>
            </a: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  <a:p>
            <a:pPr marL="323851" lvl="1" algn="just">
              <a:lnSpc>
                <a:spcPts val="4200"/>
              </a:lnSpc>
              <a:spcBef>
                <a:spcPct val="0"/>
              </a:spcBef>
            </a:pP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Si un gas a volumen constante inicialmente con una presión de 4 atm, paso de 20 grados a 1 grado </a:t>
            </a:r>
            <a:r>
              <a:rPr lang="es-ES" sz="3000" b="1" dirty="0" err="1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celsius</a:t>
            </a:r>
            <a:r>
              <a:rPr lang="es-ES" sz="3000" b="1" dirty="0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. ¿Cuánto disminuyo </a:t>
            </a:r>
            <a:r>
              <a:rPr lang="es-ES" sz="3000" b="1">
                <a:solidFill>
                  <a:srgbClr val="403B3C"/>
                </a:solidFill>
                <a:latin typeface="Agrandir Narrow Medium"/>
                <a:ea typeface="Agrandir Narrow Medium"/>
                <a:cs typeface="Agrandir Narrow Medium"/>
                <a:sym typeface="Agrandir Narrow Medium"/>
              </a:rPr>
              <a:t>la presión?</a:t>
            </a:r>
            <a:endParaRPr lang="es-ES" sz="3000" b="1" dirty="0">
              <a:solidFill>
                <a:srgbClr val="403B3C"/>
              </a:solidFill>
              <a:latin typeface="Agrandir Narrow Medium"/>
              <a:ea typeface="Agrandir Narrow Medium"/>
              <a:cs typeface="Agrandir Narrow Medium"/>
              <a:sym typeface="Agrandir Narrow Medium"/>
            </a:endParaRP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C143D5A0-F209-92B5-2938-40E3DAD3D4BA}"/>
              </a:ext>
            </a:extLst>
          </p:cNvPr>
          <p:cNvSpPr txBox="1"/>
          <p:nvPr/>
        </p:nvSpPr>
        <p:spPr>
          <a:xfrm>
            <a:off x="1295257" y="1664022"/>
            <a:ext cx="15697486" cy="15542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s-CL" sz="10100" dirty="0">
                <a:solidFill>
                  <a:srgbClr val="403B3C"/>
                </a:solidFill>
                <a:latin typeface="Bobby Jones"/>
                <a:ea typeface="Bobby Jones"/>
                <a:cs typeface="Bobby Jones"/>
                <a:sym typeface="Bobby Jones"/>
              </a:rPr>
              <a:t>Ejercicios</a:t>
            </a:r>
          </a:p>
        </p:txBody>
      </p:sp>
    </p:spTree>
    <p:extLst>
      <p:ext uri="{BB962C8B-B14F-4D97-AF65-F5344CB8AC3E}">
        <p14:creationId xmlns:p14="http://schemas.microsoft.com/office/powerpoint/2010/main" val="69001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424</Words>
  <Application>Microsoft Office PowerPoint</Application>
  <PresentationFormat>Personalizado</PresentationFormat>
  <Paragraphs>42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Agrandir Narrow Medium</vt:lpstr>
      <vt:lpstr>Arial</vt:lpstr>
      <vt:lpstr>Calibri</vt:lpstr>
      <vt:lpstr>Bobby Jones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Diseño7</dc:title>
  <dc:creator>Colegio Sao Paulo</dc:creator>
  <cp:lastModifiedBy>pablo espinosa perez</cp:lastModifiedBy>
  <cp:revision>21</cp:revision>
  <dcterms:created xsi:type="dcterms:W3CDTF">2006-08-16T00:00:00Z</dcterms:created>
  <dcterms:modified xsi:type="dcterms:W3CDTF">2025-04-02T17:10:04Z</dcterms:modified>
  <dc:identifier>DAGVza1kaVc</dc:identifier>
</cp:coreProperties>
</file>