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Lst>
  <p:sldSz cx="18288000" cy="10287000"/>
  <p:notesSz cx="6858000" cy="9144000"/>
  <p:embeddedFontLst>
    <p:embeddedFont>
      <p:font typeface="Bahnschrift SemiBold" panose="020B0502040204020203" pitchFamily="34" charset="0"/>
      <p:bold r:id="rId19"/>
    </p:embeddedFont>
    <p:embeddedFont>
      <p:font typeface="Open Sans" panose="020B0606030504020204" pitchFamily="34" charset="0"/>
      <p:regular r:id="rId20"/>
      <p:bold r:id="rId21"/>
      <p:italic r:id="rId22"/>
      <p:boldItalic r:id="rId23"/>
    </p:embeddedFont>
    <p:embeddedFont>
      <p:font typeface="Open Sans Bold" panose="020B0806030504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22" autoAdjust="0"/>
  </p:normalViewPr>
  <p:slideViewPr>
    <p:cSldViewPr>
      <p:cViewPr varScale="1">
        <p:scale>
          <a:sx n="52" d="100"/>
          <a:sy n="52" d="100"/>
        </p:scale>
        <p:origin x="76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64" name="Group 46">
            <a:extLst>
              <a:ext uri="{FF2B5EF4-FFF2-40B4-BE49-F238E27FC236}">
                <a16:creationId xmlns:a16="http://schemas.microsoft.com/office/drawing/2014/main" id="{40807809-2682-B741-5A7B-099ED1FA69A4}"/>
              </a:ext>
            </a:extLst>
          </p:cNvPr>
          <p:cNvGrpSpPr/>
          <p:nvPr/>
        </p:nvGrpSpPr>
        <p:grpSpPr>
          <a:xfrm>
            <a:off x="996616" y="1819764"/>
            <a:ext cx="16262684" cy="3857136"/>
            <a:chOff x="-42779" y="1381494"/>
            <a:chExt cx="21683579" cy="5142849"/>
          </a:xfrm>
        </p:grpSpPr>
        <p:sp>
          <p:nvSpPr>
            <p:cNvPr id="65" name="TextBox 47">
              <a:extLst>
                <a:ext uri="{FF2B5EF4-FFF2-40B4-BE49-F238E27FC236}">
                  <a16:creationId xmlns:a16="http://schemas.microsoft.com/office/drawing/2014/main" id="{F6FFDFC9-03BB-7131-B83F-8B65948ADBFA}"/>
                </a:ext>
              </a:extLst>
            </p:cNvPr>
            <p:cNvSpPr txBox="1"/>
            <p:nvPr/>
          </p:nvSpPr>
          <p:spPr>
            <a:xfrm>
              <a:off x="-42779" y="4011945"/>
              <a:ext cx="21640800" cy="2512398"/>
            </a:xfrm>
            <a:prstGeom prst="rect">
              <a:avLst/>
            </a:prstGeom>
          </p:spPr>
          <p:txBody>
            <a:bodyPr lIns="0" tIns="0" rIns="0" bIns="0" rtlCol="0" anchor="t">
              <a:spAutoFit/>
            </a:bodyPr>
            <a:lstStyle/>
            <a:p>
              <a:pPr marL="0" lvl="0" indent="0" algn="ctr">
                <a:lnSpc>
                  <a:spcPts val="7559"/>
                </a:lnSpc>
                <a:spcBef>
                  <a:spcPct val="0"/>
                </a:spcBef>
              </a:pPr>
              <a:r>
                <a:rPr lang="en-US" sz="5399" u="none" strike="noStrike" dirty="0">
                  <a:solidFill>
                    <a:srgbClr val="000000"/>
                  </a:solidFill>
                  <a:latin typeface="Open Sans Bold"/>
                </a:rPr>
                <a:t>CIENCIAS NATURALES</a:t>
              </a:r>
            </a:p>
            <a:p>
              <a:pPr marL="0" lvl="0" indent="0" algn="ctr">
                <a:lnSpc>
                  <a:spcPts val="7559"/>
                </a:lnSpc>
                <a:spcBef>
                  <a:spcPct val="0"/>
                </a:spcBef>
              </a:pPr>
              <a:r>
                <a:rPr lang="en-US" sz="5399" dirty="0">
                  <a:solidFill>
                    <a:srgbClr val="000000"/>
                  </a:solidFill>
                  <a:latin typeface="Open Sans Bold"/>
                </a:rPr>
                <a:t>2° MEDIO</a:t>
              </a:r>
              <a:endParaRPr lang="en-US" sz="5399" u="none" strike="noStrike" dirty="0">
                <a:solidFill>
                  <a:srgbClr val="000000"/>
                </a:solidFill>
                <a:latin typeface="Open Sans Bold"/>
              </a:endParaRPr>
            </a:p>
          </p:txBody>
        </p:sp>
        <p:sp>
          <p:nvSpPr>
            <p:cNvPr id="66" name="TextBox 48">
              <a:extLst>
                <a:ext uri="{FF2B5EF4-FFF2-40B4-BE49-F238E27FC236}">
                  <a16:creationId xmlns:a16="http://schemas.microsoft.com/office/drawing/2014/main" id="{8A529355-7B74-F622-BC81-7B4ACDDDCA21}"/>
                </a:ext>
              </a:extLst>
            </p:cNvPr>
            <p:cNvSpPr txBox="1"/>
            <p:nvPr/>
          </p:nvSpPr>
          <p:spPr>
            <a:xfrm>
              <a:off x="0" y="1381494"/>
              <a:ext cx="21640800" cy="624333"/>
            </a:xfrm>
            <a:prstGeom prst="rect">
              <a:avLst/>
            </a:prstGeom>
          </p:spPr>
          <p:txBody>
            <a:bodyPr lIns="0" tIns="0" rIns="0" bIns="0" rtlCol="0" anchor="t">
              <a:spAutoFit/>
            </a:bodyPr>
            <a:lstStyle/>
            <a:p>
              <a:pPr marL="0" lvl="0" indent="0" algn="ctr">
                <a:lnSpc>
                  <a:spcPts val="3915"/>
                </a:lnSpc>
                <a:spcBef>
                  <a:spcPct val="0"/>
                </a:spcBef>
              </a:pPr>
              <a:endParaRPr lang="en-US" sz="2796" u="none" strike="noStrike" dirty="0">
                <a:solidFill>
                  <a:srgbClr val="000000"/>
                </a:solidFill>
                <a:latin typeface="Open Sans"/>
              </a:endParaRPr>
            </a:p>
          </p:txBody>
        </p:sp>
      </p:grpSp>
      <p:sp>
        <p:nvSpPr>
          <p:cNvPr id="67" name="Freeform 6">
            <a:extLst>
              <a:ext uri="{FF2B5EF4-FFF2-40B4-BE49-F238E27FC236}">
                <a16:creationId xmlns:a16="http://schemas.microsoft.com/office/drawing/2014/main" id="{0F3AB690-3C32-83D3-B7F9-7EC1CF365416}"/>
              </a:ext>
            </a:extLst>
          </p:cNvPr>
          <p:cNvSpPr/>
          <p:nvPr/>
        </p:nvSpPr>
        <p:spPr>
          <a:xfrm>
            <a:off x="-20053" y="5676900"/>
            <a:ext cx="4508337" cy="4648200"/>
          </a:xfrm>
          <a:custGeom>
            <a:avLst/>
            <a:gdLst/>
            <a:ahLst/>
            <a:cxnLst/>
            <a:rect l="l" t="t" r="r" b="b"/>
            <a:pathLst>
              <a:path w="2107555" h="2155740">
                <a:moveTo>
                  <a:pt x="0" y="0"/>
                </a:moveTo>
                <a:lnTo>
                  <a:pt x="2107555" y="0"/>
                </a:lnTo>
                <a:lnTo>
                  <a:pt x="2107555" y="2155740"/>
                </a:lnTo>
                <a:lnTo>
                  <a:pt x="0" y="2155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Anafase 1: Los cromosomas en tétradas se separan, yendo solo un par de cromosomas a cada polo de la célula.</a:t>
            </a:r>
          </a:p>
        </p:txBody>
      </p:sp>
      <p:sp>
        <p:nvSpPr>
          <p:cNvPr id="6" name="Freeform 5">
            <a:extLst>
              <a:ext uri="{FF2B5EF4-FFF2-40B4-BE49-F238E27FC236}">
                <a16:creationId xmlns:a16="http://schemas.microsoft.com/office/drawing/2014/main" id="{91FEC3EB-5102-9221-28C3-38FB7B4BA8F4}"/>
              </a:ext>
            </a:extLst>
          </p:cNvPr>
          <p:cNvSpPr/>
          <p:nvPr/>
        </p:nvSpPr>
        <p:spPr>
          <a:xfrm>
            <a:off x="5393191" y="3089530"/>
            <a:ext cx="7501618" cy="6751456"/>
          </a:xfrm>
          <a:custGeom>
            <a:avLst/>
            <a:gdLst/>
            <a:ahLst/>
            <a:cxnLst/>
            <a:rect l="l" t="t" r="r" b="b"/>
            <a:pathLst>
              <a:path w="7501618" h="6751456">
                <a:moveTo>
                  <a:pt x="0" y="0"/>
                </a:moveTo>
                <a:lnTo>
                  <a:pt x="7501618" y="0"/>
                </a:lnTo>
                <a:lnTo>
                  <a:pt x="7501618" y="6751457"/>
                </a:lnTo>
                <a:lnTo>
                  <a:pt x="0" y="6751457"/>
                </a:lnTo>
                <a:lnTo>
                  <a:pt x="0" y="0"/>
                </a:lnTo>
                <a:close/>
              </a:path>
            </a:pathLst>
          </a:custGeom>
          <a:blipFill>
            <a:blip r:embed="rId2"/>
            <a:stretch>
              <a:fillRect/>
            </a:stretch>
          </a:blipFill>
        </p:spPr>
      </p:sp>
    </p:spTree>
    <p:extLst>
      <p:ext uri="{BB962C8B-B14F-4D97-AF65-F5344CB8AC3E}">
        <p14:creationId xmlns:p14="http://schemas.microsoft.com/office/powerpoint/2010/main" val="230043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1754326"/>
          </a:xfrm>
          <a:prstGeom prst="rect">
            <a:avLst/>
          </a:prstGeom>
          <a:noFill/>
        </p:spPr>
        <p:txBody>
          <a:bodyPr wrap="square" rtlCol="0">
            <a:spAutoFit/>
          </a:bodyPr>
          <a:lstStyle/>
          <a:p>
            <a:pPr algn="just"/>
            <a:r>
              <a:rPr lang="es-ES" sz="3600" dirty="0">
                <a:latin typeface="Bahnschrift SemiBold" panose="020B0502040204020203" pitchFamily="34" charset="0"/>
              </a:rPr>
              <a:t>Telofase 1: Los cromosomas ahora se encuentran en los polos de las células y empieza el proceso de citocinesis. Al final de este proceso resultan 2 células haploides.</a:t>
            </a:r>
          </a:p>
        </p:txBody>
      </p:sp>
      <p:sp>
        <p:nvSpPr>
          <p:cNvPr id="7" name="Freeform 5">
            <a:extLst>
              <a:ext uri="{FF2B5EF4-FFF2-40B4-BE49-F238E27FC236}">
                <a16:creationId xmlns:a16="http://schemas.microsoft.com/office/drawing/2014/main" id="{46048DCA-599D-CE29-5983-E019EF5938F6}"/>
              </a:ext>
            </a:extLst>
          </p:cNvPr>
          <p:cNvSpPr/>
          <p:nvPr/>
        </p:nvSpPr>
        <p:spPr>
          <a:xfrm>
            <a:off x="5384856" y="3111206"/>
            <a:ext cx="7518288" cy="6795751"/>
          </a:xfrm>
          <a:custGeom>
            <a:avLst/>
            <a:gdLst/>
            <a:ahLst/>
            <a:cxnLst/>
            <a:rect l="l" t="t" r="r" b="b"/>
            <a:pathLst>
              <a:path w="7518288" h="6795751">
                <a:moveTo>
                  <a:pt x="0" y="0"/>
                </a:moveTo>
                <a:lnTo>
                  <a:pt x="7518288" y="0"/>
                </a:lnTo>
                <a:lnTo>
                  <a:pt x="7518288" y="6795750"/>
                </a:lnTo>
                <a:lnTo>
                  <a:pt x="0" y="6795750"/>
                </a:lnTo>
                <a:lnTo>
                  <a:pt x="0" y="0"/>
                </a:lnTo>
                <a:close/>
              </a:path>
            </a:pathLst>
          </a:custGeom>
          <a:blipFill>
            <a:blip r:embed="rId2"/>
            <a:stretch>
              <a:fillRect/>
            </a:stretch>
          </a:blipFill>
        </p:spPr>
      </p:sp>
    </p:spTree>
    <p:extLst>
      <p:ext uri="{BB962C8B-B14F-4D97-AF65-F5344CB8AC3E}">
        <p14:creationId xmlns:p14="http://schemas.microsoft.com/office/powerpoint/2010/main" val="288313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pic>
        <p:nvPicPr>
          <p:cNvPr id="6" name="Picture 2" descr="Meiosi - Labster Theory">
            <a:extLst>
              <a:ext uri="{FF2B5EF4-FFF2-40B4-BE49-F238E27FC236}">
                <a16:creationId xmlns:a16="http://schemas.microsoft.com/office/drawing/2014/main" id="{3E15ECFA-1954-F8F2-890D-86E075BA3D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535" b="1030"/>
          <a:stretch/>
        </p:blipFill>
        <p:spPr bwMode="auto">
          <a:xfrm>
            <a:off x="4678866" y="1352817"/>
            <a:ext cx="8930268" cy="797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64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646331"/>
          </a:xfrm>
          <a:prstGeom prst="rect">
            <a:avLst/>
          </a:prstGeom>
          <a:noFill/>
        </p:spPr>
        <p:txBody>
          <a:bodyPr wrap="square" rtlCol="0">
            <a:spAutoFit/>
          </a:bodyPr>
          <a:lstStyle/>
          <a:p>
            <a:pPr algn="just"/>
            <a:r>
              <a:rPr lang="es-ES" sz="3600" dirty="0">
                <a:latin typeface="Bahnschrift SemiBold" panose="020B0502040204020203" pitchFamily="34" charset="0"/>
              </a:rPr>
              <a:t>Profase 2: Se condensa el material genético formando los cromosomas.</a:t>
            </a:r>
          </a:p>
        </p:txBody>
      </p:sp>
      <p:sp>
        <p:nvSpPr>
          <p:cNvPr id="8" name="Freeform 5">
            <a:extLst>
              <a:ext uri="{FF2B5EF4-FFF2-40B4-BE49-F238E27FC236}">
                <a16:creationId xmlns:a16="http://schemas.microsoft.com/office/drawing/2014/main" id="{E1661FAA-9C09-92E9-E487-9F23CEDC35CB}"/>
              </a:ext>
            </a:extLst>
          </p:cNvPr>
          <p:cNvSpPr/>
          <p:nvPr/>
        </p:nvSpPr>
        <p:spPr>
          <a:xfrm>
            <a:off x="5321470" y="2781300"/>
            <a:ext cx="7645057" cy="6878586"/>
          </a:xfrm>
          <a:custGeom>
            <a:avLst/>
            <a:gdLst/>
            <a:ahLst/>
            <a:cxnLst/>
            <a:rect l="l" t="t" r="r" b="b"/>
            <a:pathLst>
              <a:path w="7645057" h="6878586">
                <a:moveTo>
                  <a:pt x="0" y="0"/>
                </a:moveTo>
                <a:lnTo>
                  <a:pt x="7645056" y="0"/>
                </a:lnTo>
                <a:lnTo>
                  <a:pt x="7645056" y="6878586"/>
                </a:lnTo>
                <a:lnTo>
                  <a:pt x="0" y="6878586"/>
                </a:lnTo>
                <a:lnTo>
                  <a:pt x="0" y="0"/>
                </a:lnTo>
                <a:close/>
              </a:path>
            </a:pathLst>
          </a:custGeom>
          <a:blipFill>
            <a:blip r:embed="rId2"/>
            <a:stretch>
              <a:fillRect/>
            </a:stretch>
          </a:blipFill>
        </p:spPr>
      </p:sp>
    </p:spTree>
    <p:extLst>
      <p:ext uri="{BB962C8B-B14F-4D97-AF65-F5344CB8AC3E}">
        <p14:creationId xmlns:p14="http://schemas.microsoft.com/office/powerpoint/2010/main" val="198132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646331"/>
          </a:xfrm>
          <a:prstGeom prst="rect">
            <a:avLst/>
          </a:prstGeom>
          <a:noFill/>
        </p:spPr>
        <p:txBody>
          <a:bodyPr wrap="square" rtlCol="0">
            <a:spAutoFit/>
          </a:bodyPr>
          <a:lstStyle/>
          <a:p>
            <a:pPr algn="just"/>
            <a:r>
              <a:rPr lang="es-ES" sz="3600" dirty="0">
                <a:latin typeface="Bahnschrift SemiBold" panose="020B0502040204020203" pitchFamily="34" charset="0"/>
              </a:rPr>
              <a:t>Metafase 2: Los cromosomas se alinean en el plano medio de la célula.</a:t>
            </a:r>
          </a:p>
        </p:txBody>
      </p:sp>
      <p:sp>
        <p:nvSpPr>
          <p:cNvPr id="6" name="Freeform 5">
            <a:extLst>
              <a:ext uri="{FF2B5EF4-FFF2-40B4-BE49-F238E27FC236}">
                <a16:creationId xmlns:a16="http://schemas.microsoft.com/office/drawing/2014/main" id="{1590C527-7DBD-AAD4-B168-ED12951B9320}"/>
              </a:ext>
            </a:extLst>
          </p:cNvPr>
          <p:cNvSpPr/>
          <p:nvPr/>
        </p:nvSpPr>
        <p:spPr>
          <a:xfrm>
            <a:off x="5129584" y="2705100"/>
            <a:ext cx="8028832" cy="6697435"/>
          </a:xfrm>
          <a:custGeom>
            <a:avLst/>
            <a:gdLst/>
            <a:ahLst/>
            <a:cxnLst/>
            <a:rect l="l" t="t" r="r" b="b"/>
            <a:pathLst>
              <a:path w="5999267" h="5388655">
                <a:moveTo>
                  <a:pt x="0" y="0"/>
                </a:moveTo>
                <a:lnTo>
                  <a:pt x="5999268" y="0"/>
                </a:lnTo>
                <a:lnTo>
                  <a:pt x="5999268" y="5388655"/>
                </a:lnTo>
                <a:lnTo>
                  <a:pt x="0" y="5388655"/>
                </a:lnTo>
                <a:lnTo>
                  <a:pt x="0" y="0"/>
                </a:lnTo>
                <a:close/>
              </a:path>
            </a:pathLst>
          </a:custGeom>
          <a:blipFill>
            <a:blip r:embed="rId2"/>
            <a:stretch>
              <a:fillRect/>
            </a:stretch>
          </a:blipFill>
        </p:spPr>
      </p:sp>
    </p:spTree>
    <p:extLst>
      <p:ext uri="{BB962C8B-B14F-4D97-AF65-F5344CB8AC3E}">
        <p14:creationId xmlns:p14="http://schemas.microsoft.com/office/powerpoint/2010/main" val="42765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Anafase 2: Los cromosomas son separados por sus cromátidas, yendo a los polos de las células.</a:t>
            </a:r>
          </a:p>
        </p:txBody>
      </p:sp>
      <p:sp>
        <p:nvSpPr>
          <p:cNvPr id="7" name="Freeform 5">
            <a:extLst>
              <a:ext uri="{FF2B5EF4-FFF2-40B4-BE49-F238E27FC236}">
                <a16:creationId xmlns:a16="http://schemas.microsoft.com/office/drawing/2014/main" id="{93032F61-6F89-258A-34B9-C5259D130FD0}"/>
              </a:ext>
            </a:extLst>
          </p:cNvPr>
          <p:cNvSpPr/>
          <p:nvPr/>
        </p:nvSpPr>
        <p:spPr>
          <a:xfrm>
            <a:off x="5573081" y="2705100"/>
            <a:ext cx="7141837" cy="6486058"/>
          </a:xfrm>
          <a:custGeom>
            <a:avLst/>
            <a:gdLst/>
            <a:ahLst/>
            <a:cxnLst/>
            <a:rect l="l" t="t" r="r" b="b"/>
            <a:pathLst>
              <a:path w="6054075" h="5372798">
                <a:moveTo>
                  <a:pt x="0" y="0"/>
                </a:moveTo>
                <a:lnTo>
                  <a:pt x="6054076" y="0"/>
                </a:lnTo>
                <a:lnTo>
                  <a:pt x="6054076" y="5372798"/>
                </a:lnTo>
                <a:lnTo>
                  <a:pt x="0" y="5372798"/>
                </a:lnTo>
                <a:lnTo>
                  <a:pt x="0" y="0"/>
                </a:lnTo>
                <a:close/>
              </a:path>
            </a:pathLst>
          </a:custGeom>
          <a:blipFill>
            <a:blip r:embed="rId2"/>
            <a:stretch>
              <a:fillRect/>
            </a:stretch>
          </a:blipFill>
        </p:spPr>
      </p:sp>
    </p:spTree>
    <p:extLst>
      <p:ext uri="{BB962C8B-B14F-4D97-AF65-F5344CB8AC3E}">
        <p14:creationId xmlns:p14="http://schemas.microsoft.com/office/powerpoint/2010/main" val="53456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Telofase 2: Cada representante de los pares homólogos se encuentra en los polos, se </a:t>
            </a:r>
            <a:r>
              <a:rPr lang="es-ES" sz="3600" dirty="0" err="1">
                <a:latin typeface="Bahnschrift SemiBold" panose="020B0502040204020203" pitchFamily="34" charset="0"/>
              </a:rPr>
              <a:t>descondensan</a:t>
            </a:r>
            <a:r>
              <a:rPr lang="es-ES" sz="3600" dirty="0">
                <a:latin typeface="Bahnschrift SemiBold" panose="020B0502040204020203" pitchFamily="34" charset="0"/>
              </a:rPr>
              <a:t> parcialmente. Acá ya resultan 4 células haploides.</a:t>
            </a:r>
          </a:p>
        </p:txBody>
      </p:sp>
      <p:sp>
        <p:nvSpPr>
          <p:cNvPr id="6" name="Freeform 5">
            <a:extLst>
              <a:ext uri="{FF2B5EF4-FFF2-40B4-BE49-F238E27FC236}">
                <a16:creationId xmlns:a16="http://schemas.microsoft.com/office/drawing/2014/main" id="{3188816B-45FC-89F4-7C04-1ADABC799DBF}"/>
              </a:ext>
            </a:extLst>
          </p:cNvPr>
          <p:cNvSpPr/>
          <p:nvPr/>
        </p:nvSpPr>
        <p:spPr>
          <a:xfrm>
            <a:off x="6147343" y="3554561"/>
            <a:ext cx="5993315" cy="5375447"/>
          </a:xfrm>
          <a:custGeom>
            <a:avLst/>
            <a:gdLst/>
            <a:ahLst/>
            <a:cxnLst/>
            <a:rect l="l" t="t" r="r" b="b"/>
            <a:pathLst>
              <a:path w="5993315" h="5375447">
                <a:moveTo>
                  <a:pt x="0" y="0"/>
                </a:moveTo>
                <a:lnTo>
                  <a:pt x="5993314" y="0"/>
                </a:lnTo>
                <a:lnTo>
                  <a:pt x="5993314" y="5375448"/>
                </a:lnTo>
                <a:lnTo>
                  <a:pt x="0" y="5375448"/>
                </a:lnTo>
                <a:lnTo>
                  <a:pt x="0" y="0"/>
                </a:lnTo>
                <a:close/>
              </a:path>
            </a:pathLst>
          </a:custGeom>
          <a:blipFill>
            <a:blip r:embed="rId2"/>
            <a:stretch>
              <a:fillRect/>
            </a:stretch>
          </a:blipFill>
        </p:spPr>
      </p:sp>
    </p:spTree>
    <p:extLst>
      <p:ext uri="{BB962C8B-B14F-4D97-AF65-F5344CB8AC3E}">
        <p14:creationId xmlns:p14="http://schemas.microsoft.com/office/powerpoint/2010/main" val="83428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GAMETOGENESIS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646331"/>
          </a:xfrm>
          <a:prstGeom prst="rect">
            <a:avLst/>
          </a:prstGeom>
          <a:noFill/>
        </p:spPr>
        <p:txBody>
          <a:bodyPr wrap="square" rtlCol="0">
            <a:spAutoFit/>
          </a:bodyPr>
          <a:lstStyle/>
          <a:p>
            <a:pPr algn="just"/>
            <a:r>
              <a:rPr lang="es-ES" sz="3600" dirty="0">
                <a:latin typeface="Bahnschrift SemiBold" panose="020B0502040204020203" pitchFamily="34" charset="0"/>
              </a:rPr>
              <a:t>La gametogénesis es la formación de los gametos a través de la meiosis.</a:t>
            </a:r>
          </a:p>
        </p:txBody>
      </p:sp>
      <p:sp>
        <p:nvSpPr>
          <p:cNvPr id="7" name="Freeform 3">
            <a:extLst>
              <a:ext uri="{FF2B5EF4-FFF2-40B4-BE49-F238E27FC236}">
                <a16:creationId xmlns:a16="http://schemas.microsoft.com/office/drawing/2014/main" id="{F04D2F68-9EE2-F1C4-5752-426375AB659C}"/>
              </a:ext>
            </a:extLst>
          </p:cNvPr>
          <p:cNvSpPr/>
          <p:nvPr/>
        </p:nvSpPr>
        <p:spPr>
          <a:xfrm>
            <a:off x="457200" y="2376301"/>
            <a:ext cx="8206338" cy="7331034"/>
          </a:xfrm>
          <a:custGeom>
            <a:avLst/>
            <a:gdLst/>
            <a:ahLst/>
            <a:cxnLst/>
            <a:rect l="l" t="t" r="r" b="b"/>
            <a:pathLst>
              <a:path w="8206338" h="7331034">
                <a:moveTo>
                  <a:pt x="0" y="0"/>
                </a:moveTo>
                <a:lnTo>
                  <a:pt x="8206338" y="0"/>
                </a:lnTo>
                <a:lnTo>
                  <a:pt x="8206338" y="7331034"/>
                </a:lnTo>
                <a:lnTo>
                  <a:pt x="0" y="7331034"/>
                </a:lnTo>
                <a:lnTo>
                  <a:pt x="0" y="0"/>
                </a:lnTo>
                <a:close/>
              </a:path>
            </a:pathLst>
          </a:custGeom>
          <a:blipFill>
            <a:blip r:embed="rId2"/>
            <a:stretch>
              <a:fillRect r="-5783"/>
            </a:stretch>
          </a:blipFill>
        </p:spPr>
        <p:txBody>
          <a:bodyPr/>
          <a:lstStyle/>
          <a:p>
            <a:endParaRPr lang="es-CL"/>
          </a:p>
        </p:txBody>
      </p:sp>
      <p:sp>
        <p:nvSpPr>
          <p:cNvPr id="8" name="Freeform 4">
            <a:extLst>
              <a:ext uri="{FF2B5EF4-FFF2-40B4-BE49-F238E27FC236}">
                <a16:creationId xmlns:a16="http://schemas.microsoft.com/office/drawing/2014/main" id="{8F364D44-8311-2D9D-23D4-9C46FEF9350C}"/>
              </a:ext>
            </a:extLst>
          </p:cNvPr>
          <p:cNvSpPr/>
          <p:nvPr/>
        </p:nvSpPr>
        <p:spPr>
          <a:xfrm>
            <a:off x="9155874" y="2438588"/>
            <a:ext cx="8963377" cy="6735637"/>
          </a:xfrm>
          <a:custGeom>
            <a:avLst/>
            <a:gdLst/>
            <a:ahLst/>
            <a:cxnLst/>
            <a:rect l="l" t="t" r="r" b="b"/>
            <a:pathLst>
              <a:path w="8963377" h="6735637">
                <a:moveTo>
                  <a:pt x="0" y="0"/>
                </a:moveTo>
                <a:lnTo>
                  <a:pt x="8963377" y="0"/>
                </a:lnTo>
                <a:lnTo>
                  <a:pt x="8963377" y="6735637"/>
                </a:lnTo>
                <a:lnTo>
                  <a:pt x="0" y="6735637"/>
                </a:lnTo>
                <a:lnTo>
                  <a:pt x="0" y="0"/>
                </a:lnTo>
                <a:close/>
              </a:path>
            </a:pathLst>
          </a:custGeom>
          <a:blipFill>
            <a:blip r:embed="rId3"/>
            <a:stretch>
              <a:fillRect/>
            </a:stretch>
          </a:blipFill>
        </p:spPr>
        <p:txBody>
          <a:bodyPr/>
          <a:lstStyle/>
          <a:p>
            <a:endParaRPr lang="es-CL"/>
          </a:p>
        </p:txBody>
      </p:sp>
    </p:spTree>
    <p:extLst>
      <p:ext uri="{BB962C8B-B14F-4D97-AF65-F5344CB8AC3E}">
        <p14:creationId xmlns:p14="http://schemas.microsoft.com/office/powerpoint/2010/main" val="329041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0" name="Group 20"/>
          <p:cNvGrpSpPr/>
          <p:nvPr/>
        </p:nvGrpSpPr>
        <p:grpSpPr>
          <a:xfrm>
            <a:off x="927756" y="3277481"/>
            <a:ext cx="16432487" cy="1037845"/>
            <a:chOff x="-3324158" y="-38100"/>
            <a:chExt cx="4327900" cy="273342"/>
          </a:xfrm>
        </p:grpSpPr>
        <p:sp>
          <p:nvSpPr>
            <p:cNvPr id="21" name="Freeform 21"/>
            <p:cNvSpPr/>
            <p:nvPr/>
          </p:nvSpPr>
          <p:spPr>
            <a:xfrm>
              <a:off x="-3324158" y="1441"/>
              <a:ext cx="762628" cy="154015"/>
            </a:xfrm>
            <a:custGeom>
              <a:avLst/>
              <a:gdLst/>
              <a:ahLst/>
              <a:cxnLst/>
              <a:rect l="l" t="t" r="r" b="b"/>
              <a:pathLst>
                <a:path w="1003742" h="235242">
                  <a:moveTo>
                    <a:pt x="103603" y="0"/>
                  </a:moveTo>
                  <a:lnTo>
                    <a:pt x="900139" y="0"/>
                  </a:lnTo>
                  <a:cubicBezTo>
                    <a:pt x="957357" y="0"/>
                    <a:pt x="1003742" y="46384"/>
                    <a:pt x="1003742" y="103603"/>
                  </a:cubicBezTo>
                  <a:lnTo>
                    <a:pt x="1003742" y="131639"/>
                  </a:lnTo>
                  <a:cubicBezTo>
                    <a:pt x="1003742" y="159116"/>
                    <a:pt x="992826" y="185468"/>
                    <a:pt x="973397" y="204897"/>
                  </a:cubicBezTo>
                  <a:cubicBezTo>
                    <a:pt x="953968" y="224327"/>
                    <a:pt x="927616" y="235242"/>
                    <a:pt x="900139" y="235242"/>
                  </a:cubicBezTo>
                  <a:lnTo>
                    <a:pt x="103603" y="235242"/>
                  </a:lnTo>
                  <a:cubicBezTo>
                    <a:pt x="46384" y="235242"/>
                    <a:pt x="0" y="188857"/>
                    <a:pt x="0" y="131639"/>
                  </a:cubicBezTo>
                  <a:lnTo>
                    <a:pt x="0" y="103603"/>
                  </a:lnTo>
                  <a:cubicBezTo>
                    <a:pt x="0" y="46384"/>
                    <a:pt x="46384" y="0"/>
                    <a:pt x="103603" y="0"/>
                  </a:cubicBezTo>
                  <a:close/>
                </a:path>
              </a:pathLst>
            </a:custGeom>
            <a:solidFill>
              <a:schemeClr val="accent3">
                <a:lumMod val="60000"/>
                <a:lumOff val="40000"/>
              </a:schemeClr>
            </a:solidFill>
            <a:ln w="38100" cap="rnd">
              <a:solidFill>
                <a:srgbClr val="000000"/>
              </a:solidFill>
              <a:prstDash val="solid"/>
              <a:round/>
            </a:ln>
          </p:spPr>
          <p:txBody>
            <a:bodyPr/>
            <a:lstStyle/>
            <a:p>
              <a:pPr algn="ctr"/>
              <a:r>
                <a:rPr lang="es-CL" sz="3600" b="1" dirty="0">
                  <a:latin typeface="Bahnschrift SemiBold" panose="020B0502040204020203" pitchFamily="34" charset="0"/>
                </a:rPr>
                <a:t>ACTIVIDAD 1</a:t>
              </a:r>
            </a:p>
          </p:txBody>
        </p:sp>
        <p:sp>
          <p:nvSpPr>
            <p:cNvPr id="22" name="TextBox 22"/>
            <p:cNvSpPr txBox="1"/>
            <p:nvPr/>
          </p:nvSpPr>
          <p:spPr>
            <a:xfrm>
              <a:off x="0" y="-38100"/>
              <a:ext cx="1003742" cy="273342"/>
            </a:xfrm>
            <a:prstGeom prst="rect">
              <a:avLst/>
            </a:prstGeom>
          </p:spPr>
          <p:txBody>
            <a:bodyPr lIns="50800" tIns="50800" rIns="50800" bIns="50800" rtlCol="0" anchor="ctr"/>
            <a:lstStyle/>
            <a:p>
              <a:pPr marL="0" lvl="0" indent="0" algn="ctr">
                <a:lnSpc>
                  <a:spcPts val="3079"/>
                </a:lnSpc>
                <a:spcBef>
                  <a:spcPct val="0"/>
                </a:spcBef>
              </a:pPr>
              <a:endParaRPr lang="en-US" sz="2199" u="none" strike="noStrike" dirty="0">
                <a:solidFill>
                  <a:srgbClr val="000000"/>
                </a:solidFill>
                <a:latin typeface="Open Sans"/>
              </a:endParaRPr>
            </a:p>
          </p:txBody>
        </p:sp>
      </p:grpSp>
      <p:grpSp>
        <p:nvGrpSpPr>
          <p:cNvPr id="52" name="Group 52"/>
          <p:cNvGrpSpPr/>
          <p:nvPr/>
        </p:nvGrpSpPr>
        <p:grpSpPr>
          <a:xfrm>
            <a:off x="4942212" y="410683"/>
            <a:ext cx="8403575" cy="775626"/>
            <a:chOff x="-78588" y="0"/>
            <a:chExt cx="3022420" cy="262318"/>
          </a:xfrm>
        </p:grpSpPr>
        <p:sp>
          <p:nvSpPr>
            <p:cNvPr id="53" name="Freeform 53"/>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54" name="TextBox 54"/>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61" name="CuadroTexto 60">
            <a:extLst>
              <a:ext uri="{FF2B5EF4-FFF2-40B4-BE49-F238E27FC236}">
                <a16:creationId xmlns:a16="http://schemas.microsoft.com/office/drawing/2014/main" id="{09135905-9F7E-B9EF-60EA-376C418EA45C}"/>
              </a:ext>
            </a:extLst>
          </p:cNvPr>
          <p:cNvSpPr txBox="1"/>
          <p:nvPr/>
        </p:nvSpPr>
        <p:spPr>
          <a:xfrm>
            <a:off x="838200" y="1866900"/>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Otro aspecto importante dentro de la dimensión biológica en la sexualidad humana es la reproducción.</a:t>
            </a:r>
            <a:endParaRPr lang="es-CL" sz="3600" dirty="0">
              <a:latin typeface="Bahnschrift SemiBold" panose="020B0502040204020203" pitchFamily="34" charset="0"/>
            </a:endParaRPr>
          </a:p>
        </p:txBody>
      </p:sp>
      <p:sp>
        <p:nvSpPr>
          <p:cNvPr id="63" name="CuadroTexto 62">
            <a:extLst>
              <a:ext uri="{FF2B5EF4-FFF2-40B4-BE49-F238E27FC236}">
                <a16:creationId xmlns:a16="http://schemas.microsoft.com/office/drawing/2014/main" id="{CBBDECAB-03F1-6DDE-29FD-00FF898A15AB}"/>
              </a:ext>
            </a:extLst>
          </p:cNvPr>
          <p:cNvSpPr txBox="1"/>
          <p:nvPr/>
        </p:nvSpPr>
        <p:spPr>
          <a:xfrm>
            <a:off x="854242" y="4305300"/>
            <a:ext cx="16383001" cy="1200329"/>
          </a:xfrm>
          <a:prstGeom prst="rect">
            <a:avLst/>
          </a:prstGeom>
          <a:noFill/>
        </p:spPr>
        <p:txBody>
          <a:bodyPr wrap="square" rtlCol="0">
            <a:spAutoFit/>
          </a:bodyPr>
          <a:lstStyle/>
          <a:p>
            <a:pPr algn="just"/>
            <a:r>
              <a:rPr lang="es-ES" sz="3600" dirty="0">
                <a:latin typeface="Bahnschrift SemiBold" panose="020B0502040204020203" pitchFamily="34" charset="0"/>
              </a:rPr>
              <a:t>¿Cómo funciona la reproducción humana?, ¿Cuáles son los procesos del cuerpo al momento de la reproducción humana?</a:t>
            </a:r>
          </a:p>
        </p:txBody>
      </p:sp>
      <p:sp>
        <p:nvSpPr>
          <p:cNvPr id="2" name="CuadroTexto 1">
            <a:extLst>
              <a:ext uri="{FF2B5EF4-FFF2-40B4-BE49-F238E27FC236}">
                <a16:creationId xmlns:a16="http://schemas.microsoft.com/office/drawing/2014/main" id="{CAE9587E-CCD4-5D17-B1CC-80709F38D6A4}"/>
              </a:ext>
            </a:extLst>
          </p:cNvPr>
          <p:cNvSpPr txBox="1"/>
          <p:nvPr/>
        </p:nvSpPr>
        <p:spPr>
          <a:xfrm>
            <a:off x="854241" y="5871728"/>
            <a:ext cx="16383001" cy="1200329"/>
          </a:xfrm>
          <a:prstGeom prst="rect">
            <a:avLst/>
          </a:prstGeom>
          <a:noFill/>
        </p:spPr>
        <p:txBody>
          <a:bodyPr wrap="square" rtlCol="0">
            <a:spAutoFit/>
          </a:bodyPr>
          <a:lstStyle/>
          <a:p>
            <a:pPr algn="just"/>
            <a:r>
              <a:rPr lang="es-ES" sz="3600" dirty="0">
                <a:latin typeface="Bahnschrift SemiBold" panose="020B0502040204020203" pitchFamily="34" charset="0"/>
              </a:rPr>
              <a:t>El inicio de la reproducción humana, empieza con la formación de células germinales.</a:t>
            </a:r>
          </a:p>
        </p:txBody>
      </p:sp>
    </p:spTree>
    <p:extLst>
      <p:ext uri="{BB962C8B-B14F-4D97-AF65-F5344CB8AC3E}">
        <p14:creationId xmlns:p14="http://schemas.microsoft.com/office/powerpoint/2010/main" val="28757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1807035"/>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Según tus conocimientos ¿Cuáles son las células germinales del cuerpo humano?, ¿De donde nacen las células germinales?</a:t>
            </a: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CÉLULAS GERMINALES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6" name="CuadroTexto 5">
            <a:extLst>
              <a:ext uri="{FF2B5EF4-FFF2-40B4-BE49-F238E27FC236}">
                <a16:creationId xmlns:a16="http://schemas.microsoft.com/office/drawing/2014/main" id="{4DB5C3E5-A2CB-B4DC-038B-362CE7A544A6}"/>
              </a:ext>
            </a:extLst>
          </p:cNvPr>
          <p:cNvSpPr txBox="1"/>
          <p:nvPr/>
        </p:nvSpPr>
        <p:spPr>
          <a:xfrm>
            <a:off x="852450" y="3086100"/>
            <a:ext cx="16764000" cy="2862322"/>
          </a:xfrm>
          <a:prstGeom prst="rect">
            <a:avLst/>
          </a:prstGeom>
          <a:noFill/>
        </p:spPr>
        <p:txBody>
          <a:bodyPr wrap="square" rtlCol="0">
            <a:spAutoFit/>
          </a:bodyPr>
          <a:lstStyle/>
          <a:p>
            <a:pPr algn="just"/>
            <a:r>
              <a:rPr lang="es-ES" sz="3600" dirty="0">
                <a:latin typeface="Bahnschrift SemiBold" panose="020B0502040204020203" pitchFamily="34" charset="0"/>
              </a:rPr>
              <a:t>Las células germinales en los humanos son los ovocitos y los espermatozoides. La creación de las células germinales ocurre en los ovarios y en los testículos.</a:t>
            </a: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El proceso de formación es a través de la meiosis, en donde el resultado es 4 células. En el caso de los ovocitos solo 1 de esa células es funcional.</a:t>
            </a:r>
          </a:p>
        </p:txBody>
      </p:sp>
      <p:sp>
        <p:nvSpPr>
          <p:cNvPr id="7" name="CuadroTexto 6">
            <a:extLst>
              <a:ext uri="{FF2B5EF4-FFF2-40B4-BE49-F238E27FC236}">
                <a16:creationId xmlns:a16="http://schemas.microsoft.com/office/drawing/2014/main" id="{BA8E31A4-BBA6-ED2C-07D0-5B302BBBEB37}"/>
              </a:ext>
            </a:extLst>
          </p:cNvPr>
          <p:cNvSpPr txBox="1"/>
          <p:nvPr/>
        </p:nvSpPr>
        <p:spPr>
          <a:xfrm>
            <a:off x="852450" y="6364642"/>
            <a:ext cx="16764000" cy="646331"/>
          </a:xfrm>
          <a:prstGeom prst="rect">
            <a:avLst/>
          </a:prstGeom>
          <a:noFill/>
        </p:spPr>
        <p:txBody>
          <a:bodyPr wrap="square" rtlCol="0">
            <a:spAutoFit/>
          </a:bodyPr>
          <a:lstStyle/>
          <a:p>
            <a:pPr algn="just"/>
            <a:r>
              <a:rPr lang="es-ES" sz="3600" dirty="0">
                <a:latin typeface="Bahnschrift SemiBold" panose="020B0502040204020203" pitchFamily="34" charset="0"/>
              </a:rPr>
              <a:t>¿Por qué en los ovocitos solo 1 de las 4 células resultantes son funcionales?</a:t>
            </a:r>
          </a:p>
        </p:txBody>
      </p:sp>
      <p:sp>
        <p:nvSpPr>
          <p:cNvPr id="8" name="CuadroTexto 7">
            <a:extLst>
              <a:ext uri="{FF2B5EF4-FFF2-40B4-BE49-F238E27FC236}">
                <a16:creationId xmlns:a16="http://schemas.microsoft.com/office/drawing/2014/main" id="{C08F1E71-2D00-EE94-FE6D-AD81B9151DA7}"/>
              </a:ext>
            </a:extLst>
          </p:cNvPr>
          <p:cNvSpPr txBox="1"/>
          <p:nvPr/>
        </p:nvSpPr>
        <p:spPr>
          <a:xfrm>
            <a:off x="871253" y="7365637"/>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Cuando resultan los ovocitos, solo 1 es funcional debido a la necesidad de entregar recursos nutritivos para la formación del embrión.</a:t>
            </a:r>
          </a:p>
        </p:txBody>
      </p:sp>
    </p:spTree>
    <p:extLst>
      <p:ext uri="{BB962C8B-B14F-4D97-AF65-F5344CB8AC3E}">
        <p14:creationId xmlns:p14="http://schemas.microsoft.com/office/powerpoint/2010/main" val="2161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6" name="Freeform 8">
            <a:extLst>
              <a:ext uri="{FF2B5EF4-FFF2-40B4-BE49-F238E27FC236}">
                <a16:creationId xmlns:a16="http://schemas.microsoft.com/office/drawing/2014/main" id="{B8166D11-11AB-D1BA-3EA2-F80633AE494C}"/>
              </a:ext>
            </a:extLst>
          </p:cNvPr>
          <p:cNvSpPr/>
          <p:nvPr/>
        </p:nvSpPr>
        <p:spPr>
          <a:xfrm>
            <a:off x="4800600" y="2899592"/>
            <a:ext cx="8295627" cy="4947392"/>
          </a:xfrm>
          <a:custGeom>
            <a:avLst/>
            <a:gdLst/>
            <a:ahLst/>
            <a:cxnLst/>
            <a:rect l="l" t="t" r="r" b="b"/>
            <a:pathLst>
              <a:path w="8295627" h="4947392">
                <a:moveTo>
                  <a:pt x="0" y="0"/>
                </a:moveTo>
                <a:lnTo>
                  <a:pt x="8295627" y="0"/>
                </a:lnTo>
                <a:lnTo>
                  <a:pt x="8295627" y="4947392"/>
                </a:lnTo>
                <a:lnTo>
                  <a:pt x="0" y="4947392"/>
                </a:lnTo>
                <a:lnTo>
                  <a:pt x="0" y="0"/>
                </a:lnTo>
                <a:close/>
              </a:path>
            </a:pathLst>
          </a:custGeom>
          <a:blipFill>
            <a:blip r:embed="rId2"/>
            <a:stretch>
              <a:fillRect/>
            </a:stretch>
          </a:blipFill>
        </p:spPr>
      </p:sp>
      <p:sp>
        <p:nvSpPr>
          <p:cNvPr id="7" name="CuadroTexto 6">
            <a:extLst>
              <a:ext uri="{FF2B5EF4-FFF2-40B4-BE49-F238E27FC236}">
                <a16:creationId xmlns:a16="http://schemas.microsoft.com/office/drawing/2014/main" id="{D477D780-BEC2-43F2-2757-F04C5DD83FC0}"/>
              </a:ext>
            </a:extLst>
          </p:cNvPr>
          <p:cNvSpPr txBox="1"/>
          <p:nvPr/>
        </p:nvSpPr>
        <p:spPr>
          <a:xfrm>
            <a:off x="761999" y="1442786"/>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¿Haploide?, ¿Diploide?, observa la siguiente imagen y bajo tus conocimientos, describe cual serial la diferencia entre cada una de estas células.</a:t>
            </a:r>
          </a:p>
        </p:txBody>
      </p:sp>
      <p:sp>
        <p:nvSpPr>
          <p:cNvPr id="8" name="CuadroTexto 7">
            <a:extLst>
              <a:ext uri="{FF2B5EF4-FFF2-40B4-BE49-F238E27FC236}">
                <a16:creationId xmlns:a16="http://schemas.microsoft.com/office/drawing/2014/main" id="{71215934-4E1D-7C7E-7389-4DA8F1343108}"/>
              </a:ext>
            </a:extLst>
          </p:cNvPr>
          <p:cNvSpPr txBox="1"/>
          <p:nvPr/>
        </p:nvSpPr>
        <p:spPr>
          <a:xfrm>
            <a:off x="761999" y="7891726"/>
            <a:ext cx="16764000" cy="1754326"/>
          </a:xfrm>
          <a:prstGeom prst="rect">
            <a:avLst/>
          </a:prstGeom>
          <a:noFill/>
        </p:spPr>
        <p:txBody>
          <a:bodyPr wrap="square" rtlCol="0">
            <a:spAutoFit/>
          </a:bodyPr>
          <a:lstStyle/>
          <a:p>
            <a:pPr algn="just"/>
            <a:r>
              <a:rPr lang="es-ES" sz="3600" dirty="0">
                <a:latin typeface="Bahnschrift SemiBold" panose="020B0502040204020203" pitchFamily="34" charset="0"/>
              </a:rPr>
              <a:t>Las células diploide son las células que tienen 2 conjuntos de cromosomas.</a:t>
            </a:r>
          </a:p>
          <a:p>
            <a:pPr algn="just"/>
            <a:endParaRPr lang="es-ES" sz="3600" dirty="0">
              <a:latin typeface="Bahnschrift SemiBold" panose="020B0502040204020203" pitchFamily="34" charset="0"/>
            </a:endParaRPr>
          </a:p>
          <a:p>
            <a:pPr algn="just"/>
            <a:r>
              <a:rPr lang="es-ES" sz="3600" dirty="0">
                <a:latin typeface="Bahnschrift SemiBold" panose="020B0502040204020203" pitchFamily="34" charset="0"/>
              </a:rPr>
              <a:t>Las células haploide son las células que tienen solo 1 conjunto de cromosomas.</a:t>
            </a:r>
          </a:p>
        </p:txBody>
      </p:sp>
    </p:spTree>
    <p:extLst>
      <p:ext uri="{BB962C8B-B14F-4D97-AF65-F5344CB8AC3E}">
        <p14:creationId xmlns:p14="http://schemas.microsoft.com/office/powerpoint/2010/main" val="35002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7" name="CuadroTexto 6">
            <a:extLst>
              <a:ext uri="{FF2B5EF4-FFF2-40B4-BE49-F238E27FC236}">
                <a16:creationId xmlns:a16="http://schemas.microsoft.com/office/drawing/2014/main" id="{D477D780-BEC2-43F2-2757-F04C5DD83FC0}"/>
              </a:ext>
            </a:extLst>
          </p:cNvPr>
          <p:cNvSpPr txBox="1"/>
          <p:nvPr/>
        </p:nvSpPr>
        <p:spPr>
          <a:xfrm>
            <a:off x="871253" y="1506354"/>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El proceso de la meiosis se puede dividir en 2, meiosis I y meiosis II. ¿Por qué crees tu que el proceso de meiosis es de divisiones celulares?</a:t>
            </a:r>
          </a:p>
        </p:txBody>
      </p:sp>
      <p:sp>
        <p:nvSpPr>
          <p:cNvPr id="8" name="CuadroTexto 7">
            <a:extLst>
              <a:ext uri="{FF2B5EF4-FFF2-40B4-BE49-F238E27FC236}">
                <a16:creationId xmlns:a16="http://schemas.microsoft.com/office/drawing/2014/main" id="{71215934-4E1D-7C7E-7389-4DA8F1343108}"/>
              </a:ext>
            </a:extLst>
          </p:cNvPr>
          <p:cNvSpPr txBox="1"/>
          <p:nvPr/>
        </p:nvSpPr>
        <p:spPr>
          <a:xfrm>
            <a:off x="871253" y="2903617"/>
            <a:ext cx="16764000" cy="2862322"/>
          </a:xfrm>
          <a:prstGeom prst="rect">
            <a:avLst/>
          </a:prstGeom>
          <a:noFill/>
        </p:spPr>
        <p:txBody>
          <a:bodyPr wrap="square" rtlCol="0">
            <a:spAutoFit/>
          </a:bodyPr>
          <a:lstStyle/>
          <a:p>
            <a:pPr algn="just"/>
            <a:r>
              <a:rPr lang="es-ES" sz="3600" dirty="0">
                <a:latin typeface="Bahnschrift SemiBold" panose="020B0502040204020203" pitchFamily="34" charset="0"/>
              </a:rPr>
              <a:t>Es necesario que se realicen dos divisiones celulares seguidas debido a que para que la fecundación sea exitosa, se necesitan que las células germinales solo tenga la mitad de cromosomas de la especie. En el caso de los humanos, nosotros tenemos 46 pares, por lo cual, ¿Cuántos cromosomas tendrán nuestras células haploides?</a:t>
            </a:r>
          </a:p>
        </p:txBody>
      </p:sp>
    </p:spTree>
    <p:extLst>
      <p:ext uri="{BB962C8B-B14F-4D97-AF65-F5344CB8AC3E}">
        <p14:creationId xmlns:p14="http://schemas.microsoft.com/office/powerpoint/2010/main" val="29114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7" name="CuadroTexto 6">
            <a:extLst>
              <a:ext uri="{FF2B5EF4-FFF2-40B4-BE49-F238E27FC236}">
                <a16:creationId xmlns:a16="http://schemas.microsoft.com/office/drawing/2014/main" id="{D477D780-BEC2-43F2-2757-F04C5DD83FC0}"/>
              </a:ext>
            </a:extLst>
          </p:cNvPr>
          <p:cNvSpPr txBox="1"/>
          <p:nvPr/>
        </p:nvSpPr>
        <p:spPr>
          <a:xfrm>
            <a:off x="871253" y="1506354"/>
            <a:ext cx="16764000" cy="3416320"/>
          </a:xfrm>
          <a:prstGeom prst="rect">
            <a:avLst/>
          </a:prstGeom>
          <a:noFill/>
        </p:spPr>
        <p:txBody>
          <a:bodyPr wrap="square" rtlCol="0">
            <a:spAutoFit/>
          </a:bodyPr>
          <a:lstStyle/>
          <a:p>
            <a:pPr algn="just"/>
            <a:r>
              <a:rPr lang="es-ES" sz="3600" dirty="0">
                <a:latin typeface="Bahnschrift SemiBold" panose="020B0502040204020203" pitchFamily="34" charset="0"/>
              </a:rPr>
              <a:t>La división celular (mitosis) se caracteriza por 4 pasos:</a:t>
            </a:r>
          </a:p>
          <a:p>
            <a:pPr marL="457200" indent="-457200" algn="just">
              <a:buFontTx/>
              <a:buChar char="-"/>
            </a:pPr>
            <a:r>
              <a:rPr lang="es-ES" sz="3600" dirty="0">
                <a:latin typeface="Bahnschrift SemiBold" panose="020B0502040204020203" pitchFamily="34" charset="0"/>
              </a:rPr>
              <a:t>Profase</a:t>
            </a:r>
          </a:p>
          <a:p>
            <a:pPr marL="457200" indent="-457200" algn="just">
              <a:buFontTx/>
              <a:buChar char="-"/>
            </a:pPr>
            <a:r>
              <a:rPr lang="es-ES" sz="3600" dirty="0">
                <a:latin typeface="Bahnschrift SemiBold" panose="020B0502040204020203" pitchFamily="34" charset="0"/>
              </a:rPr>
              <a:t>Metafase</a:t>
            </a:r>
          </a:p>
          <a:p>
            <a:pPr marL="457200" indent="-457200" algn="just">
              <a:buFontTx/>
              <a:buChar char="-"/>
            </a:pPr>
            <a:r>
              <a:rPr lang="es-ES" sz="3600" dirty="0">
                <a:latin typeface="Bahnschrift SemiBold" panose="020B0502040204020203" pitchFamily="34" charset="0"/>
              </a:rPr>
              <a:t>Anafase</a:t>
            </a:r>
          </a:p>
          <a:p>
            <a:pPr marL="457200" indent="-457200" algn="just">
              <a:buFontTx/>
              <a:buChar char="-"/>
            </a:pPr>
            <a:r>
              <a:rPr lang="es-ES" sz="3600" dirty="0">
                <a:latin typeface="Bahnschrift SemiBold" panose="020B0502040204020203" pitchFamily="34" charset="0"/>
              </a:rPr>
              <a:t>Telofase</a:t>
            </a:r>
          </a:p>
          <a:p>
            <a:pPr algn="just"/>
            <a:r>
              <a:rPr lang="es-ES" sz="3600" dirty="0">
                <a:latin typeface="Bahnschrift SemiBold" panose="020B0502040204020203" pitchFamily="34" charset="0"/>
              </a:rPr>
              <a:t>¿Cuáles serian entonces los pasos de la meiosis?</a:t>
            </a:r>
          </a:p>
        </p:txBody>
      </p:sp>
      <p:sp>
        <p:nvSpPr>
          <p:cNvPr id="8" name="CuadroTexto 7">
            <a:extLst>
              <a:ext uri="{FF2B5EF4-FFF2-40B4-BE49-F238E27FC236}">
                <a16:creationId xmlns:a16="http://schemas.microsoft.com/office/drawing/2014/main" id="{71215934-4E1D-7C7E-7389-4DA8F1343108}"/>
              </a:ext>
            </a:extLst>
          </p:cNvPr>
          <p:cNvSpPr txBox="1"/>
          <p:nvPr/>
        </p:nvSpPr>
        <p:spPr>
          <a:xfrm>
            <a:off x="871253" y="5242719"/>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En el caso de la meiosis, son los pasos tienen los mismos nombres, pero con variaciones mínimas.</a:t>
            </a:r>
          </a:p>
        </p:txBody>
      </p:sp>
    </p:spTree>
    <p:extLst>
      <p:ext uri="{BB962C8B-B14F-4D97-AF65-F5344CB8AC3E}">
        <p14:creationId xmlns:p14="http://schemas.microsoft.com/office/powerpoint/2010/main" val="12992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pic>
        <p:nvPicPr>
          <p:cNvPr id="1026" name="Picture 2" descr="Meiosi - Labster Theory">
            <a:extLst>
              <a:ext uri="{FF2B5EF4-FFF2-40B4-BE49-F238E27FC236}">
                <a16:creationId xmlns:a16="http://schemas.microsoft.com/office/drawing/2014/main" id="{971CEBBB-AAF1-7F34-0467-E3060676C0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565"/>
          <a:stretch/>
        </p:blipFill>
        <p:spPr bwMode="auto">
          <a:xfrm>
            <a:off x="4678866" y="1352817"/>
            <a:ext cx="8930268" cy="797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0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Profase 1: Se duplica y condensa el material genético. Los cromosomas se colocan juntos para realizar la sinapsis formando tétradas.</a:t>
            </a:r>
          </a:p>
        </p:txBody>
      </p:sp>
      <p:sp>
        <p:nvSpPr>
          <p:cNvPr id="6" name="Freeform 2">
            <a:extLst>
              <a:ext uri="{FF2B5EF4-FFF2-40B4-BE49-F238E27FC236}">
                <a16:creationId xmlns:a16="http://schemas.microsoft.com/office/drawing/2014/main" id="{69D0D207-0304-6511-16C5-FC6FC7027E15}"/>
              </a:ext>
            </a:extLst>
          </p:cNvPr>
          <p:cNvSpPr/>
          <p:nvPr/>
        </p:nvSpPr>
        <p:spPr>
          <a:xfrm>
            <a:off x="1876184" y="3319536"/>
            <a:ext cx="7004787" cy="6290417"/>
          </a:xfrm>
          <a:custGeom>
            <a:avLst/>
            <a:gdLst/>
            <a:ahLst/>
            <a:cxnLst/>
            <a:rect l="l" t="t" r="r" b="b"/>
            <a:pathLst>
              <a:path w="7004787" h="6290417">
                <a:moveTo>
                  <a:pt x="0" y="0"/>
                </a:moveTo>
                <a:lnTo>
                  <a:pt x="7004786" y="0"/>
                </a:lnTo>
                <a:lnTo>
                  <a:pt x="7004786" y="6290418"/>
                </a:lnTo>
                <a:lnTo>
                  <a:pt x="0" y="6290418"/>
                </a:lnTo>
                <a:lnTo>
                  <a:pt x="0" y="0"/>
                </a:lnTo>
                <a:close/>
              </a:path>
            </a:pathLst>
          </a:custGeom>
          <a:blipFill>
            <a:blip r:embed="rId2"/>
            <a:stretch>
              <a:fillRect/>
            </a:stretch>
          </a:blipFill>
        </p:spPr>
      </p:sp>
      <p:sp>
        <p:nvSpPr>
          <p:cNvPr id="7" name="Freeform 3">
            <a:extLst>
              <a:ext uri="{FF2B5EF4-FFF2-40B4-BE49-F238E27FC236}">
                <a16:creationId xmlns:a16="http://schemas.microsoft.com/office/drawing/2014/main" id="{8D395916-ABC2-ABE0-441D-6F363AB49640}"/>
              </a:ext>
            </a:extLst>
          </p:cNvPr>
          <p:cNvSpPr/>
          <p:nvPr/>
        </p:nvSpPr>
        <p:spPr>
          <a:xfrm>
            <a:off x="9578327" y="3319536"/>
            <a:ext cx="7064317" cy="6290417"/>
          </a:xfrm>
          <a:custGeom>
            <a:avLst/>
            <a:gdLst/>
            <a:ahLst/>
            <a:cxnLst/>
            <a:rect l="l" t="t" r="r" b="b"/>
            <a:pathLst>
              <a:path w="7064317" h="6290417">
                <a:moveTo>
                  <a:pt x="0" y="0"/>
                </a:moveTo>
                <a:lnTo>
                  <a:pt x="7064317" y="0"/>
                </a:lnTo>
                <a:lnTo>
                  <a:pt x="7064317" y="6290418"/>
                </a:lnTo>
                <a:lnTo>
                  <a:pt x="0" y="6290418"/>
                </a:lnTo>
                <a:lnTo>
                  <a:pt x="0" y="0"/>
                </a:lnTo>
                <a:close/>
              </a:path>
            </a:pathLst>
          </a:custGeom>
          <a:blipFill>
            <a:blip r:embed="rId3"/>
            <a:stretch>
              <a:fillRect/>
            </a:stretch>
          </a:blipFill>
        </p:spPr>
      </p:sp>
    </p:spTree>
    <p:extLst>
      <p:ext uri="{BB962C8B-B14F-4D97-AF65-F5344CB8AC3E}">
        <p14:creationId xmlns:p14="http://schemas.microsoft.com/office/powerpoint/2010/main" val="380210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MEIOSIS I</a:t>
              </a:r>
              <a:endParaRPr lang="es-CL" sz="4400" b="1" dirty="0">
                <a:latin typeface="Bahnschrift SemiBold" panose="020B0502040204020203" pitchFamily="34" charset="0"/>
              </a:endParaRP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36A56CFD-D688-54ED-1476-FF2470F46192}"/>
              </a:ext>
            </a:extLst>
          </p:cNvPr>
          <p:cNvSpPr txBox="1"/>
          <p:nvPr/>
        </p:nvSpPr>
        <p:spPr>
          <a:xfrm>
            <a:off x="871253" y="1506354"/>
            <a:ext cx="16764000" cy="1200329"/>
          </a:xfrm>
          <a:prstGeom prst="rect">
            <a:avLst/>
          </a:prstGeom>
          <a:noFill/>
        </p:spPr>
        <p:txBody>
          <a:bodyPr wrap="square" rtlCol="0">
            <a:spAutoFit/>
          </a:bodyPr>
          <a:lstStyle/>
          <a:p>
            <a:pPr algn="just"/>
            <a:r>
              <a:rPr lang="es-ES" sz="3600" dirty="0">
                <a:latin typeface="Bahnschrift SemiBold" panose="020B0502040204020203" pitchFamily="34" charset="0"/>
              </a:rPr>
              <a:t>Metafase 1: Los cromosomas en tétradas se alinean en el plano medio de la célula.</a:t>
            </a:r>
          </a:p>
        </p:txBody>
      </p:sp>
      <p:sp>
        <p:nvSpPr>
          <p:cNvPr id="8" name="Freeform 5">
            <a:extLst>
              <a:ext uri="{FF2B5EF4-FFF2-40B4-BE49-F238E27FC236}">
                <a16:creationId xmlns:a16="http://schemas.microsoft.com/office/drawing/2014/main" id="{0D4A81D7-8099-4451-A55B-6CA60D77C228}"/>
              </a:ext>
            </a:extLst>
          </p:cNvPr>
          <p:cNvSpPr/>
          <p:nvPr/>
        </p:nvSpPr>
        <p:spPr>
          <a:xfrm>
            <a:off x="5321847" y="2950560"/>
            <a:ext cx="7644306" cy="6781626"/>
          </a:xfrm>
          <a:custGeom>
            <a:avLst/>
            <a:gdLst/>
            <a:ahLst/>
            <a:cxnLst/>
            <a:rect l="l" t="t" r="r" b="b"/>
            <a:pathLst>
              <a:path w="7644306" h="6781626">
                <a:moveTo>
                  <a:pt x="0" y="0"/>
                </a:moveTo>
                <a:lnTo>
                  <a:pt x="7644306" y="0"/>
                </a:lnTo>
                <a:lnTo>
                  <a:pt x="7644306" y="6781626"/>
                </a:lnTo>
                <a:lnTo>
                  <a:pt x="0" y="6781626"/>
                </a:lnTo>
                <a:lnTo>
                  <a:pt x="0" y="0"/>
                </a:lnTo>
                <a:close/>
              </a:path>
            </a:pathLst>
          </a:custGeom>
          <a:blipFill>
            <a:blip r:embed="rId2"/>
            <a:stretch>
              <a:fillRect/>
            </a:stretch>
          </a:blipFill>
        </p:spPr>
      </p:sp>
    </p:spTree>
    <p:extLst>
      <p:ext uri="{BB962C8B-B14F-4D97-AF65-F5344CB8AC3E}">
        <p14:creationId xmlns:p14="http://schemas.microsoft.com/office/powerpoint/2010/main" val="1439781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581</Words>
  <Application>Microsoft Office PowerPoint</Application>
  <PresentationFormat>Personalizado</PresentationFormat>
  <Paragraphs>50</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Calibri</vt:lpstr>
      <vt:lpstr>Bahnschrift SemiBold</vt:lpstr>
      <vt:lpstr>Open Sans</vt:lpstr>
      <vt:lpstr>Open Sans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20</cp:revision>
  <dcterms:created xsi:type="dcterms:W3CDTF">2006-08-16T00:00:00Z</dcterms:created>
  <dcterms:modified xsi:type="dcterms:W3CDTF">2025-04-03T14:17:31Z</dcterms:modified>
  <dc:identifier>DAGCy9MpuAk</dc:identifier>
</cp:coreProperties>
</file>