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9"/>
  </p:notesMasterIdLst>
  <p:sldIdLst>
    <p:sldId id="256" r:id="rId2"/>
    <p:sldId id="279" r:id="rId3"/>
    <p:sldId id="280" r:id="rId4"/>
    <p:sldId id="281" r:id="rId5"/>
    <p:sldId id="282" r:id="rId6"/>
    <p:sldId id="283" r:id="rId7"/>
    <p:sldId id="284" r:id="rId8"/>
  </p:sldIdLst>
  <p:sldSz cx="18288000" cy="10287000"/>
  <p:notesSz cx="6858000" cy="9144000"/>
  <p:embeddedFontLst>
    <p:embeddedFont>
      <p:font typeface="Agrandir Narrow Medium" panose="020B0604020202020204" charset="0"/>
      <p:regular r:id="rId10"/>
    </p:embeddedFont>
    <p:embeddedFont>
      <p:font typeface="Bobby Jones" panose="020B0604020202020204" charset="0"/>
      <p:regular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2" d="100"/>
          <a:sy n="52" d="100"/>
        </p:scale>
        <p:origin x="77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C37354-15B6-4C78-9B99-803CDEE58CDF}" type="datetimeFigureOut">
              <a:rPr lang="es-CL" smtClean="0"/>
              <a:t>02-04-2025</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A16A55-424E-4B91-9224-AFA75C93510B}" type="slidenum">
              <a:rPr lang="es-CL" smtClean="0"/>
              <a:t>‹Nº›</a:t>
            </a:fld>
            <a:endParaRPr lang="es-CL"/>
          </a:p>
        </p:txBody>
      </p:sp>
    </p:spTree>
    <p:extLst>
      <p:ext uri="{BB962C8B-B14F-4D97-AF65-F5344CB8AC3E}">
        <p14:creationId xmlns:p14="http://schemas.microsoft.com/office/powerpoint/2010/main" val="2590453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2</a:t>
            </a:fld>
            <a:endParaRPr lang="es-CL"/>
          </a:p>
        </p:txBody>
      </p:sp>
    </p:spTree>
    <p:extLst>
      <p:ext uri="{BB962C8B-B14F-4D97-AF65-F5344CB8AC3E}">
        <p14:creationId xmlns:p14="http://schemas.microsoft.com/office/powerpoint/2010/main" val="849085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3</a:t>
            </a:fld>
            <a:endParaRPr lang="es-CL"/>
          </a:p>
        </p:txBody>
      </p:sp>
    </p:spTree>
    <p:extLst>
      <p:ext uri="{BB962C8B-B14F-4D97-AF65-F5344CB8AC3E}">
        <p14:creationId xmlns:p14="http://schemas.microsoft.com/office/powerpoint/2010/main" val="1350011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4</a:t>
            </a:fld>
            <a:endParaRPr lang="es-CL"/>
          </a:p>
        </p:txBody>
      </p:sp>
    </p:spTree>
    <p:extLst>
      <p:ext uri="{BB962C8B-B14F-4D97-AF65-F5344CB8AC3E}">
        <p14:creationId xmlns:p14="http://schemas.microsoft.com/office/powerpoint/2010/main" val="181264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5</a:t>
            </a:fld>
            <a:endParaRPr lang="es-CL"/>
          </a:p>
        </p:txBody>
      </p:sp>
    </p:spTree>
    <p:extLst>
      <p:ext uri="{BB962C8B-B14F-4D97-AF65-F5344CB8AC3E}">
        <p14:creationId xmlns:p14="http://schemas.microsoft.com/office/powerpoint/2010/main" val="1938461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6</a:t>
            </a:fld>
            <a:endParaRPr lang="es-CL"/>
          </a:p>
        </p:txBody>
      </p:sp>
    </p:spTree>
    <p:extLst>
      <p:ext uri="{BB962C8B-B14F-4D97-AF65-F5344CB8AC3E}">
        <p14:creationId xmlns:p14="http://schemas.microsoft.com/office/powerpoint/2010/main" val="2738252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CA16A55-424E-4B91-9224-AFA75C93510B}" type="slidenum">
              <a:rPr lang="es-CL" smtClean="0"/>
              <a:t>7</a:t>
            </a:fld>
            <a:endParaRPr lang="es-CL"/>
          </a:p>
        </p:txBody>
      </p:sp>
    </p:spTree>
    <p:extLst>
      <p:ext uri="{BB962C8B-B14F-4D97-AF65-F5344CB8AC3E}">
        <p14:creationId xmlns:p14="http://schemas.microsoft.com/office/powerpoint/2010/main" val="1266286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 name="Group 2"/>
          <p:cNvGrpSpPr/>
          <p:nvPr/>
        </p:nvGrpSpPr>
        <p:grpSpPr>
          <a:xfrm>
            <a:off x="-394907" y="-1293616"/>
            <a:ext cx="19077814" cy="12874231"/>
            <a:chOff x="0" y="0"/>
            <a:chExt cx="25437085" cy="17165642"/>
          </a:xfrm>
        </p:grpSpPr>
        <p:sp>
          <p:nvSpPr>
            <p:cNvPr id="3" name="Freeform 3"/>
            <p:cNvSpPr/>
            <p:nvPr/>
          </p:nvSpPr>
          <p:spPr>
            <a:xfrm>
              <a:off x="0"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4" name="Freeform 4"/>
            <p:cNvSpPr/>
            <p:nvPr/>
          </p:nvSpPr>
          <p:spPr>
            <a:xfrm>
              <a:off x="6435676"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5" name="Freeform 5"/>
            <p:cNvSpPr/>
            <p:nvPr/>
          </p:nvSpPr>
          <p:spPr>
            <a:xfrm>
              <a:off x="12871353" y="0"/>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6" name="Freeform 6"/>
            <p:cNvSpPr/>
            <p:nvPr/>
          </p:nvSpPr>
          <p:spPr>
            <a:xfrm>
              <a:off x="19307029"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7" name="Freeform 7"/>
            <p:cNvSpPr/>
            <p:nvPr/>
          </p:nvSpPr>
          <p:spPr>
            <a:xfrm>
              <a:off x="0"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8" name="Freeform 8"/>
            <p:cNvSpPr/>
            <p:nvPr/>
          </p:nvSpPr>
          <p:spPr>
            <a:xfrm>
              <a:off x="6435676"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9" name="Freeform 9"/>
            <p:cNvSpPr/>
            <p:nvPr/>
          </p:nvSpPr>
          <p:spPr>
            <a:xfrm>
              <a:off x="12871353" y="5837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0" name="Freeform 10"/>
            <p:cNvSpPr/>
            <p:nvPr/>
          </p:nvSpPr>
          <p:spPr>
            <a:xfrm>
              <a:off x="19307029"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1" name="Freeform 11"/>
            <p:cNvSpPr/>
            <p:nvPr/>
          </p:nvSpPr>
          <p:spPr>
            <a:xfrm>
              <a:off x="0"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2" name="Freeform 12"/>
            <p:cNvSpPr/>
            <p:nvPr/>
          </p:nvSpPr>
          <p:spPr>
            <a:xfrm>
              <a:off x="6435676"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3" name="Freeform 13"/>
            <p:cNvSpPr/>
            <p:nvPr/>
          </p:nvSpPr>
          <p:spPr>
            <a:xfrm>
              <a:off x="12871353" y="11679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14" name="Freeform 14"/>
            <p:cNvSpPr/>
            <p:nvPr/>
          </p:nvSpPr>
          <p:spPr>
            <a:xfrm>
              <a:off x="19307029"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grpSp>
      <p:grpSp>
        <p:nvGrpSpPr>
          <p:cNvPr id="18" name="Group 18"/>
          <p:cNvGrpSpPr/>
          <p:nvPr/>
        </p:nvGrpSpPr>
        <p:grpSpPr>
          <a:xfrm>
            <a:off x="1028700" y="2658508"/>
            <a:ext cx="16230600" cy="4966414"/>
            <a:chOff x="0" y="0"/>
            <a:chExt cx="4274726" cy="1308027"/>
          </a:xfrm>
        </p:grpSpPr>
        <p:sp>
          <p:nvSpPr>
            <p:cNvPr id="19" name="Freeform 19"/>
            <p:cNvSpPr/>
            <p:nvPr/>
          </p:nvSpPr>
          <p:spPr>
            <a:xfrm>
              <a:off x="0" y="0"/>
              <a:ext cx="4274726" cy="1308027"/>
            </a:xfrm>
            <a:custGeom>
              <a:avLst/>
              <a:gdLst/>
              <a:ahLst/>
              <a:cxnLst/>
              <a:rect l="l" t="t" r="r" b="b"/>
              <a:pathLst>
                <a:path w="4274726" h="1308027">
                  <a:moveTo>
                    <a:pt x="0" y="0"/>
                  </a:moveTo>
                  <a:lnTo>
                    <a:pt x="4274726" y="0"/>
                  </a:lnTo>
                  <a:lnTo>
                    <a:pt x="4274726" y="1308027"/>
                  </a:lnTo>
                  <a:lnTo>
                    <a:pt x="0" y="1308027"/>
                  </a:lnTo>
                  <a:close/>
                </a:path>
              </a:pathLst>
            </a:custGeom>
            <a:solidFill>
              <a:srgbClr val="F3CB63"/>
            </a:solidFill>
            <a:ln w="95250" cap="sq">
              <a:solidFill>
                <a:srgbClr val="403B3C"/>
              </a:solidFill>
              <a:prstDash val="solid"/>
              <a:miter/>
            </a:ln>
          </p:spPr>
        </p:sp>
        <p:sp>
          <p:nvSpPr>
            <p:cNvPr id="20" name="TextBox 20"/>
            <p:cNvSpPr txBox="1"/>
            <p:nvPr/>
          </p:nvSpPr>
          <p:spPr>
            <a:xfrm>
              <a:off x="0" y="-38100"/>
              <a:ext cx="4274726" cy="1346127"/>
            </a:xfrm>
            <a:prstGeom prst="rect">
              <a:avLst/>
            </a:prstGeom>
          </p:spPr>
          <p:txBody>
            <a:bodyPr lIns="50800" tIns="50800" rIns="50800" bIns="50800" rtlCol="0" anchor="ctr"/>
            <a:lstStyle/>
            <a:p>
              <a:pPr algn="ctr">
                <a:lnSpc>
                  <a:spcPts val="2659"/>
                </a:lnSpc>
                <a:spcBef>
                  <a:spcPct val="0"/>
                </a:spcBef>
              </a:pPr>
              <a:endParaRPr/>
            </a:p>
          </p:txBody>
        </p:sp>
      </p:grpSp>
      <p:sp>
        <p:nvSpPr>
          <p:cNvPr id="27" name="TextBox 27"/>
          <p:cNvSpPr txBox="1"/>
          <p:nvPr/>
        </p:nvSpPr>
        <p:spPr>
          <a:xfrm>
            <a:off x="881334" y="3263134"/>
            <a:ext cx="16754548" cy="2578078"/>
          </a:xfrm>
          <a:prstGeom prst="rect">
            <a:avLst/>
          </a:prstGeom>
        </p:spPr>
        <p:txBody>
          <a:bodyPr wrap="square" lIns="0" tIns="0" rIns="0" bIns="0" rtlCol="0" anchor="t">
            <a:spAutoFit/>
          </a:bodyPr>
          <a:lstStyle/>
          <a:p>
            <a:pPr algn="ctr">
              <a:lnSpc>
                <a:spcPts val="21980"/>
              </a:lnSpc>
              <a:spcBef>
                <a:spcPct val="0"/>
              </a:spcBef>
            </a:pPr>
            <a:r>
              <a:rPr lang="es-CL" sz="14800" dirty="0">
                <a:solidFill>
                  <a:srgbClr val="403B3C"/>
                </a:solidFill>
                <a:latin typeface="Bobby Jones"/>
                <a:ea typeface="Bobby Jones"/>
                <a:cs typeface="Bobby Jones"/>
                <a:sym typeface="Bobby Jones"/>
              </a:rPr>
              <a:t>Ciencias Naturales</a:t>
            </a:r>
          </a:p>
        </p:txBody>
      </p:sp>
      <p:sp>
        <p:nvSpPr>
          <p:cNvPr id="28" name="TextBox 28"/>
          <p:cNvSpPr txBox="1"/>
          <p:nvPr/>
        </p:nvSpPr>
        <p:spPr>
          <a:xfrm>
            <a:off x="3185151" y="5678536"/>
            <a:ext cx="12070096" cy="798232"/>
          </a:xfrm>
          <a:prstGeom prst="rect">
            <a:avLst/>
          </a:prstGeom>
        </p:spPr>
        <p:txBody>
          <a:bodyPr lIns="0" tIns="0" rIns="0" bIns="0" rtlCol="0" anchor="t">
            <a:spAutoFit/>
          </a:bodyPr>
          <a:lstStyle/>
          <a:p>
            <a:pPr algn="ctr">
              <a:lnSpc>
                <a:spcPts val="6640"/>
              </a:lnSpc>
              <a:spcBef>
                <a:spcPct val="0"/>
              </a:spcBef>
            </a:pPr>
            <a:r>
              <a:rPr lang="en-US" sz="4743" b="1" dirty="0">
                <a:solidFill>
                  <a:srgbClr val="403B3C"/>
                </a:solidFill>
                <a:latin typeface="Agrandir Narrow Medium"/>
                <a:ea typeface="Agrandir Narrow Medium"/>
                <a:cs typeface="Agrandir Narrow Medium"/>
                <a:sym typeface="Agrandir Narrow Medium"/>
              </a:rPr>
              <a:t>7° </a:t>
            </a:r>
            <a:r>
              <a:rPr lang="en-US" sz="4743" b="1" dirty="0" err="1">
                <a:solidFill>
                  <a:srgbClr val="403B3C"/>
                </a:solidFill>
                <a:latin typeface="Agrandir Narrow Medium"/>
                <a:ea typeface="Agrandir Narrow Medium"/>
                <a:cs typeface="Agrandir Narrow Medium"/>
                <a:sym typeface="Agrandir Narrow Medium"/>
              </a:rPr>
              <a:t>Basico</a:t>
            </a:r>
            <a:endParaRPr lang="en-US" sz="4743" b="1" dirty="0">
              <a:solidFill>
                <a:srgbClr val="403B3C"/>
              </a:solidFill>
              <a:latin typeface="Agrandir Narrow Medium"/>
              <a:ea typeface="Agrandir Narrow Medium"/>
              <a:cs typeface="Agrandir Narrow Medium"/>
              <a:sym typeface="Agrandir Narrow 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 name="Group 2"/>
          <p:cNvGrpSpPr/>
          <p:nvPr/>
        </p:nvGrpSpPr>
        <p:grpSpPr>
          <a:xfrm>
            <a:off x="-394907" y="-1293616"/>
            <a:ext cx="19077814" cy="12874231"/>
            <a:chOff x="0" y="0"/>
            <a:chExt cx="25437085" cy="17165642"/>
          </a:xfrm>
        </p:grpSpPr>
        <p:sp>
          <p:nvSpPr>
            <p:cNvPr id="3" name="Freeform 3"/>
            <p:cNvSpPr/>
            <p:nvPr/>
          </p:nvSpPr>
          <p:spPr>
            <a:xfrm>
              <a:off x="0"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Freeform 4"/>
            <p:cNvSpPr/>
            <p:nvPr/>
          </p:nvSpPr>
          <p:spPr>
            <a:xfrm>
              <a:off x="6435676"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5" name="Freeform 5"/>
            <p:cNvSpPr/>
            <p:nvPr/>
          </p:nvSpPr>
          <p:spPr>
            <a:xfrm>
              <a:off x="12871353" y="0"/>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6" name="Freeform 6"/>
            <p:cNvSpPr/>
            <p:nvPr/>
          </p:nvSpPr>
          <p:spPr>
            <a:xfrm>
              <a:off x="19307029"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Freeform 7"/>
            <p:cNvSpPr/>
            <p:nvPr/>
          </p:nvSpPr>
          <p:spPr>
            <a:xfrm>
              <a:off x="0"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8" name="Freeform 8"/>
            <p:cNvSpPr/>
            <p:nvPr/>
          </p:nvSpPr>
          <p:spPr>
            <a:xfrm>
              <a:off x="6435676"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9" name="Freeform 9"/>
            <p:cNvSpPr/>
            <p:nvPr/>
          </p:nvSpPr>
          <p:spPr>
            <a:xfrm>
              <a:off x="12871353" y="5837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0" name="Freeform 10"/>
            <p:cNvSpPr/>
            <p:nvPr/>
          </p:nvSpPr>
          <p:spPr>
            <a:xfrm>
              <a:off x="19307029"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1" name="Freeform 11"/>
            <p:cNvSpPr/>
            <p:nvPr/>
          </p:nvSpPr>
          <p:spPr>
            <a:xfrm>
              <a:off x="0"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2" name="Freeform 12"/>
            <p:cNvSpPr/>
            <p:nvPr/>
          </p:nvSpPr>
          <p:spPr>
            <a:xfrm>
              <a:off x="6435676"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3" name="Freeform 13"/>
            <p:cNvSpPr/>
            <p:nvPr/>
          </p:nvSpPr>
          <p:spPr>
            <a:xfrm>
              <a:off x="12871353" y="11679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4" name="Freeform 14"/>
            <p:cNvSpPr/>
            <p:nvPr/>
          </p:nvSpPr>
          <p:spPr>
            <a:xfrm>
              <a:off x="19307029"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15" name="Group 15"/>
          <p:cNvGrpSpPr/>
          <p:nvPr/>
        </p:nvGrpSpPr>
        <p:grpSpPr>
          <a:xfrm>
            <a:off x="1028700" y="1028700"/>
            <a:ext cx="16154400" cy="2650527"/>
            <a:chOff x="0" y="0"/>
            <a:chExt cx="4254657" cy="698081"/>
          </a:xfrm>
        </p:grpSpPr>
        <p:sp>
          <p:nvSpPr>
            <p:cNvPr id="16" name="Freeform 16"/>
            <p:cNvSpPr/>
            <p:nvPr/>
          </p:nvSpPr>
          <p:spPr>
            <a:xfrm>
              <a:off x="0" y="0"/>
              <a:ext cx="4254657" cy="698081"/>
            </a:xfrm>
            <a:custGeom>
              <a:avLst/>
              <a:gdLst/>
              <a:ahLst/>
              <a:cxnLst/>
              <a:rect l="l" t="t" r="r" b="b"/>
              <a:pathLst>
                <a:path w="4254657" h="698081">
                  <a:moveTo>
                    <a:pt x="0" y="0"/>
                  </a:moveTo>
                  <a:lnTo>
                    <a:pt x="4254657" y="0"/>
                  </a:lnTo>
                  <a:lnTo>
                    <a:pt x="4254657" y="698081"/>
                  </a:lnTo>
                  <a:lnTo>
                    <a:pt x="0" y="698081"/>
                  </a:lnTo>
                  <a:close/>
                </a:path>
              </a:pathLst>
            </a:custGeom>
            <a:solidFill>
              <a:srgbClr val="403B3C"/>
            </a:solidFill>
            <a:ln w="38100" cap="sq">
              <a:solidFill>
                <a:srgbClr val="403B3C"/>
              </a:solidFill>
              <a:prstDash val="solid"/>
              <a:miter/>
            </a:ln>
          </p:spPr>
        </p:sp>
        <p:sp>
          <p:nvSpPr>
            <p:cNvPr id="17" name="TextBox 17"/>
            <p:cNvSpPr txBox="1"/>
            <p:nvPr/>
          </p:nvSpPr>
          <p:spPr>
            <a:xfrm>
              <a:off x="0" y="-38100"/>
              <a:ext cx="4254657" cy="736181"/>
            </a:xfrm>
            <a:prstGeom prst="rect">
              <a:avLst/>
            </a:prstGeom>
          </p:spPr>
          <p:txBody>
            <a:bodyPr lIns="50800" tIns="50800" rIns="50800" bIns="50800" rtlCol="0" anchor="ctr"/>
            <a:lstStyle/>
            <a:p>
              <a:pPr algn="ctr">
                <a:lnSpc>
                  <a:spcPts val="2659"/>
                </a:lnSpc>
                <a:spcBef>
                  <a:spcPct val="0"/>
                </a:spcBef>
              </a:pPr>
              <a:endParaRPr/>
            </a:p>
          </p:txBody>
        </p:sp>
      </p:grpSp>
      <p:grpSp>
        <p:nvGrpSpPr>
          <p:cNvPr id="18" name="Group 18"/>
          <p:cNvGrpSpPr/>
          <p:nvPr/>
        </p:nvGrpSpPr>
        <p:grpSpPr>
          <a:xfrm>
            <a:off x="1181100" y="1181100"/>
            <a:ext cx="16154400" cy="2656877"/>
            <a:chOff x="0" y="0"/>
            <a:chExt cx="4254657" cy="699754"/>
          </a:xfrm>
        </p:grpSpPr>
        <p:sp>
          <p:nvSpPr>
            <p:cNvPr id="19" name="Freeform 19"/>
            <p:cNvSpPr/>
            <p:nvPr/>
          </p:nvSpPr>
          <p:spPr>
            <a:xfrm>
              <a:off x="0" y="0"/>
              <a:ext cx="4254657" cy="699754"/>
            </a:xfrm>
            <a:custGeom>
              <a:avLst/>
              <a:gdLst/>
              <a:ahLst/>
              <a:cxnLst/>
              <a:rect l="l" t="t" r="r" b="b"/>
              <a:pathLst>
                <a:path w="4254657" h="699754">
                  <a:moveTo>
                    <a:pt x="0" y="0"/>
                  </a:moveTo>
                  <a:lnTo>
                    <a:pt x="4254657" y="0"/>
                  </a:lnTo>
                  <a:lnTo>
                    <a:pt x="4254657" y="699754"/>
                  </a:lnTo>
                  <a:lnTo>
                    <a:pt x="0" y="699754"/>
                  </a:lnTo>
                  <a:close/>
                </a:path>
              </a:pathLst>
            </a:custGeom>
            <a:solidFill>
              <a:srgbClr val="F3CB63"/>
            </a:solidFill>
            <a:ln w="95250" cap="sq">
              <a:solidFill>
                <a:srgbClr val="403B3C"/>
              </a:solidFill>
              <a:prstDash val="solid"/>
              <a:miter/>
            </a:ln>
          </p:spPr>
        </p:sp>
        <p:sp>
          <p:nvSpPr>
            <p:cNvPr id="20" name="TextBox 20"/>
            <p:cNvSpPr txBox="1"/>
            <p:nvPr/>
          </p:nvSpPr>
          <p:spPr>
            <a:xfrm>
              <a:off x="0" y="-38100"/>
              <a:ext cx="4254657" cy="737854"/>
            </a:xfrm>
            <a:prstGeom prst="rect">
              <a:avLst/>
            </a:prstGeom>
          </p:spPr>
          <p:txBody>
            <a:bodyPr lIns="50800" tIns="50800" rIns="50800" bIns="50800" rtlCol="0" anchor="ctr"/>
            <a:lstStyle/>
            <a:p>
              <a:pPr algn="ctr">
                <a:lnSpc>
                  <a:spcPts val="2659"/>
                </a:lnSpc>
                <a:spcBef>
                  <a:spcPct val="0"/>
                </a:spcBef>
              </a:pPr>
              <a:endParaRPr/>
            </a:p>
          </p:txBody>
        </p:sp>
      </p:grpSp>
      <p:grpSp>
        <p:nvGrpSpPr>
          <p:cNvPr id="22" name="Group 22"/>
          <p:cNvGrpSpPr/>
          <p:nvPr/>
        </p:nvGrpSpPr>
        <p:grpSpPr>
          <a:xfrm>
            <a:off x="1028700" y="4101760"/>
            <a:ext cx="16078200" cy="5301201"/>
            <a:chOff x="0" y="0"/>
            <a:chExt cx="2045930" cy="1317963"/>
          </a:xfrm>
        </p:grpSpPr>
        <p:sp>
          <p:nvSpPr>
            <p:cNvPr id="23" name="Freeform 23"/>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403B3C"/>
            </a:solidFill>
            <a:ln w="95250" cap="sq">
              <a:solidFill>
                <a:srgbClr val="403B3C"/>
              </a:solidFill>
              <a:prstDash val="solid"/>
              <a:miter/>
            </a:ln>
          </p:spPr>
        </p:sp>
        <p:sp>
          <p:nvSpPr>
            <p:cNvPr id="24" name="TextBox 24"/>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grpSp>
        <p:nvGrpSpPr>
          <p:cNvPr id="25" name="Group 25"/>
          <p:cNvGrpSpPr/>
          <p:nvPr/>
        </p:nvGrpSpPr>
        <p:grpSpPr>
          <a:xfrm>
            <a:off x="1181100" y="4254160"/>
            <a:ext cx="16154400" cy="546134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384817" y="4381500"/>
            <a:ext cx="15607783" cy="3200363"/>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En la naturaleza existen diferentes tipos de elementos con los cuales interactuamos, pero ¿realmente sabemos si es una sustancia o una mezcla?</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Según tus conocimientos y experiencias da una definición de que es una sustancia.</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Luego, comentaremos entre todos nuestras respuestas.</a:t>
            </a:r>
          </a:p>
        </p:txBody>
      </p:sp>
      <p:sp>
        <p:nvSpPr>
          <p:cNvPr id="37" name="TextBox 27">
            <a:extLst>
              <a:ext uri="{FF2B5EF4-FFF2-40B4-BE49-F238E27FC236}">
                <a16:creationId xmlns:a16="http://schemas.microsoft.com/office/drawing/2014/main" id="{C143D5A0-F209-92B5-2938-40E3DAD3D4BA}"/>
              </a:ext>
            </a:extLst>
          </p:cNvPr>
          <p:cNvSpPr txBox="1"/>
          <p:nvPr/>
        </p:nvSpPr>
        <p:spPr>
          <a:xfrm>
            <a:off x="1339965" y="1701891"/>
            <a:ext cx="15697486" cy="1554272"/>
          </a:xfrm>
          <a:prstGeom prst="rect">
            <a:avLst/>
          </a:prstGeom>
        </p:spPr>
        <p:txBody>
          <a:bodyPr wrap="square" lIns="0" tIns="0" rIns="0" bIns="0" rtlCol="0" anchor="t">
            <a:spAutoFit/>
          </a:bodyPr>
          <a:lstStyle/>
          <a:p>
            <a:pPr algn="ctr">
              <a:spcBef>
                <a:spcPct val="0"/>
              </a:spcBef>
            </a:pPr>
            <a:r>
              <a:rPr lang="es-ES" sz="10100" dirty="0">
                <a:solidFill>
                  <a:srgbClr val="403B3C"/>
                </a:solidFill>
                <a:latin typeface="Bobby Jones"/>
                <a:ea typeface="Bobby Jones"/>
                <a:cs typeface="Bobby Jones"/>
                <a:sym typeface="Bobby Jones"/>
              </a:rPr>
              <a:t>¿Qué es una sustancia?</a:t>
            </a:r>
            <a:endParaRPr lang="es-CL" sz="10100" dirty="0">
              <a:solidFill>
                <a:srgbClr val="403B3C"/>
              </a:solidFill>
              <a:latin typeface="Bobby Jones"/>
              <a:ea typeface="Bobby Jones"/>
              <a:cs typeface="Bobby Jones"/>
              <a:sym typeface="Bobby Jones"/>
            </a:endParaRPr>
          </a:p>
        </p:txBody>
      </p:sp>
    </p:spTree>
    <p:extLst>
      <p:ext uri="{BB962C8B-B14F-4D97-AF65-F5344CB8AC3E}">
        <p14:creationId xmlns:p14="http://schemas.microsoft.com/office/powerpoint/2010/main" val="927750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 name="Group 2"/>
          <p:cNvGrpSpPr/>
          <p:nvPr/>
        </p:nvGrpSpPr>
        <p:grpSpPr>
          <a:xfrm>
            <a:off x="-394907" y="-1293616"/>
            <a:ext cx="19077814" cy="12874231"/>
            <a:chOff x="0" y="0"/>
            <a:chExt cx="25437085" cy="17165642"/>
          </a:xfrm>
        </p:grpSpPr>
        <p:sp>
          <p:nvSpPr>
            <p:cNvPr id="3" name="Freeform 3"/>
            <p:cNvSpPr/>
            <p:nvPr/>
          </p:nvSpPr>
          <p:spPr>
            <a:xfrm>
              <a:off x="0"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Freeform 4"/>
            <p:cNvSpPr/>
            <p:nvPr/>
          </p:nvSpPr>
          <p:spPr>
            <a:xfrm>
              <a:off x="6435676"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5" name="Freeform 5"/>
            <p:cNvSpPr/>
            <p:nvPr/>
          </p:nvSpPr>
          <p:spPr>
            <a:xfrm>
              <a:off x="12871353" y="0"/>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6" name="Freeform 6"/>
            <p:cNvSpPr/>
            <p:nvPr/>
          </p:nvSpPr>
          <p:spPr>
            <a:xfrm>
              <a:off x="19307029"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Freeform 7"/>
            <p:cNvSpPr/>
            <p:nvPr/>
          </p:nvSpPr>
          <p:spPr>
            <a:xfrm>
              <a:off x="0"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8" name="Freeform 8"/>
            <p:cNvSpPr/>
            <p:nvPr/>
          </p:nvSpPr>
          <p:spPr>
            <a:xfrm>
              <a:off x="6435676"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9" name="Freeform 9"/>
            <p:cNvSpPr/>
            <p:nvPr/>
          </p:nvSpPr>
          <p:spPr>
            <a:xfrm>
              <a:off x="12871353" y="5837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0" name="Freeform 10"/>
            <p:cNvSpPr/>
            <p:nvPr/>
          </p:nvSpPr>
          <p:spPr>
            <a:xfrm>
              <a:off x="19307029"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1" name="Freeform 11"/>
            <p:cNvSpPr/>
            <p:nvPr/>
          </p:nvSpPr>
          <p:spPr>
            <a:xfrm>
              <a:off x="0"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2" name="Freeform 12"/>
            <p:cNvSpPr/>
            <p:nvPr/>
          </p:nvSpPr>
          <p:spPr>
            <a:xfrm>
              <a:off x="6435676"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3" name="Freeform 13"/>
            <p:cNvSpPr/>
            <p:nvPr/>
          </p:nvSpPr>
          <p:spPr>
            <a:xfrm>
              <a:off x="12871353" y="11679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4" name="Freeform 14"/>
            <p:cNvSpPr/>
            <p:nvPr/>
          </p:nvSpPr>
          <p:spPr>
            <a:xfrm>
              <a:off x="19307029"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15" name="Group 15"/>
          <p:cNvGrpSpPr/>
          <p:nvPr/>
        </p:nvGrpSpPr>
        <p:grpSpPr>
          <a:xfrm>
            <a:off x="1028700" y="1028700"/>
            <a:ext cx="16154400" cy="2650527"/>
            <a:chOff x="0" y="0"/>
            <a:chExt cx="4254657" cy="698081"/>
          </a:xfrm>
        </p:grpSpPr>
        <p:sp>
          <p:nvSpPr>
            <p:cNvPr id="16" name="Freeform 16"/>
            <p:cNvSpPr/>
            <p:nvPr/>
          </p:nvSpPr>
          <p:spPr>
            <a:xfrm>
              <a:off x="0" y="0"/>
              <a:ext cx="4254657" cy="698081"/>
            </a:xfrm>
            <a:custGeom>
              <a:avLst/>
              <a:gdLst/>
              <a:ahLst/>
              <a:cxnLst/>
              <a:rect l="l" t="t" r="r" b="b"/>
              <a:pathLst>
                <a:path w="4254657" h="698081">
                  <a:moveTo>
                    <a:pt x="0" y="0"/>
                  </a:moveTo>
                  <a:lnTo>
                    <a:pt x="4254657" y="0"/>
                  </a:lnTo>
                  <a:lnTo>
                    <a:pt x="4254657" y="698081"/>
                  </a:lnTo>
                  <a:lnTo>
                    <a:pt x="0" y="698081"/>
                  </a:lnTo>
                  <a:close/>
                </a:path>
              </a:pathLst>
            </a:custGeom>
            <a:solidFill>
              <a:srgbClr val="403B3C"/>
            </a:solidFill>
            <a:ln w="38100" cap="sq">
              <a:solidFill>
                <a:srgbClr val="403B3C"/>
              </a:solidFill>
              <a:prstDash val="solid"/>
              <a:miter/>
            </a:ln>
          </p:spPr>
        </p:sp>
        <p:sp>
          <p:nvSpPr>
            <p:cNvPr id="17" name="TextBox 17"/>
            <p:cNvSpPr txBox="1"/>
            <p:nvPr/>
          </p:nvSpPr>
          <p:spPr>
            <a:xfrm>
              <a:off x="0" y="-38100"/>
              <a:ext cx="4254657" cy="736181"/>
            </a:xfrm>
            <a:prstGeom prst="rect">
              <a:avLst/>
            </a:prstGeom>
          </p:spPr>
          <p:txBody>
            <a:bodyPr lIns="50800" tIns="50800" rIns="50800" bIns="50800" rtlCol="0" anchor="ctr"/>
            <a:lstStyle/>
            <a:p>
              <a:pPr algn="ctr">
                <a:lnSpc>
                  <a:spcPts val="2659"/>
                </a:lnSpc>
                <a:spcBef>
                  <a:spcPct val="0"/>
                </a:spcBef>
              </a:pPr>
              <a:endParaRPr/>
            </a:p>
          </p:txBody>
        </p:sp>
      </p:grpSp>
      <p:grpSp>
        <p:nvGrpSpPr>
          <p:cNvPr id="18" name="Group 18"/>
          <p:cNvGrpSpPr/>
          <p:nvPr/>
        </p:nvGrpSpPr>
        <p:grpSpPr>
          <a:xfrm>
            <a:off x="1181100" y="1181100"/>
            <a:ext cx="16154400" cy="2656877"/>
            <a:chOff x="0" y="0"/>
            <a:chExt cx="4254657" cy="699754"/>
          </a:xfrm>
        </p:grpSpPr>
        <p:sp>
          <p:nvSpPr>
            <p:cNvPr id="19" name="Freeform 19"/>
            <p:cNvSpPr/>
            <p:nvPr/>
          </p:nvSpPr>
          <p:spPr>
            <a:xfrm>
              <a:off x="0" y="0"/>
              <a:ext cx="4254657" cy="699754"/>
            </a:xfrm>
            <a:custGeom>
              <a:avLst/>
              <a:gdLst/>
              <a:ahLst/>
              <a:cxnLst/>
              <a:rect l="l" t="t" r="r" b="b"/>
              <a:pathLst>
                <a:path w="4254657" h="699754">
                  <a:moveTo>
                    <a:pt x="0" y="0"/>
                  </a:moveTo>
                  <a:lnTo>
                    <a:pt x="4254657" y="0"/>
                  </a:lnTo>
                  <a:lnTo>
                    <a:pt x="4254657" y="699754"/>
                  </a:lnTo>
                  <a:lnTo>
                    <a:pt x="0" y="699754"/>
                  </a:lnTo>
                  <a:close/>
                </a:path>
              </a:pathLst>
            </a:custGeom>
            <a:solidFill>
              <a:srgbClr val="F3CB63"/>
            </a:solidFill>
            <a:ln w="95250" cap="sq">
              <a:solidFill>
                <a:srgbClr val="403B3C"/>
              </a:solidFill>
              <a:prstDash val="solid"/>
              <a:miter/>
            </a:ln>
          </p:spPr>
        </p:sp>
        <p:sp>
          <p:nvSpPr>
            <p:cNvPr id="20" name="TextBox 20"/>
            <p:cNvSpPr txBox="1"/>
            <p:nvPr/>
          </p:nvSpPr>
          <p:spPr>
            <a:xfrm>
              <a:off x="0" y="-38100"/>
              <a:ext cx="4254657" cy="737854"/>
            </a:xfrm>
            <a:prstGeom prst="rect">
              <a:avLst/>
            </a:prstGeom>
          </p:spPr>
          <p:txBody>
            <a:bodyPr lIns="50800" tIns="50800" rIns="50800" bIns="50800" rtlCol="0" anchor="ctr"/>
            <a:lstStyle/>
            <a:p>
              <a:pPr algn="ctr">
                <a:lnSpc>
                  <a:spcPts val="2659"/>
                </a:lnSpc>
                <a:spcBef>
                  <a:spcPct val="0"/>
                </a:spcBef>
              </a:pPr>
              <a:endParaRPr/>
            </a:p>
          </p:txBody>
        </p:sp>
      </p:grpSp>
      <p:grpSp>
        <p:nvGrpSpPr>
          <p:cNvPr id="22" name="Group 22"/>
          <p:cNvGrpSpPr/>
          <p:nvPr/>
        </p:nvGrpSpPr>
        <p:grpSpPr>
          <a:xfrm>
            <a:off x="1028700" y="4101760"/>
            <a:ext cx="16078200" cy="5301201"/>
            <a:chOff x="0" y="0"/>
            <a:chExt cx="2045930" cy="1317963"/>
          </a:xfrm>
        </p:grpSpPr>
        <p:sp>
          <p:nvSpPr>
            <p:cNvPr id="23" name="Freeform 23"/>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403B3C"/>
            </a:solidFill>
            <a:ln w="95250" cap="sq">
              <a:solidFill>
                <a:srgbClr val="403B3C"/>
              </a:solidFill>
              <a:prstDash val="solid"/>
              <a:miter/>
            </a:ln>
          </p:spPr>
        </p:sp>
        <p:sp>
          <p:nvSpPr>
            <p:cNvPr id="24" name="TextBox 24"/>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grpSp>
        <p:nvGrpSpPr>
          <p:cNvPr id="25" name="Group 25"/>
          <p:cNvGrpSpPr/>
          <p:nvPr/>
        </p:nvGrpSpPr>
        <p:grpSpPr>
          <a:xfrm>
            <a:off x="1181100" y="4254160"/>
            <a:ext cx="16154400" cy="5461340"/>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384817" y="4381500"/>
            <a:ext cx="15607783" cy="2661754"/>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Ahora, ¿Qué características tienen la sustancias?</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¿Cómo sabemos cuando nos encontramos con una sustancia y con una mezcla?</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Con tus conocimientos da una definición de mezcla y sus características.</a:t>
            </a:r>
          </a:p>
        </p:txBody>
      </p:sp>
      <p:sp>
        <p:nvSpPr>
          <p:cNvPr id="37" name="TextBox 27">
            <a:extLst>
              <a:ext uri="{FF2B5EF4-FFF2-40B4-BE49-F238E27FC236}">
                <a16:creationId xmlns:a16="http://schemas.microsoft.com/office/drawing/2014/main" id="{C143D5A0-F209-92B5-2938-40E3DAD3D4BA}"/>
              </a:ext>
            </a:extLst>
          </p:cNvPr>
          <p:cNvSpPr txBox="1"/>
          <p:nvPr/>
        </p:nvSpPr>
        <p:spPr>
          <a:xfrm>
            <a:off x="1339965" y="1701891"/>
            <a:ext cx="15697486" cy="1554272"/>
          </a:xfrm>
          <a:prstGeom prst="rect">
            <a:avLst/>
          </a:prstGeom>
        </p:spPr>
        <p:txBody>
          <a:bodyPr wrap="square" lIns="0" tIns="0" rIns="0" bIns="0" rtlCol="0" anchor="t">
            <a:spAutoFit/>
          </a:bodyPr>
          <a:lstStyle/>
          <a:p>
            <a:pPr algn="ctr">
              <a:spcBef>
                <a:spcPct val="0"/>
              </a:spcBef>
            </a:pPr>
            <a:r>
              <a:rPr lang="es-ES" sz="10100" dirty="0">
                <a:solidFill>
                  <a:srgbClr val="403B3C"/>
                </a:solidFill>
                <a:latin typeface="Bobby Jones"/>
                <a:ea typeface="Bobby Jones"/>
                <a:cs typeface="Bobby Jones"/>
                <a:sym typeface="Bobby Jones"/>
              </a:rPr>
              <a:t>¿Qué es una sustancia?</a:t>
            </a:r>
            <a:endParaRPr lang="es-CL" sz="10100" dirty="0">
              <a:solidFill>
                <a:srgbClr val="403B3C"/>
              </a:solidFill>
              <a:latin typeface="Bobby Jones"/>
              <a:ea typeface="Bobby Jones"/>
              <a:cs typeface="Bobby Jones"/>
              <a:sym typeface="Bobby Jones"/>
            </a:endParaRPr>
          </a:p>
        </p:txBody>
      </p:sp>
    </p:spTree>
    <p:extLst>
      <p:ext uri="{BB962C8B-B14F-4D97-AF65-F5344CB8AC3E}">
        <p14:creationId xmlns:p14="http://schemas.microsoft.com/office/powerpoint/2010/main" val="159326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 name="Group 2"/>
          <p:cNvGrpSpPr/>
          <p:nvPr/>
        </p:nvGrpSpPr>
        <p:grpSpPr>
          <a:xfrm>
            <a:off x="-394907" y="-1293616"/>
            <a:ext cx="19077814" cy="12874231"/>
            <a:chOff x="0" y="0"/>
            <a:chExt cx="25437085" cy="17165642"/>
          </a:xfrm>
        </p:grpSpPr>
        <p:sp>
          <p:nvSpPr>
            <p:cNvPr id="3" name="Freeform 3"/>
            <p:cNvSpPr/>
            <p:nvPr/>
          </p:nvSpPr>
          <p:spPr>
            <a:xfrm>
              <a:off x="0"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Freeform 4"/>
            <p:cNvSpPr/>
            <p:nvPr/>
          </p:nvSpPr>
          <p:spPr>
            <a:xfrm>
              <a:off x="6435676"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5" name="Freeform 5"/>
            <p:cNvSpPr/>
            <p:nvPr/>
          </p:nvSpPr>
          <p:spPr>
            <a:xfrm>
              <a:off x="12871353" y="0"/>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6" name="Freeform 6"/>
            <p:cNvSpPr/>
            <p:nvPr/>
          </p:nvSpPr>
          <p:spPr>
            <a:xfrm>
              <a:off x="19307029"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Freeform 7"/>
            <p:cNvSpPr/>
            <p:nvPr/>
          </p:nvSpPr>
          <p:spPr>
            <a:xfrm>
              <a:off x="0"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8" name="Freeform 8"/>
            <p:cNvSpPr/>
            <p:nvPr/>
          </p:nvSpPr>
          <p:spPr>
            <a:xfrm>
              <a:off x="6435676"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9" name="Freeform 9"/>
            <p:cNvSpPr/>
            <p:nvPr/>
          </p:nvSpPr>
          <p:spPr>
            <a:xfrm>
              <a:off x="12871353" y="5837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0" name="Freeform 10"/>
            <p:cNvSpPr/>
            <p:nvPr/>
          </p:nvSpPr>
          <p:spPr>
            <a:xfrm>
              <a:off x="19307029"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1" name="Freeform 11"/>
            <p:cNvSpPr/>
            <p:nvPr/>
          </p:nvSpPr>
          <p:spPr>
            <a:xfrm>
              <a:off x="0"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2" name="Freeform 12"/>
            <p:cNvSpPr/>
            <p:nvPr/>
          </p:nvSpPr>
          <p:spPr>
            <a:xfrm>
              <a:off x="6435676"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3" name="Freeform 13"/>
            <p:cNvSpPr/>
            <p:nvPr/>
          </p:nvSpPr>
          <p:spPr>
            <a:xfrm>
              <a:off x="12871353" y="11679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4" name="Freeform 14"/>
            <p:cNvSpPr/>
            <p:nvPr/>
          </p:nvSpPr>
          <p:spPr>
            <a:xfrm>
              <a:off x="19307029"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15" name="Group 15"/>
          <p:cNvGrpSpPr/>
          <p:nvPr/>
        </p:nvGrpSpPr>
        <p:grpSpPr>
          <a:xfrm>
            <a:off x="1028700" y="266701"/>
            <a:ext cx="16154400" cy="1657406"/>
            <a:chOff x="0" y="0"/>
            <a:chExt cx="4254657" cy="698081"/>
          </a:xfrm>
        </p:grpSpPr>
        <p:sp>
          <p:nvSpPr>
            <p:cNvPr id="16" name="Freeform 16"/>
            <p:cNvSpPr/>
            <p:nvPr/>
          </p:nvSpPr>
          <p:spPr>
            <a:xfrm>
              <a:off x="0" y="0"/>
              <a:ext cx="4254657" cy="698081"/>
            </a:xfrm>
            <a:custGeom>
              <a:avLst/>
              <a:gdLst/>
              <a:ahLst/>
              <a:cxnLst/>
              <a:rect l="l" t="t" r="r" b="b"/>
              <a:pathLst>
                <a:path w="4254657" h="698081">
                  <a:moveTo>
                    <a:pt x="0" y="0"/>
                  </a:moveTo>
                  <a:lnTo>
                    <a:pt x="4254657" y="0"/>
                  </a:lnTo>
                  <a:lnTo>
                    <a:pt x="4254657" y="698081"/>
                  </a:lnTo>
                  <a:lnTo>
                    <a:pt x="0" y="698081"/>
                  </a:lnTo>
                  <a:close/>
                </a:path>
              </a:pathLst>
            </a:custGeom>
            <a:solidFill>
              <a:srgbClr val="403B3C"/>
            </a:solidFill>
            <a:ln w="38100" cap="sq">
              <a:solidFill>
                <a:srgbClr val="403B3C"/>
              </a:solidFill>
              <a:prstDash val="solid"/>
              <a:miter/>
            </a:ln>
          </p:spPr>
        </p:sp>
        <p:sp>
          <p:nvSpPr>
            <p:cNvPr id="17" name="TextBox 17"/>
            <p:cNvSpPr txBox="1"/>
            <p:nvPr/>
          </p:nvSpPr>
          <p:spPr>
            <a:xfrm>
              <a:off x="0" y="-38100"/>
              <a:ext cx="4254657" cy="736181"/>
            </a:xfrm>
            <a:prstGeom prst="rect">
              <a:avLst/>
            </a:prstGeom>
          </p:spPr>
          <p:txBody>
            <a:bodyPr lIns="50800" tIns="50800" rIns="50800" bIns="50800" rtlCol="0" anchor="ctr"/>
            <a:lstStyle/>
            <a:p>
              <a:pPr algn="ctr">
                <a:lnSpc>
                  <a:spcPts val="2659"/>
                </a:lnSpc>
                <a:spcBef>
                  <a:spcPct val="0"/>
                </a:spcBef>
              </a:pPr>
              <a:endParaRPr/>
            </a:p>
          </p:txBody>
        </p:sp>
      </p:grpSp>
      <p:grpSp>
        <p:nvGrpSpPr>
          <p:cNvPr id="18" name="Group 18"/>
          <p:cNvGrpSpPr/>
          <p:nvPr/>
        </p:nvGrpSpPr>
        <p:grpSpPr>
          <a:xfrm>
            <a:off x="1181100" y="342900"/>
            <a:ext cx="16154400" cy="1740497"/>
            <a:chOff x="0" y="0"/>
            <a:chExt cx="4254657" cy="699754"/>
          </a:xfrm>
        </p:grpSpPr>
        <p:sp>
          <p:nvSpPr>
            <p:cNvPr id="19" name="Freeform 19"/>
            <p:cNvSpPr/>
            <p:nvPr/>
          </p:nvSpPr>
          <p:spPr>
            <a:xfrm>
              <a:off x="0" y="0"/>
              <a:ext cx="4254657" cy="699754"/>
            </a:xfrm>
            <a:custGeom>
              <a:avLst/>
              <a:gdLst/>
              <a:ahLst/>
              <a:cxnLst/>
              <a:rect l="l" t="t" r="r" b="b"/>
              <a:pathLst>
                <a:path w="4254657" h="699754">
                  <a:moveTo>
                    <a:pt x="0" y="0"/>
                  </a:moveTo>
                  <a:lnTo>
                    <a:pt x="4254657" y="0"/>
                  </a:lnTo>
                  <a:lnTo>
                    <a:pt x="4254657" y="699754"/>
                  </a:lnTo>
                  <a:lnTo>
                    <a:pt x="0" y="699754"/>
                  </a:lnTo>
                  <a:close/>
                </a:path>
              </a:pathLst>
            </a:custGeom>
            <a:solidFill>
              <a:srgbClr val="F3CB63"/>
            </a:solidFill>
            <a:ln w="95250" cap="sq">
              <a:solidFill>
                <a:srgbClr val="403B3C"/>
              </a:solidFill>
              <a:prstDash val="solid"/>
              <a:miter/>
            </a:ln>
          </p:spPr>
        </p:sp>
        <p:sp>
          <p:nvSpPr>
            <p:cNvPr id="20" name="TextBox 20"/>
            <p:cNvSpPr txBox="1"/>
            <p:nvPr/>
          </p:nvSpPr>
          <p:spPr>
            <a:xfrm>
              <a:off x="0" y="-38100"/>
              <a:ext cx="4254657" cy="737854"/>
            </a:xfrm>
            <a:prstGeom prst="rect">
              <a:avLst/>
            </a:prstGeom>
          </p:spPr>
          <p:txBody>
            <a:bodyPr lIns="50800" tIns="50800" rIns="50800" bIns="50800" rtlCol="0" anchor="ctr"/>
            <a:lstStyle/>
            <a:p>
              <a:pPr algn="ctr">
                <a:lnSpc>
                  <a:spcPts val="2659"/>
                </a:lnSpc>
                <a:spcBef>
                  <a:spcPct val="0"/>
                </a:spcBef>
              </a:pPr>
              <a:endParaRPr/>
            </a:p>
          </p:txBody>
        </p:sp>
      </p:grpSp>
      <p:grpSp>
        <p:nvGrpSpPr>
          <p:cNvPr id="22" name="Group 22"/>
          <p:cNvGrpSpPr/>
          <p:nvPr/>
        </p:nvGrpSpPr>
        <p:grpSpPr>
          <a:xfrm>
            <a:off x="1028700" y="2552700"/>
            <a:ext cx="16078200" cy="6850261"/>
            <a:chOff x="0" y="0"/>
            <a:chExt cx="2045930" cy="1317963"/>
          </a:xfrm>
        </p:grpSpPr>
        <p:sp>
          <p:nvSpPr>
            <p:cNvPr id="23" name="Freeform 23"/>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403B3C"/>
            </a:solidFill>
            <a:ln w="95250" cap="sq">
              <a:solidFill>
                <a:srgbClr val="403B3C"/>
              </a:solidFill>
              <a:prstDash val="solid"/>
              <a:miter/>
            </a:ln>
          </p:spPr>
        </p:sp>
        <p:sp>
          <p:nvSpPr>
            <p:cNvPr id="24" name="TextBox 24"/>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grpSp>
        <p:nvGrpSpPr>
          <p:cNvPr id="25" name="Group 25"/>
          <p:cNvGrpSpPr/>
          <p:nvPr/>
        </p:nvGrpSpPr>
        <p:grpSpPr>
          <a:xfrm>
            <a:off x="1181100" y="2667211"/>
            <a:ext cx="16154400" cy="7048289"/>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339965" y="3019213"/>
            <a:ext cx="15607783" cy="2123145"/>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Ahora, debes diseñar una tabla comparativa entre las características de una sustancia y las características de una mezcla.</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Debes identificar sus diferencias y sus similitudes.</a:t>
            </a:r>
          </a:p>
        </p:txBody>
      </p:sp>
      <p:sp>
        <p:nvSpPr>
          <p:cNvPr id="37" name="TextBox 27">
            <a:extLst>
              <a:ext uri="{FF2B5EF4-FFF2-40B4-BE49-F238E27FC236}">
                <a16:creationId xmlns:a16="http://schemas.microsoft.com/office/drawing/2014/main" id="{C143D5A0-F209-92B5-2938-40E3DAD3D4BA}"/>
              </a:ext>
            </a:extLst>
          </p:cNvPr>
          <p:cNvSpPr txBox="1"/>
          <p:nvPr/>
        </p:nvSpPr>
        <p:spPr>
          <a:xfrm>
            <a:off x="1339965" y="388828"/>
            <a:ext cx="15697486" cy="1554272"/>
          </a:xfrm>
          <a:prstGeom prst="rect">
            <a:avLst/>
          </a:prstGeom>
        </p:spPr>
        <p:txBody>
          <a:bodyPr wrap="square" lIns="0" tIns="0" rIns="0" bIns="0" rtlCol="0" anchor="t">
            <a:spAutoFit/>
          </a:bodyPr>
          <a:lstStyle/>
          <a:p>
            <a:pPr algn="ctr">
              <a:spcBef>
                <a:spcPct val="0"/>
              </a:spcBef>
            </a:pPr>
            <a:r>
              <a:rPr lang="es-ES" sz="10100" dirty="0">
                <a:solidFill>
                  <a:srgbClr val="403B3C"/>
                </a:solidFill>
                <a:latin typeface="Bobby Jones"/>
                <a:ea typeface="Bobby Jones"/>
                <a:cs typeface="Bobby Jones"/>
                <a:sym typeface="Bobby Jones"/>
              </a:rPr>
              <a:t>¿Qué es una sustancia?</a:t>
            </a:r>
            <a:endParaRPr lang="es-CL" sz="10100" dirty="0">
              <a:solidFill>
                <a:srgbClr val="403B3C"/>
              </a:solidFill>
              <a:latin typeface="Bobby Jones"/>
              <a:ea typeface="Bobby Jones"/>
              <a:cs typeface="Bobby Jones"/>
              <a:sym typeface="Bobby Jones"/>
            </a:endParaRPr>
          </a:p>
        </p:txBody>
      </p:sp>
      <p:pic>
        <p:nvPicPr>
          <p:cNvPr id="28" name="Imagen 27">
            <a:extLst>
              <a:ext uri="{FF2B5EF4-FFF2-40B4-BE49-F238E27FC236}">
                <a16:creationId xmlns:a16="http://schemas.microsoft.com/office/drawing/2014/main" id="{886D41D1-B16E-9AD6-C2A6-915833170D8B}"/>
              </a:ext>
            </a:extLst>
          </p:cNvPr>
          <p:cNvPicPr>
            <a:picLocks noChangeAspect="1"/>
          </p:cNvPicPr>
          <p:nvPr/>
        </p:nvPicPr>
        <p:blipFill>
          <a:blip r:embed="rId5"/>
          <a:stretch>
            <a:fillRect/>
          </a:stretch>
        </p:blipFill>
        <p:spPr>
          <a:xfrm>
            <a:off x="4877792" y="5085982"/>
            <a:ext cx="8303199" cy="4342678"/>
          </a:xfrm>
          <a:prstGeom prst="rect">
            <a:avLst/>
          </a:prstGeom>
        </p:spPr>
      </p:pic>
    </p:spTree>
    <p:extLst>
      <p:ext uri="{BB962C8B-B14F-4D97-AF65-F5344CB8AC3E}">
        <p14:creationId xmlns:p14="http://schemas.microsoft.com/office/powerpoint/2010/main" val="3039002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 name="Group 2"/>
          <p:cNvGrpSpPr/>
          <p:nvPr/>
        </p:nvGrpSpPr>
        <p:grpSpPr>
          <a:xfrm>
            <a:off x="-394907" y="-1293616"/>
            <a:ext cx="19077814" cy="12874231"/>
            <a:chOff x="0" y="0"/>
            <a:chExt cx="25437085" cy="17165642"/>
          </a:xfrm>
        </p:grpSpPr>
        <p:sp>
          <p:nvSpPr>
            <p:cNvPr id="3" name="Freeform 3"/>
            <p:cNvSpPr/>
            <p:nvPr/>
          </p:nvSpPr>
          <p:spPr>
            <a:xfrm>
              <a:off x="0"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Freeform 4"/>
            <p:cNvSpPr/>
            <p:nvPr/>
          </p:nvSpPr>
          <p:spPr>
            <a:xfrm>
              <a:off x="6435676"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5" name="Freeform 5"/>
            <p:cNvSpPr/>
            <p:nvPr/>
          </p:nvSpPr>
          <p:spPr>
            <a:xfrm>
              <a:off x="12871353" y="0"/>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6" name="Freeform 6"/>
            <p:cNvSpPr/>
            <p:nvPr/>
          </p:nvSpPr>
          <p:spPr>
            <a:xfrm>
              <a:off x="19307029"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Freeform 7"/>
            <p:cNvSpPr/>
            <p:nvPr/>
          </p:nvSpPr>
          <p:spPr>
            <a:xfrm>
              <a:off x="0"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8" name="Freeform 8"/>
            <p:cNvSpPr/>
            <p:nvPr/>
          </p:nvSpPr>
          <p:spPr>
            <a:xfrm>
              <a:off x="6435676"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9" name="Freeform 9"/>
            <p:cNvSpPr/>
            <p:nvPr/>
          </p:nvSpPr>
          <p:spPr>
            <a:xfrm>
              <a:off x="12871353" y="5837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0" name="Freeform 10"/>
            <p:cNvSpPr/>
            <p:nvPr/>
          </p:nvSpPr>
          <p:spPr>
            <a:xfrm>
              <a:off x="19307029"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1" name="Freeform 11"/>
            <p:cNvSpPr/>
            <p:nvPr/>
          </p:nvSpPr>
          <p:spPr>
            <a:xfrm>
              <a:off x="0"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2" name="Freeform 12"/>
            <p:cNvSpPr/>
            <p:nvPr/>
          </p:nvSpPr>
          <p:spPr>
            <a:xfrm>
              <a:off x="6435676"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3" name="Freeform 13"/>
            <p:cNvSpPr/>
            <p:nvPr/>
          </p:nvSpPr>
          <p:spPr>
            <a:xfrm>
              <a:off x="12871353" y="11679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4" name="Freeform 14"/>
            <p:cNvSpPr/>
            <p:nvPr/>
          </p:nvSpPr>
          <p:spPr>
            <a:xfrm>
              <a:off x="19307029"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15" name="Group 15"/>
          <p:cNvGrpSpPr/>
          <p:nvPr/>
        </p:nvGrpSpPr>
        <p:grpSpPr>
          <a:xfrm>
            <a:off x="1028700" y="266701"/>
            <a:ext cx="16154400" cy="1657406"/>
            <a:chOff x="0" y="0"/>
            <a:chExt cx="4254657" cy="698081"/>
          </a:xfrm>
        </p:grpSpPr>
        <p:sp>
          <p:nvSpPr>
            <p:cNvPr id="16" name="Freeform 16"/>
            <p:cNvSpPr/>
            <p:nvPr/>
          </p:nvSpPr>
          <p:spPr>
            <a:xfrm>
              <a:off x="0" y="0"/>
              <a:ext cx="4254657" cy="698081"/>
            </a:xfrm>
            <a:custGeom>
              <a:avLst/>
              <a:gdLst/>
              <a:ahLst/>
              <a:cxnLst/>
              <a:rect l="l" t="t" r="r" b="b"/>
              <a:pathLst>
                <a:path w="4254657" h="698081">
                  <a:moveTo>
                    <a:pt x="0" y="0"/>
                  </a:moveTo>
                  <a:lnTo>
                    <a:pt x="4254657" y="0"/>
                  </a:lnTo>
                  <a:lnTo>
                    <a:pt x="4254657" y="698081"/>
                  </a:lnTo>
                  <a:lnTo>
                    <a:pt x="0" y="698081"/>
                  </a:lnTo>
                  <a:close/>
                </a:path>
              </a:pathLst>
            </a:custGeom>
            <a:solidFill>
              <a:srgbClr val="403B3C"/>
            </a:solidFill>
            <a:ln w="38100" cap="sq">
              <a:solidFill>
                <a:srgbClr val="403B3C"/>
              </a:solidFill>
              <a:prstDash val="solid"/>
              <a:miter/>
            </a:ln>
          </p:spPr>
        </p:sp>
        <p:sp>
          <p:nvSpPr>
            <p:cNvPr id="17" name="TextBox 17"/>
            <p:cNvSpPr txBox="1"/>
            <p:nvPr/>
          </p:nvSpPr>
          <p:spPr>
            <a:xfrm>
              <a:off x="0" y="-38100"/>
              <a:ext cx="4254657" cy="736181"/>
            </a:xfrm>
            <a:prstGeom prst="rect">
              <a:avLst/>
            </a:prstGeom>
          </p:spPr>
          <p:txBody>
            <a:bodyPr lIns="50800" tIns="50800" rIns="50800" bIns="50800" rtlCol="0" anchor="ctr"/>
            <a:lstStyle/>
            <a:p>
              <a:pPr algn="ctr">
                <a:lnSpc>
                  <a:spcPts val="2659"/>
                </a:lnSpc>
                <a:spcBef>
                  <a:spcPct val="0"/>
                </a:spcBef>
              </a:pPr>
              <a:endParaRPr/>
            </a:p>
          </p:txBody>
        </p:sp>
      </p:grpSp>
      <p:grpSp>
        <p:nvGrpSpPr>
          <p:cNvPr id="18" name="Group 18"/>
          <p:cNvGrpSpPr/>
          <p:nvPr/>
        </p:nvGrpSpPr>
        <p:grpSpPr>
          <a:xfrm>
            <a:off x="1181100" y="342900"/>
            <a:ext cx="16154400" cy="1740497"/>
            <a:chOff x="0" y="0"/>
            <a:chExt cx="4254657" cy="699754"/>
          </a:xfrm>
        </p:grpSpPr>
        <p:sp>
          <p:nvSpPr>
            <p:cNvPr id="19" name="Freeform 19"/>
            <p:cNvSpPr/>
            <p:nvPr/>
          </p:nvSpPr>
          <p:spPr>
            <a:xfrm>
              <a:off x="0" y="0"/>
              <a:ext cx="4254657" cy="699754"/>
            </a:xfrm>
            <a:custGeom>
              <a:avLst/>
              <a:gdLst/>
              <a:ahLst/>
              <a:cxnLst/>
              <a:rect l="l" t="t" r="r" b="b"/>
              <a:pathLst>
                <a:path w="4254657" h="699754">
                  <a:moveTo>
                    <a:pt x="0" y="0"/>
                  </a:moveTo>
                  <a:lnTo>
                    <a:pt x="4254657" y="0"/>
                  </a:lnTo>
                  <a:lnTo>
                    <a:pt x="4254657" y="699754"/>
                  </a:lnTo>
                  <a:lnTo>
                    <a:pt x="0" y="699754"/>
                  </a:lnTo>
                  <a:close/>
                </a:path>
              </a:pathLst>
            </a:custGeom>
            <a:solidFill>
              <a:srgbClr val="F3CB63"/>
            </a:solidFill>
            <a:ln w="95250" cap="sq">
              <a:solidFill>
                <a:srgbClr val="403B3C"/>
              </a:solidFill>
              <a:prstDash val="solid"/>
              <a:miter/>
            </a:ln>
          </p:spPr>
        </p:sp>
        <p:sp>
          <p:nvSpPr>
            <p:cNvPr id="20" name="TextBox 20"/>
            <p:cNvSpPr txBox="1"/>
            <p:nvPr/>
          </p:nvSpPr>
          <p:spPr>
            <a:xfrm>
              <a:off x="0" y="-38100"/>
              <a:ext cx="4254657" cy="737854"/>
            </a:xfrm>
            <a:prstGeom prst="rect">
              <a:avLst/>
            </a:prstGeom>
          </p:spPr>
          <p:txBody>
            <a:bodyPr lIns="50800" tIns="50800" rIns="50800" bIns="50800" rtlCol="0" anchor="ctr"/>
            <a:lstStyle/>
            <a:p>
              <a:pPr algn="ctr">
                <a:lnSpc>
                  <a:spcPts val="2659"/>
                </a:lnSpc>
                <a:spcBef>
                  <a:spcPct val="0"/>
                </a:spcBef>
              </a:pPr>
              <a:endParaRPr/>
            </a:p>
          </p:txBody>
        </p:sp>
      </p:grpSp>
      <p:grpSp>
        <p:nvGrpSpPr>
          <p:cNvPr id="22" name="Group 22"/>
          <p:cNvGrpSpPr/>
          <p:nvPr/>
        </p:nvGrpSpPr>
        <p:grpSpPr>
          <a:xfrm>
            <a:off x="1028700" y="2552700"/>
            <a:ext cx="16078200" cy="6850261"/>
            <a:chOff x="0" y="0"/>
            <a:chExt cx="2045930" cy="1317963"/>
          </a:xfrm>
        </p:grpSpPr>
        <p:sp>
          <p:nvSpPr>
            <p:cNvPr id="23" name="Freeform 23"/>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403B3C"/>
            </a:solidFill>
            <a:ln w="95250" cap="sq">
              <a:solidFill>
                <a:srgbClr val="403B3C"/>
              </a:solidFill>
              <a:prstDash val="solid"/>
              <a:miter/>
            </a:ln>
          </p:spPr>
        </p:sp>
        <p:sp>
          <p:nvSpPr>
            <p:cNvPr id="24" name="TextBox 24"/>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grpSp>
        <p:nvGrpSpPr>
          <p:cNvPr id="25" name="Group 25"/>
          <p:cNvGrpSpPr/>
          <p:nvPr/>
        </p:nvGrpSpPr>
        <p:grpSpPr>
          <a:xfrm>
            <a:off x="1181100" y="2667211"/>
            <a:ext cx="16154400" cy="7048289"/>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339965" y="3019213"/>
            <a:ext cx="15607783" cy="5893408"/>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Cuando hablamos de sustancias en química nos referimos a estos tipos de materia en donde la composición química es definida y fija.</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Las sustancias están compuestas de moléculas, y estas a su vez de átomos, o sea, de partículas unidas químicamente entre sí de manera estable y fija.</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Las sustancias se diferencias de las mezclas ya que estas son combinaciones.</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Algo diferente ocurre cuando dos sustancias reaccionan químicamente y se combinan mediante vínculos moleculares y cambiando su naturaleza, dando creación a un compuesto.</a:t>
            </a:r>
          </a:p>
        </p:txBody>
      </p:sp>
      <p:sp>
        <p:nvSpPr>
          <p:cNvPr id="37" name="TextBox 27">
            <a:extLst>
              <a:ext uri="{FF2B5EF4-FFF2-40B4-BE49-F238E27FC236}">
                <a16:creationId xmlns:a16="http://schemas.microsoft.com/office/drawing/2014/main" id="{C143D5A0-F209-92B5-2938-40E3DAD3D4BA}"/>
              </a:ext>
            </a:extLst>
          </p:cNvPr>
          <p:cNvSpPr txBox="1"/>
          <p:nvPr/>
        </p:nvSpPr>
        <p:spPr>
          <a:xfrm>
            <a:off x="1339965" y="388828"/>
            <a:ext cx="15697486" cy="1554272"/>
          </a:xfrm>
          <a:prstGeom prst="rect">
            <a:avLst/>
          </a:prstGeom>
        </p:spPr>
        <p:txBody>
          <a:bodyPr wrap="square" lIns="0" tIns="0" rIns="0" bIns="0" rtlCol="0" anchor="t">
            <a:spAutoFit/>
          </a:bodyPr>
          <a:lstStyle/>
          <a:p>
            <a:pPr algn="ctr">
              <a:spcBef>
                <a:spcPct val="0"/>
              </a:spcBef>
            </a:pPr>
            <a:r>
              <a:rPr lang="es-ES" sz="10100" dirty="0">
                <a:solidFill>
                  <a:srgbClr val="403B3C"/>
                </a:solidFill>
                <a:latin typeface="Bobby Jones"/>
                <a:ea typeface="Bobby Jones"/>
                <a:cs typeface="Bobby Jones"/>
                <a:sym typeface="Bobby Jones"/>
              </a:rPr>
              <a:t>¿Qué es una sustancia?</a:t>
            </a:r>
            <a:endParaRPr lang="es-CL" sz="10100" dirty="0">
              <a:solidFill>
                <a:srgbClr val="403B3C"/>
              </a:solidFill>
              <a:latin typeface="Bobby Jones"/>
              <a:ea typeface="Bobby Jones"/>
              <a:cs typeface="Bobby Jones"/>
              <a:sym typeface="Bobby Jones"/>
            </a:endParaRPr>
          </a:p>
        </p:txBody>
      </p:sp>
    </p:spTree>
    <p:extLst>
      <p:ext uri="{BB962C8B-B14F-4D97-AF65-F5344CB8AC3E}">
        <p14:creationId xmlns:p14="http://schemas.microsoft.com/office/powerpoint/2010/main" val="3025293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 name="Group 2"/>
          <p:cNvGrpSpPr/>
          <p:nvPr/>
        </p:nvGrpSpPr>
        <p:grpSpPr>
          <a:xfrm>
            <a:off x="-394907" y="-1293616"/>
            <a:ext cx="19077814" cy="12874231"/>
            <a:chOff x="0" y="0"/>
            <a:chExt cx="25437085" cy="17165642"/>
          </a:xfrm>
        </p:grpSpPr>
        <p:sp>
          <p:nvSpPr>
            <p:cNvPr id="3" name="Freeform 3"/>
            <p:cNvSpPr/>
            <p:nvPr/>
          </p:nvSpPr>
          <p:spPr>
            <a:xfrm>
              <a:off x="0"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Freeform 4"/>
            <p:cNvSpPr/>
            <p:nvPr/>
          </p:nvSpPr>
          <p:spPr>
            <a:xfrm>
              <a:off x="6435676"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5" name="Freeform 5"/>
            <p:cNvSpPr/>
            <p:nvPr/>
          </p:nvSpPr>
          <p:spPr>
            <a:xfrm>
              <a:off x="12871353" y="0"/>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6" name="Freeform 6"/>
            <p:cNvSpPr/>
            <p:nvPr/>
          </p:nvSpPr>
          <p:spPr>
            <a:xfrm>
              <a:off x="19307029"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Freeform 7"/>
            <p:cNvSpPr/>
            <p:nvPr/>
          </p:nvSpPr>
          <p:spPr>
            <a:xfrm>
              <a:off x="0"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8" name="Freeform 8"/>
            <p:cNvSpPr/>
            <p:nvPr/>
          </p:nvSpPr>
          <p:spPr>
            <a:xfrm>
              <a:off x="6435676"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9" name="Freeform 9"/>
            <p:cNvSpPr/>
            <p:nvPr/>
          </p:nvSpPr>
          <p:spPr>
            <a:xfrm>
              <a:off x="12871353" y="5837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0" name="Freeform 10"/>
            <p:cNvSpPr/>
            <p:nvPr/>
          </p:nvSpPr>
          <p:spPr>
            <a:xfrm>
              <a:off x="19307029"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1" name="Freeform 11"/>
            <p:cNvSpPr/>
            <p:nvPr/>
          </p:nvSpPr>
          <p:spPr>
            <a:xfrm>
              <a:off x="0"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2" name="Freeform 12"/>
            <p:cNvSpPr/>
            <p:nvPr/>
          </p:nvSpPr>
          <p:spPr>
            <a:xfrm>
              <a:off x="6435676"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3" name="Freeform 13"/>
            <p:cNvSpPr/>
            <p:nvPr/>
          </p:nvSpPr>
          <p:spPr>
            <a:xfrm>
              <a:off x="12871353" y="11679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4" name="Freeform 14"/>
            <p:cNvSpPr/>
            <p:nvPr/>
          </p:nvSpPr>
          <p:spPr>
            <a:xfrm>
              <a:off x="19307029"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15" name="Group 15"/>
          <p:cNvGrpSpPr/>
          <p:nvPr/>
        </p:nvGrpSpPr>
        <p:grpSpPr>
          <a:xfrm>
            <a:off x="1028700" y="266701"/>
            <a:ext cx="16154400" cy="1657406"/>
            <a:chOff x="0" y="0"/>
            <a:chExt cx="4254657" cy="698081"/>
          </a:xfrm>
        </p:grpSpPr>
        <p:sp>
          <p:nvSpPr>
            <p:cNvPr id="16" name="Freeform 16"/>
            <p:cNvSpPr/>
            <p:nvPr/>
          </p:nvSpPr>
          <p:spPr>
            <a:xfrm>
              <a:off x="0" y="0"/>
              <a:ext cx="4254657" cy="698081"/>
            </a:xfrm>
            <a:custGeom>
              <a:avLst/>
              <a:gdLst/>
              <a:ahLst/>
              <a:cxnLst/>
              <a:rect l="l" t="t" r="r" b="b"/>
              <a:pathLst>
                <a:path w="4254657" h="698081">
                  <a:moveTo>
                    <a:pt x="0" y="0"/>
                  </a:moveTo>
                  <a:lnTo>
                    <a:pt x="4254657" y="0"/>
                  </a:lnTo>
                  <a:lnTo>
                    <a:pt x="4254657" y="698081"/>
                  </a:lnTo>
                  <a:lnTo>
                    <a:pt x="0" y="698081"/>
                  </a:lnTo>
                  <a:close/>
                </a:path>
              </a:pathLst>
            </a:custGeom>
            <a:solidFill>
              <a:srgbClr val="403B3C"/>
            </a:solidFill>
            <a:ln w="38100" cap="sq">
              <a:solidFill>
                <a:srgbClr val="403B3C"/>
              </a:solidFill>
              <a:prstDash val="solid"/>
              <a:miter/>
            </a:ln>
          </p:spPr>
        </p:sp>
        <p:sp>
          <p:nvSpPr>
            <p:cNvPr id="17" name="TextBox 17"/>
            <p:cNvSpPr txBox="1"/>
            <p:nvPr/>
          </p:nvSpPr>
          <p:spPr>
            <a:xfrm>
              <a:off x="0" y="-38100"/>
              <a:ext cx="4254657" cy="736181"/>
            </a:xfrm>
            <a:prstGeom prst="rect">
              <a:avLst/>
            </a:prstGeom>
          </p:spPr>
          <p:txBody>
            <a:bodyPr lIns="50800" tIns="50800" rIns="50800" bIns="50800" rtlCol="0" anchor="ctr"/>
            <a:lstStyle/>
            <a:p>
              <a:pPr algn="ctr">
                <a:lnSpc>
                  <a:spcPts val="2659"/>
                </a:lnSpc>
                <a:spcBef>
                  <a:spcPct val="0"/>
                </a:spcBef>
              </a:pPr>
              <a:endParaRPr/>
            </a:p>
          </p:txBody>
        </p:sp>
      </p:grpSp>
      <p:grpSp>
        <p:nvGrpSpPr>
          <p:cNvPr id="18" name="Group 18"/>
          <p:cNvGrpSpPr/>
          <p:nvPr/>
        </p:nvGrpSpPr>
        <p:grpSpPr>
          <a:xfrm>
            <a:off x="1181100" y="342900"/>
            <a:ext cx="16154400" cy="1740497"/>
            <a:chOff x="0" y="0"/>
            <a:chExt cx="4254657" cy="699754"/>
          </a:xfrm>
        </p:grpSpPr>
        <p:sp>
          <p:nvSpPr>
            <p:cNvPr id="19" name="Freeform 19"/>
            <p:cNvSpPr/>
            <p:nvPr/>
          </p:nvSpPr>
          <p:spPr>
            <a:xfrm>
              <a:off x="0" y="0"/>
              <a:ext cx="4254657" cy="699754"/>
            </a:xfrm>
            <a:custGeom>
              <a:avLst/>
              <a:gdLst/>
              <a:ahLst/>
              <a:cxnLst/>
              <a:rect l="l" t="t" r="r" b="b"/>
              <a:pathLst>
                <a:path w="4254657" h="699754">
                  <a:moveTo>
                    <a:pt x="0" y="0"/>
                  </a:moveTo>
                  <a:lnTo>
                    <a:pt x="4254657" y="0"/>
                  </a:lnTo>
                  <a:lnTo>
                    <a:pt x="4254657" y="699754"/>
                  </a:lnTo>
                  <a:lnTo>
                    <a:pt x="0" y="699754"/>
                  </a:lnTo>
                  <a:close/>
                </a:path>
              </a:pathLst>
            </a:custGeom>
            <a:solidFill>
              <a:srgbClr val="F3CB63"/>
            </a:solidFill>
            <a:ln w="95250" cap="sq">
              <a:solidFill>
                <a:srgbClr val="403B3C"/>
              </a:solidFill>
              <a:prstDash val="solid"/>
              <a:miter/>
            </a:ln>
          </p:spPr>
        </p:sp>
        <p:sp>
          <p:nvSpPr>
            <p:cNvPr id="20" name="TextBox 20"/>
            <p:cNvSpPr txBox="1"/>
            <p:nvPr/>
          </p:nvSpPr>
          <p:spPr>
            <a:xfrm>
              <a:off x="0" y="-38100"/>
              <a:ext cx="4254657" cy="737854"/>
            </a:xfrm>
            <a:prstGeom prst="rect">
              <a:avLst/>
            </a:prstGeom>
          </p:spPr>
          <p:txBody>
            <a:bodyPr lIns="50800" tIns="50800" rIns="50800" bIns="50800" rtlCol="0" anchor="ctr"/>
            <a:lstStyle/>
            <a:p>
              <a:pPr algn="ctr">
                <a:lnSpc>
                  <a:spcPts val="2659"/>
                </a:lnSpc>
                <a:spcBef>
                  <a:spcPct val="0"/>
                </a:spcBef>
              </a:pPr>
              <a:endParaRPr/>
            </a:p>
          </p:txBody>
        </p:sp>
      </p:grpSp>
      <p:grpSp>
        <p:nvGrpSpPr>
          <p:cNvPr id="22" name="Group 22"/>
          <p:cNvGrpSpPr/>
          <p:nvPr/>
        </p:nvGrpSpPr>
        <p:grpSpPr>
          <a:xfrm>
            <a:off x="1028700" y="2552700"/>
            <a:ext cx="16078200" cy="6850261"/>
            <a:chOff x="0" y="0"/>
            <a:chExt cx="2045930" cy="1317963"/>
          </a:xfrm>
        </p:grpSpPr>
        <p:sp>
          <p:nvSpPr>
            <p:cNvPr id="23" name="Freeform 23"/>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403B3C"/>
            </a:solidFill>
            <a:ln w="95250" cap="sq">
              <a:solidFill>
                <a:srgbClr val="403B3C"/>
              </a:solidFill>
              <a:prstDash val="solid"/>
              <a:miter/>
            </a:ln>
          </p:spPr>
        </p:sp>
        <p:sp>
          <p:nvSpPr>
            <p:cNvPr id="24" name="TextBox 24"/>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grpSp>
        <p:nvGrpSpPr>
          <p:cNvPr id="25" name="Group 25"/>
          <p:cNvGrpSpPr/>
          <p:nvPr/>
        </p:nvGrpSpPr>
        <p:grpSpPr>
          <a:xfrm>
            <a:off x="1181100" y="2667211"/>
            <a:ext cx="16154400" cy="7048289"/>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339965" y="3019213"/>
            <a:ext cx="15607783" cy="2661754"/>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Con lo dicho anteriormente, uno se encuentra con la siguiente problemática, ¿Existen distintos tipos de sustancias?, ¿Cómo se que tipo de sustancia es?</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Piensa en categorías para clasificar los tipos de sustancias que uno se podría encontrar considerando lo anterior.</a:t>
            </a:r>
          </a:p>
        </p:txBody>
      </p:sp>
      <p:sp>
        <p:nvSpPr>
          <p:cNvPr id="37" name="TextBox 27">
            <a:extLst>
              <a:ext uri="{FF2B5EF4-FFF2-40B4-BE49-F238E27FC236}">
                <a16:creationId xmlns:a16="http://schemas.microsoft.com/office/drawing/2014/main" id="{C143D5A0-F209-92B5-2938-40E3DAD3D4BA}"/>
              </a:ext>
            </a:extLst>
          </p:cNvPr>
          <p:cNvSpPr txBox="1"/>
          <p:nvPr/>
        </p:nvSpPr>
        <p:spPr>
          <a:xfrm>
            <a:off x="1339965" y="388828"/>
            <a:ext cx="15697486" cy="1554272"/>
          </a:xfrm>
          <a:prstGeom prst="rect">
            <a:avLst/>
          </a:prstGeom>
        </p:spPr>
        <p:txBody>
          <a:bodyPr wrap="square" lIns="0" tIns="0" rIns="0" bIns="0" rtlCol="0" anchor="t">
            <a:spAutoFit/>
          </a:bodyPr>
          <a:lstStyle/>
          <a:p>
            <a:pPr algn="ctr">
              <a:spcBef>
                <a:spcPct val="0"/>
              </a:spcBef>
            </a:pPr>
            <a:r>
              <a:rPr lang="es-ES" sz="10100" dirty="0">
                <a:solidFill>
                  <a:srgbClr val="403B3C"/>
                </a:solidFill>
                <a:latin typeface="Bobby Jones"/>
                <a:ea typeface="Bobby Jones"/>
                <a:cs typeface="Bobby Jones"/>
                <a:sym typeface="Bobby Jones"/>
              </a:rPr>
              <a:t>¿Qué es una sustancia?</a:t>
            </a:r>
            <a:endParaRPr lang="es-CL" sz="10100" dirty="0">
              <a:solidFill>
                <a:srgbClr val="403B3C"/>
              </a:solidFill>
              <a:latin typeface="Bobby Jones"/>
              <a:ea typeface="Bobby Jones"/>
              <a:cs typeface="Bobby Jones"/>
              <a:sym typeface="Bobby Jones"/>
            </a:endParaRPr>
          </a:p>
        </p:txBody>
      </p:sp>
      <p:sp>
        <p:nvSpPr>
          <p:cNvPr id="21" name="TextBox 35">
            <a:extLst>
              <a:ext uri="{FF2B5EF4-FFF2-40B4-BE49-F238E27FC236}">
                <a16:creationId xmlns:a16="http://schemas.microsoft.com/office/drawing/2014/main" id="{78C97A0C-1C80-E44F-9731-6DD3A953FE5A}"/>
              </a:ext>
            </a:extLst>
          </p:cNvPr>
          <p:cNvSpPr txBox="1"/>
          <p:nvPr/>
        </p:nvSpPr>
        <p:spPr>
          <a:xfrm>
            <a:off x="1339965" y="5962632"/>
            <a:ext cx="15607783" cy="2661754"/>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Uno puede clasificar las sustancias en dos tipos:</a:t>
            </a:r>
          </a:p>
          <a:p>
            <a:pPr marL="323851" lvl="1" algn="just">
              <a:lnSpc>
                <a:spcPts val="4200"/>
              </a:lnSpc>
            </a:pPr>
            <a:endParaRPr lang="es-ES" sz="3000" b="1" dirty="0">
              <a:solidFill>
                <a:srgbClr val="403B3C"/>
              </a:solidFill>
              <a:latin typeface="Agrandir Narrow Medium"/>
              <a:ea typeface="Agrandir Narrow Medium"/>
              <a:cs typeface="Agrandir Narrow Medium"/>
              <a:sym typeface="Agrandir Narrow Medium"/>
            </a:endParaRPr>
          </a:p>
          <a:p>
            <a:pPr marL="781051" lvl="1" indent="-457200" algn="just">
              <a:lnSpc>
                <a:spcPts val="4200"/>
              </a:lnSpc>
              <a:buFontTx/>
              <a:buChar char="-"/>
            </a:pPr>
            <a:r>
              <a:rPr lang="es-ES" sz="3000" b="1" dirty="0">
                <a:solidFill>
                  <a:srgbClr val="403B3C"/>
                </a:solidFill>
                <a:latin typeface="Agrandir Narrow Medium"/>
                <a:ea typeface="Agrandir Narrow Medium"/>
                <a:cs typeface="Agrandir Narrow Medium"/>
                <a:sym typeface="Agrandir Narrow Medium"/>
              </a:rPr>
              <a:t>Simples: formadas por un tipo de elemento (</a:t>
            </a:r>
            <a:r>
              <a:rPr lang="es-ES" sz="3000" b="1" dirty="0" err="1">
                <a:solidFill>
                  <a:srgbClr val="403B3C"/>
                </a:solidFill>
                <a:latin typeface="Agrandir Narrow Medium"/>
                <a:ea typeface="Agrandir Narrow Medium"/>
                <a:cs typeface="Agrandir Narrow Medium"/>
                <a:sym typeface="Agrandir Narrow Medium"/>
              </a:rPr>
              <a:t>ej</a:t>
            </a:r>
            <a:r>
              <a:rPr lang="es-ES" sz="3000" b="1" dirty="0">
                <a:solidFill>
                  <a:srgbClr val="403B3C"/>
                </a:solidFill>
                <a:latin typeface="Agrandir Narrow Medium"/>
                <a:ea typeface="Agrandir Narrow Medium"/>
                <a:cs typeface="Agrandir Narrow Medium"/>
                <a:sym typeface="Agrandir Narrow Medium"/>
              </a:rPr>
              <a:t>: oro, oxigeno, nitrógeno, etc.)</a:t>
            </a:r>
          </a:p>
          <a:p>
            <a:pPr marL="781051" lvl="1" indent="-457200" algn="just">
              <a:lnSpc>
                <a:spcPts val="4200"/>
              </a:lnSpc>
              <a:buFontTx/>
              <a:buChar char="-"/>
            </a:pPr>
            <a:r>
              <a:rPr lang="es-ES" sz="3000" b="1" dirty="0">
                <a:solidFill>
                  <a:srgbClr val="403B3C"/>
                </a:solidFill>
                <a:latin typeface="Agrandir Narrow Medium"/>
                <a:ea typeface="Agrandir Narrow Medium"/>
                <a:cs typeface="Agrandir Narrow Medium"/>
                <a:sym typeface="Agrandir Narrow Medium"/>
              </a:rPr>
              <a:t>Compuestas: formadas por dos o más tipos de elemento (</a:t>
            </a:r>
            <a:r>
              <a:rPr lang="es-ES" sz="3000" b="1" dirty="0" err="1">
                <a:solidFill>
                  <a:srgbClr val="403B3C"/>
                </a:solidFill>
                <a:latin typeface="Agrandir Narrow Medium"/>
                <a:ea typeface="Agrandir Narrow Medium"/>
                <a:cs typeface="Agrandir Narrow Medium"/>
                <a:sym typeface="Agrandir Narrow Medium"/>
              </a:rPr>
              <a:t>ej</a:t>
            </a:r>
            <a:r>
              <a:rPr lang="es-ES" sz="3000" b="1" dirty="0">
                <a:solidFill>
                  <a:srgbClr val="403B3C"/>
                </a:solidFill>
                <a:latin typeface="Agrandir Narrow Medium"/>
                <a:ea typeface="Agrandir Narrow Medium"/>
                <a:cs typeface="Agrandir Narrow Medium"/>
                <a:sym typeface="Agrandir Narrow Medium"/>
              </a:rPr>
              <a:t>: agua, dióxido de carbono, azúcar, etc.)</a:t>
            </a:r>
          </a:p>
        </p:txBody>
      </p:sp>
    </p:spTree>
    <p:extLst>
      <p:ext uri="{BB962C8B-B14F-4D97-AF65-F5344CB8AC3E}">
        <p14:creationId xmlns:p14="http://schemas.microsoft.com/office/powerpoint/2010/main" val="184417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593A8"/>
        </a:solidFill>
        <a:effectLst/>
      </p:bgPr>
    </p:bg>
    <p:spTree>
      <p:nvGrpSpPr>
        <p:cNvPr id="1" name=""/>
        <p:cNvGrpSpPr/>
        <p:nvPr/>
      </p:nvGrpSpPr>
      <p:grpSpPr>
        <a:xfrm>
          <a:off x="0" y="0"/>
          <a:ext cx="0" cy="0"/>
          <a:chOff x="0" y="0"/>
          <a:chExt cx="0" cy="0"/>
        </a:xfrm>
      </p:grpSpPr>
      <p:grpSp>
        <p:nvGrpSpPr>
          <p:cNvPr id="2" name="Group 2"/>
          <p:cNvGrpSpPr/>
          <p:nvPr/>
        </p:nvGrpSpPr>
        <p:grpSpPr>
          <a:xfrm>
            <a:off x="-394907" y="-1293616"/>
            <a:ext cx="19077814" cy="12874231"/>
            <a:chOff x="0" y="0"/>
            <a:chExt cx="25437085" cy="17165642"/>
          </a:xfrm>
        </p:grpSpPr>
        <p:sp>
          <p:nvSpPr>
            <p:cNvPr id="3" name="Freeform 3"/>
            <p:cNvSpPr/>
            <p:nvPr/>
          </p:nvSpPr>
          <p:spPr>
            <a:xfrm>
              <a:off x="0"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4" name="Freeform 4"/>
            <p:cNvSpPr/>
            <p:nvPr/>
          </p:nvSpPr>
          <p:spPr>
            <a:xfrm>
              <a:off x="6435676"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5" name="Freeform 5"/>
            <p:cNvSpPr/>
            <p:nvPr/>
          </p:nvSpPr>
          <p:spPr>
            <a:xfrm>
              <a:off x="12871353" y="0"/>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6" name="Freeform 6"/>
            <p:cNvSpPr/>
            <p:nvPr/>
          </p:nvSpPr>
          <p:spPr>
            <a:xfrm>
              <a:off x="19307029" y="0"/>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Freeform 7"/>
            <p:cNvSpPr/>
            <p:nvPr/>
          </p:nvSpPr>
          <p:spPr>
            <a:xfrm>
              <a:off x="0"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8" name="Freeform 8"/>
            <p:cNvSpPr/>
            <p:nvPr/>
          </p:nvSpPr>
          <p:spPr>
            <a:xfrm>
              <a:off x="6435676"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9" name="Freeform 9"/>
            <p:cNvSpPr/>
            <p:nvPr/>
          </p:nvSpPr>
          <p:spPr>
            <a:xfrm>
              <a:off x="12871353" y="5837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0" name="Freeform 10"/>
            <p:cNvSpPr/>
            <p:nvPr/>
          </p:nvSpPr>
          <p:spPr>
            <a:xfrm>
              <a:off x="19307029" y="5837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1" name="Freeform 11"/>
            <p:cNvSpPr/>
            <p:nvPr/>
          </p:nvSpPr>
          <p:spPr>
            <a:xfrm>
              <a:off x="0"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2" name="Freeform 12"/>
            <p:cNvSpPr/>
            <p:nvPr/>
          </p:nvSpPr>
          <p:spPr>
            <a:xfrm>
              <a:off x="6435676"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3" name="Freeform 13"/>
            <p:cNvSpPr/>
            <p:nvPr/>
          </p:nvSpPr>
          <p:spPr>
            <a:xfrm>
              <a:off x="12871353" y="11679242"/>
              <a:ext cx="6130056" cy="5486400"/>
            </a:xfrm>
            <a:custGeom>
              <a:avLst/>
              <a:gdLst/>
              <a:ahLst/>
              <a:cxnLst/>
              <a:rect l="l" t="t" r="r" b="b"/>
              <a:pathLst>
                <a:path w="6130056" h="5486400">
                  <a:moveTo>
                    <a:pt x="0" y="0"/>
                  </a:moveTo>
                  <a:lnTo>
                    <a:pt x="6130055" y="0"/>
                  </a:lnTo>
                  <a:lnTo>
                    <a:pt x="6130055"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14" name="Freeform 14"/>
            <p:cNvSpPr/>
            <p:nvPr/>
          </p:nvSpPr>
          <p:spPr>
            <a:xfrm>
              <a:off x="19307029" y="11679242"/>
              <a:ext cx="6130056" cy="5486400"/>
            </a:xfrm>
            <a:custGeom>
              <a:avLst/>
              <a:gdLst/>
              <a:ahLst/>
              <a:cxnLst/>
              <a:rect l="l" t="t" r="r" b="b"/>
              <a:pathLst>
                <a:path w="6130056" h="5486400">
                  <a:moveTo>
                    <a:pt x="0" y="0"/>
                  </a:moveTo>
                  <a:lnTo>
                    <a:pt x="6130056" y="0"/>
                  </a:lnTo>
                  <a:lnTo>
                    <a:pt x="6130056" y="5486400"/>
                  </a:lnTo>
                  <a:lnTo>
                    <a:pt x="0" y="54864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grpSp>
      <p:grpSp>
        <p:nvGrpSpPr>
          <p:cNvPr id="15" name="Group 15"/>
          <p:cNvGrpSpPr/>
          <p:nvPr/>
        </p:nvGrpSpPr>
        <p:grpSpPr>
          <a:xfrm>
            <a:off x="1028700" y="266701"/>
            <a:ext cx="16154400" cy="1657406"/>
            <a:chOff x="0" y="0"/>
            <a:chExt cx="4254657" cy="698081"/>
          </a:xfrm>
        </p:grpSpPr>
        <p:sp>
          <p:nvSpPr>
            <p:cNvPr id="16" name="Freeform 16"/>
            <p:cNvSpPr/>
            <p:nvPr/>
          </p:nvSpPr>
          <p:spPr>
            <a:xfrm>
              <a:off x="0" y="0"/>
              <a:ext cx="4254657" cy="698081"/>
            </a:xfrm>
            <a:custGeom>
              <a:avLst/>
              <a:gdLst/>
              <a:ahLst/>
              <a:cxnLst/>
              <a:rect l="l" t="t" r="r" b="b"/>
              <a:pathLst>
                <a:path w="4254657" h="698081">
                  <a:moveTo>
                    <a:pt x="0" y="0"/>
                  </a:moveTo>
                  <a:lnTo>
                    <a:pt x="4254657" y="0"/>
                  </a:lnTo>
                  <a:lnTo>
                    <a:pt x="4254657" y="698081"/>
                  </a:lnTo>
                  <a:lnTo>
                    <a:pt x="0" y="698081"/>
                  </a:lnTo>
                  <a:close/>
                </a:path>
              </a:pathLst>
            </a:custGeom>
            <a:solidFill>
              <a:srgbClr val="403B3C"/>
            </a:solidFill>
            <a:ln w="38100" cap="sq">
              <a:solidFill>
                <a:srgbClr val="403B3C"/>
              </a:solidFill>
              <a:prstDash val="solid"/>
              <a:miter/>
            </a:ln>
          </p:spPr>
        </p:sp>
        <p:sp>
          <p:nvSpPr>
            <p:cNvPr id="17" name="TextBox 17"/>
            <p:cNvSpPr txBox="1"/>
            <p:nvPr/>
          </p:nvSpPr>
          <p:spPr>
            <a:xfrm>
              <a:off x="0" y="-38100"/>
              <a:ext cx="4254657" cy="736181"/>
            </a:xfrm>
            <a:prstGeom prst="rect">
              <a:avLst/>
            </a:prstGeom>
          </p:spPr>
          <p:txBody>
            <a:bodyPr lIns="50800" tIns="50800" rIns="50800" bIns="50800" rtlCol="0" anchor="ctr"/>
            <a:lstStyle/>
            <a:p>
              <a:pPr algn="ctr">
                <a:lnSpc>
                  <a:spcPts val="2659"/>
                </a:lnSpc>
                <a:spcBef>
                  <a:spcPct val="0"/>
                </a:spcBef>
              </a:pPr>
              <a:endParaRPr/>
            </a:p>
          </p:txBody>
        </p:sp>
      </p:grpSp>
      <p:grpSp>
        <p:nvGrpSpPr>
          <p:cNvPr id="18" name="Group 18"/>
          <p:cNvGrpSpPr/>
          <p:nvPr/>
        </p:nvGrpSpPr>
        <p:grpSpPr>
          <a:xfrm>
            <a:off x="1181100" y="342900"/>
            <a:ext cx="16154400" cy="1740497"/>
            <a:chOff x="0" y="0"/>
            <a:chExt cx="4254657" cy="699754"/>
          </a:xfrm>
        </p:grpSpPr>
        <p:sp>
          <p:nvSpPr>
            <p:cNvPr id="19" name="Freeform 19"/>
            <p:cNvSpPr/>
            <p:nvPr/>
          </p:nvSpPr>
          <p:spPr>
            <a:xfrm>
              <a:off x="0" y="0"/>
              <a:ext cx="4254657" cy="699754"/>
            </a:xfrm>
            <a:custGeom>
              <a:avLst/>
              <a:gdLst/>
              <a:ahLst/>
              <a:cxnLst/>
              <a:rect l="l" t="t" r="r" b="b"/>
              <a:pathLst>
                <a:path w="4254657" h="699754">
                  <a:moveTo>
                    <a:pt x="0" y="0"/>
                  </a:moveTo>
                  <a:lnTo>
                    <a:pt x="4254657" y="0"/>
                  </a:lnTo>
                  <a:lnTo>
                    <a:pt x="4254657" y="699754"/>
                  </a:lnTo>
                  <a:lnTo>
                    <a:pt x="0" y="699754"/>
                  </a:lnTo>
                  <a:close/>
                </a:path>
              </a:pathLst>
            </a:custGeom>
            <a:solidFill>
              <a:srgbClr val="F3CB63"/>
            </a:solidFill>
            <a:ln w="95250" cap="sq">
              <a:solidFill>
                <a:srgbClr val="403B3C"/>
              </a:solidFill>
              <a:prstDash val="solid"/>
              <a:miter/>
            </a:ln>
          </p:spPr>
        </p:sp>
        <p:sp>
          <p:nvSpPr>
            <p:cNvPr id="20" name="TextBox 20"/>
            <p:cNvSpPr txBox="1"/>
            <p:nvPr/>
          </p:nvSpPr>
          <p:spPr>
            <a:xfrm>
              <a:off x="0" y="-38100"/>
              <a:ext cx="4254657" cy="737854"/>
            </a:xfrm>
            <a:prstGeom prst="rect">
              <a:avLst/>
            </a:prstGeom>
          </p:spPr>
          <p:txBody>
            <a:bodyPr lIns="50800" tIns="50800" rIns="50800" bIns="50800" rtlCol="0" anchor="ctr"/>
            <a:lstStyle/>
            <a:p>
              <a:pPr algn="ctr">
                <a:lnSpc>
                  <a:spcPts val="2659"/>
                </a:lnSpc>
                <a:spcBef>
                  <a:spcPct val="0"/>
                </a:spcBef>
              </a:pPr>
              <a:endParaRPr/>
            </a:p>
          </p:txBody>
        </p:sp>
      </p:grpSp>
      <p:grpSp>
        <p:nvGrpSpPr>
          <p:cNvPr id="22" name="Group 22"/>
          <p:cNvGrpSpPr/>
          <p:nvPr/>
        </p:nvGrpSpPr>
        <p:grpSpPr>
          <a:xfrm>
            <a:off x="1028700" y="2552700"/>
            <a:ext cx="16078200" cy="6850261"/>
            <a:chOff x="0" y="0"/>
            <a:chExt cx="2045930" cy="1317963"/>
          </a:xfrm>
        </p:grpSpPr>
        <p:sp>
          <p:nvSpPr>
            <p:cNvPr id="23" name="Freeform 23"/>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403B3C"/>
            </a:solidFill>
            <a:ln w="95250" cap="sq">
              <a:solidFill>
                <a:srgbClr val="403B3C"/>
              </a:solidFill>
              <a:prstDash val="solid"/>
              <a:miter/>
            </a:ln>
          </p:spPr>
        </p:sp>
        <p:sp>
          <p:nvSpPr>
            <p:cNvPr id="24" name="TextBox 24"/>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grpSp>
        <p:nvGrpSpPr>
          <p:cNvPr id="25" name="Group 25"/>
          <p:cNvGrpSpPr/>
          <p:nvPr/>
        </p:nvGrpSpPr>
        <p:grpSpPr>
          <a:xfrm>
            <a:off x="1181100" y="2667211"/>
            <a:ext cx="16154400" cy="7048289"/>
            <a:chOff x="0" y="0"/>
            <a:chExt cx="2045930" cy="1317963"/>
          </a:xfrm>
        </p:grpSpPr>
        <p:sp>
          <p:nvSpPr>
            <p:cNvPr id="26" name="Freeform 26"/>
            <p:cNvSpPr/>
            <p:nvPr/>
          </p:nvSpPr>
          <p:spPr>
            <a:xfrm>
              <a:off x="0" y="0"/>
              <a:ext cx="2045930" cy="1317963"/>
            </a:xfrm>
            <a:custGeom>
              <a:avLst/>
              <a:gdLst/>
              <a:ahLst/>
              <a:cxnLst/>
              <a:rect l="l" t="t" r="r" b="b"/>
              <a:pathLst>
                <a:path w="2045930" h="1317963">
                  <a:moveTo>
                    <a:pt x="0" y="0"/>
                  </a:moveTo>
                  <a:lnTo>
                    <a:pt x="2045930" y="0"/>
                  </a:lnTo>
                  <a:lnTo>
                    <a:pt x="2045930" y="1317963"/>
                  </a:lnTo>
                  <a:lnTo>
                    <a:pt x="0" y="1317963"/>
                  </a:lnTo>
                  <a:close/>
                </a:path>
              </a:pathLst>
            </a:custGeom>
            <a:solidFill>
              <a:srgbClr val="F3CB63"/>
            </a:solidFill>
            <a:ln w="95250" cap="sq">
              <a:solidFill>
                <a:srgbClr val="403B3C"/>
              </a:solidFill>
              <a:prstDash val="solid"/>
              <a:miter/>
            </a:ln>
          </p:spPr>
        </p:sp>
        <p:sp>
          <p:nvSpPr>
            <p:cNvPr id="27" name="TextBox 27"/>
            <p:cNvSpPr txBox="1"/>
            <p:nvPr/>
          </p:nvSpPr>
          <p:spPr>
            <a:xfrm>
              <a:off x="0" y="-38100"/>
              <a:ext cx="2045930" cy="1356063"/>
            </a:xfrm>
            <a:prstGeom prst="rect">
              <a:avLst/>
            </a:prstGeom>
          </p:spPr>
          <p:txBody>
            <a:bodyPr lIns="50800" tIns="50800" rIns="50800" bIns="50800" rtlCol="0" anchor="ctr"/>
            <a:lstStyle/>
            <a:p>
              <a:pPr algn="ctr">
                <a:lnSpc>
                  <a:spcPts val="2659"/>
                </a:lnSpc>
                <a:spcBef>
                  <a:spcPct val="0"/>
                </a:spcBef>
              </a:pPr>
              <a:endParaRPr/>
            </a:p>
          </p:txBody>
        </p:sp>
      </p:grpSp>
      <p:sp>
        <p:nvSpPr>
          <p:cNvPr id="35" name="TextBox 35"/>
          <p:cNvSpPr txBox="1"/>
          <p:nvPr/>
        </p:nvSpPr>
        <p:spPr>
          <a:xfrm>
            <a:off x="1339965" y="3019213"/>
            <a:ext cx="15607783" cy="1584536"/>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Ahora, sabemos que las sustancias tienen una composición química definida y fija, ¿Será posible separar sus moléculas?, ¿Cómo crees que uno podría separar las moléculas de una sustancia? </a:t>
            </a:r>
          </a:p>
        </p:txBody>
      </p:sp>
      <p:sp>
        <p:nvSpPr>
          <p:cNvPr id="37" name="TextBox 27">
            <a:extLst>
              <a:ext uri="{FF2B5EF4-FFF2-40B4-BE49-F238E27FC236}">
                <a16:creationId xmlns:a16="http://schemas.microsoft.com/office/drawing/2014/main" id="{C143D5A0-F209-92B5-2938-40E3DAD3D4BA}"/>
              </a:ext>
            </a:extLst>
          </p:cNvPr>
          <p:cNvSpPr txBox="1"/>
          <p:nvPr/>
        </p:nvSpPr>
        <p:spPr>
          <a:xfrm>
            <a:off x="1339965" y="388828"/>
            <a:ext cx="15697486" cy="1554272"/>
          </a:xfrm>
          <a:prstGeom prst="rect">
            <a:avLst/>
          </a:prstGeom>
        </p:spPr>
        <p:txBody>
          <a:bodyPr wrap="square" lIns="0" tIns="0" rIns="0" bIns="0" rtlCol="0" anchor="t">
            <a:spAutoFit/>
          </a:bodyPr>
          <a:lstStyle/>
          <a:p>
            <a:pPr algn="ctr">
              <a:spcBef>
                <a:spcPct val="0"/>
              </a:spcBef>
            </a:pPr>
            <a:r>
              <a:rPr lang="es-ES" sz="10100" dirty="0">
                <a:solidFill>
                  <a:srgbClr val="403B3C"/>
                </a:solidFill>
                <a:latin typeface="Bobby Jones"/>
                <a:ea typeface="Bobby Jones"/>
                <a:cs typeface="Bobby Jones"/>
                <a:sym typeface="Bobby Jones"/>
              </a:rPr>
              <a:t>¿Qué es una sustancia?</a:t>
            </a:r>
            <a:endParaRPr lang="es-CL" sz="10100" dirty="0">
              <a:solidFill>
                <a:srgbClr val="403B3C"/>
              </a:solidFill>
              <a:latin typeface="Bobby Jones"/>
              <a:ea typeface="Bobby Jones"/>
              <a:cs typeface="Bobby Jones"/>
              <a:sym typeface="Bobby Jones"/>
            </a:endParaRPr>
          </a:p>
        </p:txBody>
      </p:sp>
      <p:sp>
        <p:nvSpPr>
          <p:cNvPr id="21" name="TextBox 35">
            <a:extLst>
              <a:ext uri="{FF2B5EF4-FFF2-40B4-BE49-F238E27FC236}">
                <a16:creationId xmlns:a16="http://schemas.microsoft.com/office/drawing/2014/main" id="{78C97A0C-1C80-E44F-9731-6DD3A953FE5A}"/>
              </a:ext>
            </a:extLst>
          </p:cNvPr>
          <p:cNvSpPr txBox="1"/>
          <p:nvPr/>
        </p:nvSpPr>
        <p:spPr>
          <a:xfrm>
            <a:off x="1339965" y="4955751"/>
            <a:ext cx="15607783" cy="2123145"/>
          </a:xfrm>
          <a:prstGeom prst="rect">
            <a:avLst/>
          </a:prstGeom>
        </p:spPr>
        <p:txBody>
          <a:bodyPr wrap="square" lIns="0" tIns="0" rIns="0" bIns="0" rtlCol="0" anchor="t">
            <a:spAutoFit/>
          </a:bodyPr>
          <a:lstStyle/>
          <a:p>
            <a:pPr marL="323851" lvl="1" algn="just">
              <a:lnSpc>
                <a:spcPts val="4200"/>
              </a:lnSpc>
            </a:pPr>
            <a:r>
              <a:rPr lang="es-ES" sz="3000" b="1" dirty="0">
                <a:solidFill>
                  <a:srgbClr val="403B3C"/>
                </a:solidFill>
                <a:latin typeface="Agrandir Narrow Medium"/>
                <a:ea typeface="Agrandir Narrow Medium"/>
                <a:cs typeface="Agrandir Narrow Medium"/>
                <a:sym typeface="Agrandir Narrow Medium"/>
              </a:rPr>
              <a:t>Las sustancias no son posibles de separar por métodos físicos, como la filtración, la decantación, destilación, evaporación. Sin embargo, si se pueden utilizar métodos químicos, como reacciones químicas, para poder separar los componentes químicos de </a:t>
            </a:r>
            <a:r>
              <a:rPr lang="es-ES" sz="3000" b="1">
                <a:solidFill>
                  <a:srgbClr val="403B3C"/>
                </a:solidFill>
                <a:latin typeface="Agrandir Narrow Medium"/>
                <a:ea typeface="Agrandir Narrow Medium"/>
                <a:cs typeface="Agrandir Narrow Medium"/>
                <a:sym typeface="Agrandir Narrow Medium"/>
              </a:rPr>
              <a:t>una sustancia.</a:t>
            </a:r>
            <a:endParaRPr lang="es-ES" sz="3000" b="1" dirty="0">
              <a:solidFill>
                <a:srgbClr val="403B3C"/>
              </a:solidFill>
              <a:latin typeface="Agrandir Narrow Medium"/>
              <a:ea typeface="Agrandir Narrow Medium"/>
              <a:cs typeface="Agrandir Narrow Medium"/>
              <a:sym typeface="Agrandir Narrow Medium"/>
            </a:endParaRPr>
          </a:p>
        </p:txBody>
      </p:sp>
    </p:spTree>
    <p:extLst>
      <p:ext uri="{BB962C8B-B14F-4D97-AF65-F5344CB8AC3E}">
        <p14:creationId xmlns:p14="http://schemas.microsoft.com/office/powerpoint/2010/main" val="31957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TotalTime>
  <Words>426</Words>
  <Application>Microsoft Office PowerPoint</Application>
  <PresentationFormat>Personalizado</PresentationFormat>
  <Paragraphs>43</Paragraphs>
  <Slides>7</Slides>
  <Notes>6</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Agrandir Narrow Medium</vt:lpstr>
      <vt:lpstr>Calibri</vt:lpstr>
      <vt:lpstr>Bobby Jones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Diseño7</dc:title>
  <dc:creator>Colegio Sao Paulo</dc:creator>
  <cp:lastModifiedBy>pablo espinosa perez</cp:lastModifiedBy>
  <cp:revision>23</cp:revision>
  <dcterms:created xsi:type="dcterms:W3CDTF">2006-08-16T00:00:00Z</dcterms:created>
  <dcterms:modified xsi:type="dcterms:W3CDTF">2025-04-02T17:11:23Z</dcterms:modified>
  <dc:identifier>DAGVza1kaVc</dc:identifier>
</cp:coreProperties>
</file>