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75" r:id="rId4"/>
    <p:sldId id="277" r:id="rId5"/>
    <p:sldId id="276" r:id="rId6"/>
    <p:sldId id="262" r:id="rId7"/>
    <p:sldId id="269" r:id="rId8"/>
    <p:sldId id="278" r:id="rId9"/>
    <p:sldId id="270" r:id="rId10"/>
    <p:sldId id="271" r:id="rId11"/>
    <p:sldId id="272" r:id="rId12"/>
    <p:sldId id="273" r:id="rId13"/>
    <p:sldId id="274" r:id="rId14"/>
  </p:sldIdLst>
  <p:sldSz cx="18288000" cy="10287000"/>
  <p:notesSz cx="6858000" cy="9144000"/>
  <p:embeddedFontLst>
    <p:embeddedFont>
      <p:font typeface="Bree Serif" panose="020B0604020202020204" charset="0"/>
      <p:regular r:id="rId15"/>
    </p:embeddedFont>
    <p:embeddedFont>
      <p:font typeface="Genty San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253083" y="7407138"/>
            <a:ext cx="18714154" cy="3215404"/>
            <a:chOff x="0" y="0"/>
            <a:chExt cx="7706489" cy="1324103"/>
          </a:xfrm>
        </p:grpSpPr>
        <p:sp>
          <p:nvSpPr>
            <p:cNvPr id="3" name="Freeform 3"/>
            <p:cNvSpPr/>
            <p:nvPr/>
          </p:nvSpPr>
          <p:spPr>
            <a:xfrm>
              <a:off x="0" y="0"/>
              <a:ext cx="7706489" cy="1324103"/>
            </a:xfrm>
            <a:custGeom>
              <a:avLst/>
              <a:gdLst/>
              <a:ahLst/>
              <a:cxnLst/>
              <a:rect l="l" t="t" r="r" b="b"/>
              <a:pathLst>
                <a:path w="7706489" h="1324103">
                  <a:moveTo>
                    <a:pt x="0" y="0"/>
                  </a:moveTo>
                  <a:lnTo>
                    <a:pt x="7706489" y="0"/>
                  </a:lnTo>
                  <a:lnTo>
                    <a:pt x="7706489" y="1324103"/>
                  </a:lnTo>
                  <a:lnTo>
                    <a:pt x="0" y="1324103"/>
                  </a:lnTo>
                  <a:close/>
                </a:path>
              </a:pathLst>
            </a:custGeom>
            <a:solidFill>
              <a:srgbClr val="4B2D05"/>
            </a:solidFill>
          </p:spPr>
          <p:txBody>
            <a:bodyPr/>
            <a:lstStyle/>
            <a:p>
              <a:endParaRPr lang="es-CL"/>
            </a:p>
          </p:txBody>
        </p:sp>
        <p:sp>
          <p:nvSpPr>
            <p:cNvPr id="4" name="TextBox 4"/>
            <p:cNvSpPr txBox="1"/>
            <p:nvPr/>
          </p:nvSpPr>
          <p:spPr>
            <a:xfrm>
              <a:off x="0" y="-47625"/>
              <a:ext cx="7706489" cy="1371728"/>
            </a:xfrm>
            <a:prstGeom prst="rect">
              <a:avLst/>
            </a:prstGeom>
          </p:spPr>
          <p:txBody>
            <a:bodyPr lIns="24524" tIns="24524" rIns="24524" bIns="24524" rtlCol="0" anchor="ctr"/>
            <a:lstStyle/>
            <a:p>
              <a:pPr algn="ctr">
                <a:lnSpc>
                  <a:spcPts val="2756"/>
                </a:lnSpc>
              </a:pPr>
              <a:endParaRPr/>
            </a:p>
          </p:txBody>
        </p:sp>
      </p:grpSp>
      <p:sp>
        <p:nvSpPr>
          <p:cNvPr id="6" name="Freeform 6"/>
          <p:cNvSpPr/>
          <p:nvPr/>
        </p:nvSpPr>
        <p:spPr>
          <a:xfrm>
            <a:off x="11381015" y="695298"/>
            <a:ext cx="7099106" cy="10089168"/>
          </a:xfrm>
          <a:custGeom>
            <a:avLst/>
            <a:gdLst/>
            <a:ahLst/>
            <a:cxnLst/>
            <a:rect l="l" t="t" r="r" b="b"/>
            <a:pathLst>
              <a:path w="7099106" h="10089168">
                <a:moveTo>
                  <a:pt x="0" y="0"/>
                </a:moveTo>
                <a:lnTo>
                  <a:pt x="7099106" y="0"/>
                </a:lnTo>
                <a:lnTo>
                  <a:pt x="7099106" y="10089169"/>
                </a:lnTo>
                <a:lnTo>
                  <a:pt x="0" y="10089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7" name="TextBox 7"/>
          <p:cNvSpPr txBox="1"/>
          <p:nvPr/>
        </p:nvSpPr>
        <p:spPr>
          <a:xfrm>
            <a:off x="1085850" y="7776654"/>
            <a:ext cx="10045894" cy="742950"/>
          </a:xfrm>
          <a:prstGeom prst="rect">
            <a:avLst/>
          </a:prstGeom>
        </p:spPr>
        <p:txBody>
          <a:bodyPr lIns="0" tIns="0" rIns="0" bIns="0" rtlCol="0" anchor="t">
            <a:spAutoFit/>
          </a:bodyPr>
          <a:lstStyle/>
          <a:p>
            <a:pPr algn="ctr">
              <a:lnSpc>
                <a:spcPts val="5999"/>
              </a:lnSpc>
            </a:pPr>
            <a:r>
              <a:rPr lang="es-CL" sz="4999" spc="2019">
                <a:solidFill>
                  <a:srgbClr val="FFFDEB"/>
                </a:solidFill>
                <a:latin typeface="Bree Serif Bold"/>
              </a:rPr>
              <a:t>8°Básico</a:t>
            </a:r>
          </a:p>
        </p:txBody>
      </p:sp>
      <p:sp>
        <p:nvSpPr>
          <p:cNvPr id="8" name="TextBox 8"/>
          <p:cNvSpPr txBox="1"/>
          <p:nvPr/>
        </p:nvSpPr>
        <p:spPr>
          <a:xfrm>
            <a:off x="685800" y="4434917"/>
            <a:ext cx="10160194" cy="3283912"/>
          </a:xfrm>
          <a:prstGeom prst="rect">
            <a:avLst/>
          </a:prstGeom>
        </p:spPr>
        <p:txBody>
          <a:bodyPr lIns="0" tIns="0" rIns="0" bIns="0" rtlCol="0" anchor="t">
            <a:spAutoFit/>
          </a:bodyPr>
          <a:lstStyle/>
          <a:p>
            <a:pPr algn="ctr">
              <a:lnSpc>
                <a:spcPts val="12829"/>
              </a:lnSpc>
            </a:pPr>
            <a:r>
              <a:rPr lang="es-CL" sz="12829" dirty="0">
                <a:solidFill>
                  <a:srgbClr val="397004"/>
                </a:solidFill>
                <a:latin typeface="Genty Sans Bold"/>
              </a:rPr>
              <a:t>Ciencias Naturales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11353800" y="1949041"/>
            <a:ext cx="6144677" cy="7032820"/>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1734800" y="2210777"/>
            <a:ext cx="5563479" cy="6771084"/>
          </a:xfrm>
          <a:prstGeom prst="rect">
            <a:avLst/>
          </a:prstGeom>
        </p:spPr>
        <p:txBody>
          <a:bodyPr wrap="square" lIns="0" tIns="0" rIns="0" bIns="0" rtlCol="0" anchor="t">
            <a:spAutoFit/>
          </a:bodyPr>
          <a:lstStyle/>
          <a:p>
            <a:pPr marL="0" lvl="0" indent="0" algn="just">
              <a:spcBef>
                <a:spcPct val="0"/>
              </a:spcBef>
            </a:pPr>
            <a:r>
              <a:rPr lang="es-ES" sz="4400" dirty="0">
                <a:solidFill>
                  <a:srgbClr val="000000"/>
                </a:solidFill>
                <a:latin typeface="Bree Serif"/>
              </a:rPr>
              <a:t>En las hojas de las plantas también encontramos unas estructuras curiosas, las cuales son los estomas. Estas células permiten el intercambio de gases con el medioambiente.</a:t>
            </a:r>
            <a:endParaRPr lang="es-CL" sz="4400" u="none" dirty="0">
              <a:solidFill>
                <a:srgbClr val="000000"/>
              </a:solidFill>
              <a:latin typeface="Bree Serif"/>
            </a:endParaRPr>
          </a:p>
        </p:txBody>
      </p:sp>
      <p:sp>
        <p:nvSpPr>
          <p:cNvPr id="22" name="TextBox 22"/>
          <p:cNvSpPr txBox="1"/>
          <p:nvPr/>
        </p:nvSpPr>
        <p:spPr>
          <a:xfrm>
            <a:off x="7524472" y="355191"/>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Respiración</a:t>
            </a:r>
            <a:endParaRPr lang="es-CL" sz="6999" dirty="0">
              <a:solidFill>
                <a:srgbClr val="397004"/>
              </a:solidFill>
              <a:latin typeface="Genty Sans"/>
            </a:endParaRPr>
          </a:p>
        </p:txBody>
      </p:sp>
      <p:sp>
        <p:nvSpPr>
          <p:cNvPr id="9" name="Freeform 8">
            <a:extLst>
              <a:ext uri="{FF2B5EF4-FFF2-40B4-BE49-F238E27FC236}">
                <a16:creationId xmlns:a16="http://schemas.microsoft.com/office/drawing/2014/main" id="{570CF5A9-ADAE-507F-F1CD-61627DD8C813}"/>
              </a:ext>
            </a:extLst>
          </p:cNvPr>
          <p:cNvSpPr/>
          <p:nvPr/>
        </p:nvSpPr>
        <p:spPr>
          <a:xfrm>
            <a:off x="789523" y="2628900"/>
            <a:ext cx="10180102" cy="5531189"/>
          </a:xfrm>
          <a:custGeom>
            <a:avLst/>
            <a:gdLst/>
            <a:ahLst/>
            <a:cxnLst/>
            <a:rect l="l" t="t" r="r" b="b"/>
            <a:pathLst>
              <a:path w="10180102" h="5531189">
                <a:moveTo>
                  <a:pt x="0" y="0"/>
                </a:moveTo>
                <a:lnTo>
                  <a:pt x="10180102" y="0"/>
                </a:lnTo>
                <a:lnTo>
                  <a:pt x="10180102" y="5531189"/>
                </a:lnTo>
                <a:lnTo>
                  <a:pt x="0" y="5531189"/>
                </a:lnTo>
                <a:lnTo>
                  <a:pt x="0" y="0"/>
                </a:lnTo>
                <a:close/>
              </a:path>
            </a:pathLst>
          </a:custGeom>
          <a:blipFill>
            <a:blip r:embed="rId2"/>
            <a:stretch>
              <a:fillRect/>
            </a:stretch>
          </a:blipFill>
        </p:spPr>
        <p:txBody>
          <a:bodyPr/>
          <a:lstStyle/>
          <a:p>
            <a:endParaRPr lang="es-CL"/>
          </a:p>
        </p:txBody>
      </p:sp>
    </p:spTree>
    <p:extLst>
      <p:ext uri="{BB962C8B-B14F-4D97-AF65-F5344CB8AC3E}">
        <p14:creationId xmlns:p14="http://schemas.microsoft.com/office/powerpoint/2010/main" val="96638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sp>
        <p:nvSpPr>
          <p:cNvPr id="5" name="Freeform 2">
            <a:extLst>
              <a:ext uri="{FF2B5EF4-FFF2-40B4-BE49-F238E27FC236}">
                <a16:creationId xmlns:a16="http://schemas.microsoft.com/office/drawing/2014/main" id="{78A59BBB-769B-0B56-3A65-77072012EAF1}"/>
              </a:ext>
            </a:extLst>
          </p:cNvPr>
          <p:cNvSpPr/>
          <p:nvPr/>
        </p:nvSpPr>
        <p:spPr>
          <a:xfrm>
            <a:off x="1552452" y="349551"/>
            <a:ext cx="15183092" cy="9421008"/>
          </a:xfrm>
          <a:custGeom>
            <a:avLst/>
            <a:gdLst/>
            <a:ahLst/>
            <a:cxnLst/>
            <a:rect l="l" t="t" r="r" b="b"/>
            <a:pathLst>
              <a:path w="15183092" h="9421008">
                <a:moveTo>
                  <a:pt x="0" y="0"/>
                </a:moveTo>
                <a:lnTo>
                  <a:pt x="15183092" y="0"/>
                </a:lnTo>
                <a:lnTo>
                  <a:pt x="15183092" y="9421008"/>
                </a:lnTo>
                <a:lnTo>
                  <a:pt x="0" y="9421008"/>
                </a:lnTo>
                <a:lnTo>
                  <a:pt x="0" y="0"/>
                </a:lnTo>
                <a:close/>
              </a:path>
            </a:pathLst>
          </a:custGeom>
          <a:blipFill>
            <a:blip r:embed="rId2"/>
            <a:stretch>
              <a:fillRect l="-15626" t="-22110" r="-5374" b="-7893"/>
            </a:stretch>
          </a:blipFill>
          <a:ln cap="sq">
            <a:noFill/>
            <a:prstDash val="solid"/>
            <a:miter/>
          </a:ln>
        </p:spPr>
        <p:txBody>
          <a:bodyPr/>
          <a:lstStyle/>
          <a:p>
            <a:endParaRPr lang="es-CL"/>
          </a:p>
        </p:txBody>
      </p:sp>
    </p:spTree>
    <p:extLst>
      <p:ext uri="{BB962C8B-B14F-4D97-AF65-F5344CB8AC3E}">
        <p14:creationId xmlns:p14="http://schemas.microsoft.com/office/powerpoint/2010/main" val="248669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162800" y="1949041"/>
            <a:ext cx="10335677" cy="6547259"/>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7362996" y="2210777"/>
            <a:ext cx="9935283" cy="4739759"/>
          </a:xfrm>
          <a:prstGeom prst="rect">
            <a:avLst/>
          </a:prstGeom>
        </p:spPr>
        <p:txBody>
          <a:bodyPr lIns="0" tIns="0" rIns="0" bIns="0" rtlCol="0" anchor="t">
            <a:spAutoFit/>
          </a:bodyPr>
          <a:lstStyle/>
          <a:p>
            <a:pPr marL="0" lvl="0" indent="0" algn="just">
              <a:spcBef>
                <a:spcPct val="0"/>
              </a:spcBef>
            </a:pPr>
            <a:r>
              <a:rPr lang="es-ES" sz="4400" dirty="0">
                <a:solidFill>
                  <a:srgbClr val="000000"/>
                </a:solidFill>
                <a:latin typeface="Bree Serif"/>
              </a:rPr>
              <a:t>La transpiración es el proceso por el cual la planta libera el vapor de agua hacia el medioambiente a través de los estomas.</a:t>
            </a:r>
          </a:p>
          <a:p>
            <a:pPr marL="0" lvl="0" indent="0" algn="just">
              <a:spcBef>
                <a:spcPct val="0"/>
              </a:spcBef>
            </a:pPr>
            <a:endParaRPr lang="es-ES" sz="4400" u="none" dirty="0">
              <a:solidFill>
                <a:srgbClr val="000000"/>
              </a:solidFill>
              <a:latin typeface="Bree Serif"/>
            </a:endParaRPr>
          </a:p>
          <a:p>
            <a:pPr marL="0" lvl="0" indent="0" algn="just">
              <a:spcBef>
                <a:spcPct val="0"/>
              </a:spcBef>
            </a:pPr>
            <a:r>
              <a:rPr lang="es-ES" sz="4400" dirty="0">
                <a:solidFill>
                  <a:srgbClr val="000000"/>
                </a:solidFill>
                <a:latin typeface="Bree Serif"/>
              </a:rPr>
              <a:t>Diferentes factoras afectan en este proceso, ¿Qué factores serían?</a:t>
            </a:r>
          </a:p>
        </p:txBody>
      </p:sp>
      <p:sp>
        <p:nvSpPr>
          <p:cNvPr id="22" name="TextBox 22"/>
          <p:cNvSpPr txBox="1"/>
          <p:nvPr/>
        </p:nvSpPr>
        <p:spPr>
          <a:xfrm>
            <a:off x="7524472" y="355191"/>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Transpiración</a:t>
            </a:r>
            <a:endParaRPr lang="es-CL" sz="6999" dirty="0">
              <a:solidFill>
                <a:srgbClr val="397004"/>
              </a:solidFill>
              <a:latin typeface="Genty Sans"/>
            </a:endParaRPr>
          </a:p>
        </p:txBody>
      </p:sp>
      <p:sp>
        <p:nvSpPr>
          <p:cNvPr id="9" name="TextBox 21">
            <a:extLst>
              <a:ext uri="{FF2B5EF4-FFF2-40B4-BE49-F238E27FC236}">
                <a16:creationId xmlns:a16="http://schemas.microsoft.com/office/drawing/2014/main" id="{46DDED2D-55FC-2FAE-A4F1-504098F8C9BA}"/>
              </a:ext>
            </a:extLst>
          </p:cNvPr>
          <p:cNvSpPr txBox="1"/>
          <p:nvPr/>
        </p:nvSpPr>
        <p:spPr>
          <a:xfrm>
            <a:off x="7380581" y="7031621"/>
            <a:ext cx="9935283" cy="1354217"/>
          </a:xfrm>
          <a:prstGeom prst="rect">
            <a:avLst/>
          </a:prstGeom>
        </p:spPr>
        <p:txBody>
          <a:bodyPr lIns="0" tIns="0" rIns="0" bIns="0" rtlCol="0" anchor="t">
            <a:spAutoFit/>
          </a:bodyPr>
          <a:lstStyle/>
          <a:p>
            <a:pPr marL="0" lvl="0" indent="0" algn="just">
              <a:spcBef>
                <a:spcPct val="0"/>
              </a:spcBef>
            </a:pPr>
            <a:r>
              <a:rPr lang="es-ES" sz="4400" dirty="0">
                <a:solidFill>
                  <a:srgbClr val="000000"/>
                </a:solidFill>
                <a:latin typeface="Bree Serif"/>
              </a:rPr>
              <a:t>La temperatura, la humedad ambiental, la cantidad de agua, etc.</a:t>
            </a:r>
          </a:p>
        </p:txBody>
      </p:sp>
      <p:sp>
        <p:nvSpPr>
          <p:cNvPr id="10" name="Freeform 10">
            <a:extLst>
              <a:ext uri="{FF2B5EF4-FFF2-40B4-BE49-F238E27FC236}">
                <a16:creationId xmlns:a16="http://schemas.microsoft.com/office/drawing/2014/main" id="{C16AA7A0-0E1B-BB29-B892-199F71F77B93}"/>
              </a:ext>
            </a:extLst>
          </p:cNvPr>
          <p:cNvSpPr/>
          <p:nvPr/>
        </p:nvSpPr>
        <p:spPr>
          <a:xfrm>
            <a:off x="1143000" y="2847848"/>
            <a:ext cx="4467524" cy="6349194"/>
          </a:xfrm>
          <a:custGeom>
            <a:avLst/>
            <a:gdLst/>
            <a:ahLst/>
            <a:cxnLst/>
            <a:rect l="l" t="t" r="r" b="b"/>
            <a:pathLst>
              <a:path w="4467524" h="6349194">
                <a:moveTo>
                  <a:pt x="0" y="0"/>
                </a:moveTo>
                <a:lnTo>
                  <a:pt x="4467524" y="0"/>
                </a:lnTo>
                <a:lnTo>
                  <a:pt x="4467524" y="6349194"/>
                </a:lnTo>
                <a:lnTo>
                  <a:pt x="0" y="6349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11" name="Freeform 8">
            <a:extLst>
              <a:ext uri="{FF2B5EF4-FFF2-40B4-BE49-F238E27FC236}">
                <a16:creationId xmlns:a16="http://schemas.microsoft.com/office/drawing/2014/main" id="{61DD592D-5CB2-9052-E195-FBE90B615CD4}"/>
              </a:ext>
            </a:extLst>
          </p:cNvPr>
          <p:cNvSpPr/>
          <p:nvPr/>
        </p:nvSpPr>
        <p:spPr>
          <a:xfrm>
            <a:off x="304800" y="474920"/>
            <a:ext cx="2285948" cy="2285948"/>
          </a:xfrm>
          <a:custGeom>
            <a:avLst/>
            <a:gdLst/>
            <a:ahLst/>
            <a:cxnLst/>
            <a:rect l="l" t="t" r="r" b="b"/>
            <a:pathLst>
              <a:path w="2285948" h="2285948">
                <a:moveTo>
                  <a:pt x="0" y="0"/>
                </a:moveTo>
                <a:lnTo>
                  <a:pt x="2285948" y="0"/>
                </a:lnTo>
                <a:lnTo>
                  <a:pt x="2285948" y="2285947"/>
                </a:lnTo>
                <a:lnTo>
                  <a:pt x="0" y="2285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12" name="Freeform 16">
            <a:extLst>
              <a:ext uri="{FF2B5EF4-FFF2-40B4-BE49-F238E27FC236}">
                <a16:creationId xmlns:a16="http://schemas.microsoft.com/office/drawing/2014/main" id="{E324B53D-6867-6DE9-7210-AB4742A605E6}"/>
              </a:ext>
            </a:extLst>
          </p:cNvPr>
          <p:cNvSpPr/>
          <p:nvPr/>
        </p:nvSpPr>
        <p:spPr>
          <a:xfrm>
            <a:off x="4923038" y="2628900"/>
            <a:ext cx="1775363" cy="1463833"/>
          </a:xfrm>
          <a:custGeom>
            <a:avLst/>
            <a:gdLst/>
            <a:ahLst/>
            <a:cxnLst/>
            <a:rect l="l" t="t" r="r" b="b"/>
            <a:pathLst>
              <a:path w="1775363" h="1463833">
                <a:moveTo>
                  <a:pt x="0" y="0"/>
                </a:moveTo>
                <a:lnTo>
                  <a:pt x="1775363" y="0"/>
                </a:lnTo>
                <a:lnTo>
                  <a:pt x="1775363" y="1463833"/>
                </a:lnTo>
                <a:lnTo>
                  <a:pt x="0" y="1463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13" name="Freeform 12">
            <a:extLst>
              <a:ext uri="{FF2B5EF4-FFF2-40B4-BE49-F238E27FC236}">
                <a16:creationId xmlns:a16="http://schemas.microsoft.com/office/drawing/2014/main" id="{D4CDD41B-688D-F0F0-A272-31D9491FE3AA}"/>
              </a:ext>
            </a:extLst>
          </p:cNvPr>
          <p:cNvSpPr/>
          <p:nvPr/>
        </p:nvSpPr>
        <p:spPr>
          <a:xfrm rot="3150728">
            <a:off x="785432" y="3442554"/>
            <a:ext cx="1741682" cy="492025"/>
          </a:xfrm>
          <a:custGeom>
            <a:avLst/>
            <a:gdLst/>
            <a:ahLst/>
            <a:cxnLst/>
            <a:rect l="l" t="t" r="r" b="b"/>
            <a:pathLst>
              <a:path w="1741682" h="492025">
                <a:moveTo>
                  <a:pt x="0" y="0"/>
                </a:moveTo>
                <a:lnTo>
                  <a:pt x="1741682" y="0"/>
                </a:lnTo>
                <a:lnTo>
                  <a:pt x="1741682" y="492025"/>
                </a:lnTo>
                <a:lnTo>
                  <a:pt x="0" y="492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
        <p:nvSpPr>
          <p:cNvPr id="14" name="Freeform 14">
            <a:extLst>
              <a:ext uri="{FF2B5EF4-FFF2-40B4-BE49-F238E27FC236}">
                <a16:creationId xmlns:a16="http://schemas.microsoft.com/office/drawing/2014/main" id="{BB6FE533-1B49-92BE-2831-19779F598D17}"/>
              </a:ext>
            </a:extLst>
          </p:cNvPr>
          <p:cNvSpPr/>
          <p:nvPr/>
        </p:nvSpPr>
        <p:spPr>
          <a:xfrm rot="-6429857">
            <a:off x="5008048" y="3937098"/>
            <a:ext cx="1204949" cy="1915382"/>
          </a:xfrm>
          <a:custGeom>
            <a:avLst/>
            <a:gdLst/>
            <a:ahLst/>
            <a:cxnLst/>
            <a:rect l="l" t="t" r="r" b="b"/>
            <a:pathLst>
              <a:path w="1204949" h="1915382">
                <a:moveTo>
                  <a:pt x="0" y="0"/>
                </a:moveTo>
                <a:lnTo>
                  <a:pt x="1204949" y="0"/>
                </a:lnTo>
                <a:lnTo>
                  <a:pt x="1204949" y="1915382"/>
                </a:lnTo>
                <a:lnTo>
                  <a:pt x="0" y="19153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a:p>
        </p:txBody>
      </p:sp>
    </p:spTree>
    <p:extLst>
      <p:ext uri="{BB962C8B-B14F-4D97-AF65-F5344CB8AC3E}">
        <p14:creationId xmlns:p14="http://schemas.microsoft.com/office/powerpoint/2010/main" val="3002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838200" y="2494412"/>
            <a:ext cx="10335677" cy="6547259"/>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038396" y="2756148"/>
            <a:ext cx="9935283" cy="2708434"/>
          </a:xfrm>
          <a:prstGeom prst="rect">
            <a:avLst/>
          </a:prstGeom>
        </p:spPr>
        <p:txBody>
          <a:bodyPr lIns="0" tIns="0" rIns="0" bIns="0" rtlCol="0" anchor="t">
            <a:spAutoFit/>
          </a:bodyPr>
          <a:lstStyle/>
          <a:p>
            <a:pPr marL="0" lvl="0" indent="0" algn="just">
              <a:spcBef>
                <a:spcPct val="0"/>
              </a:spcBef>
            </a:pPr>
            <a:r>
              <a:rPr lang="es-ES" sz="4400" dirty="0">
                <a:solidFill>
                  <a:srgbClr val="000000"/>
                </a:solidFill>
                <a:latin typeface="Bree Serif"/>
              </a:rPr>
              <a:t>La gutación es el proceso por el cual las plantas pierden agua a través de sus hojas. ¿Cuándo ocurre la gutación en una planta?</a:t>
            </a:r>
          </a:p>
        </p:txBody>
      </p:sp>
      <p:sp>
        <p:nvSpPr>
          <p:cNvPr id="22" name="TextBox 22"/>
          <p:cNvSpPr txBox="1"/>
          <p:nvPr/>
        </p:nvSpPr>
        <p:spPr>
          <a:xfrm>
            <a:off x="1199872" y="900562"/>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Gutación</a:t>
            </a:r>
            <a:endParaRPr lang="es-CL" sz="6999" dirty="0">
              <a:solidFill>
                <a:srgbClr val="397004"/>
              </a:solidFill>
              <a:latin typeface="Genty Sans"/>
            </a:endParaRPr>
          </a:p>
        </p:txBody>
      </p:sp>
      <p:sp>
        <p:nvSpPr>
          <p:cNvPr id="9" name="TextBox 21">
            <a:extLst>
              <a:ext uri="{FF2B5EF4-FFF2-40B4-BE49-F238E27FC236}">
                <a16:creationId xmlns:a16="http://schemas.microsoft.com/office/drawing/2014/main" id="{46DDED2D-55FC-2FAE-A4F1-504098F8C9BA}"/>
              </a:ext>
            </a:extLst>
          </p:cNvPr>
          <p:cNvSpPr txBox="1"/>
          <p:nvPr/>
        </p:nvSpPr>
        <p:spPr>
          <a:xfrm>
            <a:off x="1038396" y="5860078"/>
            <a:ext cx="9935283" cy="2031325"/>
          </a:xfrm>
          <a:prstGeom prst="rect">
            <a:avLst/>
          </a:prstGeom>
        </p:spPr>
        <p:txBody>
          <a:bodyPr lIns="0" tIns="0" rIns="0" bIns="0" rtlCol="0" anchor="t">
            <a:spAutoFit/>
          </a:bodyPr>
          <a:lstStyle/>
          <a:p>
            <a:pPr marL="0" lvl="0" indent="0" algn="just">
              <a:spcBef>
                <a:spcPct val="0"/>
              </a:spcBef>
            </a:pPr>
            <a:r>
              <a:rPr lang="es-ES" sz="4400" dirty="0">
                <a:solidFill>
                  <a:srgbClr val="000000"/>
                </a:solidFill>
                <a:latin typeface="Bree Serif"/>
              </a:rPr>
              <a:t>La gutación ocurre cuando la transpiración es mínima y la humedad ambiental es alta.</a:t>
            </a:r>
          </a:p>
        </p:txBody>
      </p:sp>
      <p:sp>
        <p:nvSpPr>
          <p:cNvPr id="5" name="Freeform 9">
            <a:extLst>
              <a:ext uri="{FF2B5EF4-FFF2-40B4-BE49-F238E27FC236}">
                <a16:creationId xmlns:a16="http://schemas.microsoft.com/office/drawing/2014/main" id="{B53BF48F-33AD-11C7-ABA6-1E91D011A29B}"/>
              </a:ext>
            </a:extLst>
          </p:cNvPr>
          <p:cNvSpPr/>
          <p:nvPr/>
        </p:nvSpPr>
        <p:spPr>
          <a:xfrm>
            <a:off x="12877800" y="2855388"/>
            <a:ext cx="4352893" cy="6186283"/>
          </a:xfrm>
          <a:custGeom>
            <a:avLst/>
            <a:gdLst/>
            <a:ahLst/>
            <a:cxnLst/>
            <a:rect l="l" t="t" r="r" b="b"/>
            <a:pathLst>
              <a:path w="4352893" h="6186283">
                <a:moveTo>
                  <a:pt x="0" y="0"/>
                </a:moveTo>
                <a:lnTo>
                  <a:pt x="4352894" y="0"/>
                </a:lnTo>
                <a:lnTo>
                  <a:pt x="4352894" y="6186283"/>
                </a:lnTo>
                <a:lnTo>
                  <a:pt x="0" y="61862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6" name="Freeform 11">
            <a:extLst>
              <a:ext uri="{FF2B5EF4-FFF2-40B4-BE49-F238E27FC236}">
                <a16:creationId xmlns:a16="http://schemas.microsoft.com/office/drawing/2014/main" id="{34B3C70F-BD37-22A9-508B-82C4F55944A0}"/>
              </a:ext>
            </a:extLst>
          </p:cNvPr>
          <p:cNvSpPr/>
          <p:nvPr/>
        </p:nvSpPr>
        <p:spPr>
          <a:xfrm>
            <a:off x="16459200" y="5071701"/>
            <a:ext cx="367559" cy="577446"/>
          </a:xfrm>
          <a:custGeom>
            <a:avLst/>
            <a:gdLst/>
            <a:ahLst/>
            <a:cxnLst/>
            <a:rect l="l" t="t" r="r" b="b"/>
            <a:pathLst>
              <a:path w="367559" h="577446">
                <a:moveTo>
                  <a:pt x="0" y="0"/>
                </a:moveTo>
                <a:lnTo>
                  <a:pt x="367559" y="0"/>
                </a:lnTo>
                <a:lnTo>
                  <a:pt x="367559" y="577446"/>
                </a:lnTo>
                <a:lnTo>
                  <a:pt x="0" y="577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7" name="Freeform 14">
            <a:extLst>
              <a:ext uri="{FF2B5EF4-FFF2-40B4-BE49-F238E27FC236}">
                <a16:creationId xmlns:a16="http://schemas.microsoft.com/office/drawing/2014/main" id="{DC57B7DC-E221-2018-E84D-070A48C3AFF0}"/>
              </a:ext>
            </a:extLst>
          </p:cNvPr>
          <p:cNvSpPr/>
          <p:nvPr/>
        </p:nvSpPr>
        <p:spPr>
          <a:xfrm>
            <a:off x="14173200" y="5782695"/>
            <a:ext cx="367559" cy="577446"/>
          </a:xfrm>
          <a:custGeom>
            <a:avLst/>
            <a:gdLst/>
            <a:ahLst/>
            <a:cxnLst/>
            <a:rect l="l" t="t" r="r" b="b"/>
            <a:pathLst>
              <a:path w="367559" h="577446">
                <a:moveTo>
                  <a:pt x="0" y="0"/>
                </a:moveTo>
                <a:lnTo>
                  <a:pt x="367559" y="0"/>
                </a:lnTo>
                <a:lnTo>
                  <a:pt x="367559" y="577447"/>
                </a:lnTo>
                <a:lnTo>
                  <a:pt x="0" y="5774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8" name="Freeform 10">
            <a:extLst>
              <a:ext uri="{FF2B5EF4-FFF2-40B4-BE49-F238E27FC236}">
                <a16:creationId xmlns:a16="http://schemas.microsoft.com/office/drawing/2014/main" id="{30E2D1FA-0015-5368-4148-461BA14A2920}"/>
              </a:ext>
            </a:extLst>
          </p:cNvPr>
          <p:cNvSpPr/>
          <p:nvPr/>
        </p:nvSpPr>
        <p:spPr>
          <a:xfrm>
            <a:off x="12126044" y="1438432"/>
            <a:ext cx="2047156" cy="2047156"/>
          </a:xfrm>
          <a:custGeom>
            <a:avLst/>
            <a:gdLst/>
            <a:ahLst/>
            <a:cxnLst/>
            <a:rect l="l" t="t" r="r" b="b"/>
            <a:pathLst>
              <a:path w="2047156" h="2047156">
                <a:moveTo>
                  <a:pt x="0" y="0"/>
                </a:moveTo>
                <a:lnTo>
                  <a:pt x="2047156" y="0"/>
                </a:lnTo>
                <a:lnTo>
                  <a:pt x="2047156" y="2047156"/>
                </a:lnTo>
                <a:lnTo>
                  <a:pt x="0" y="20471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15" name="Freeform 16">
            <a:extLst>
              <a:ext uri="{FF2B5EF4-FFF2-40B4-BE49-F238E27FC236}">
                <a16:creationId xmlns:a16="http://schemas.microsoft.com/office/drawing/2014/main" id="{DFE14974-6978-BB8A-8BB4-61127685FD5F}"/>
              </a:ext>
            </a:extLst>
          </p:cNvPr>
          <p:cNvSpPr/>
          <p:nvPr/>
        </p:nvSpPr>
        <p:spPr>
          <a:xfrm>
            <a:off x="13074071" y="1173411"/>
            <a:ext cx="1775363" cy="1463833"/>
          </a:xfrm>
          <a:custGeom>
            <a:avLst/>
            <a:gdLst/>
            <a:ahLst/>
            <a:cxnLst/>
            <a:rect l="l" t="t" r="r" b="b"/>
            <a:pathLst>
              <a:path w="1775363" h="1463833">
                <a:moveTo>
                  <a:pt x="0" y="0"/>
                </a:moveTo>
                <a:lnTo>
                  <a:pt x="1775363" y="0"/>
                </a:lnTo>
                <a:lnTo>
                  <a:pt x="1775363" y="1463833"/>
                </a:lnTo>
                <a:lnTo>
                  <a:pt x="0" y="1463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
        <p:nvSpPr>
          <p:cNvPr id="16" name="Freeform 16">
            <a:extLst>
              <a:ext uri="{FF2B5EF4-FFF2-40B4-BE49-F238E27FC236}">
                <a16:creationId xmlns:a16="http://schemas.microsoft.com/office/drawing/2014/main" id="{392578AC-A4E8-F589-8457-B05B17104725}"/>
              </a:ext>
            </a:extLst>
          </p:cNvPr>
          <p:cNvSpPr/>
          <p:nvPr/>
        </p:nvSpPr>
        <p:spPr>
          <a:xfrm>
            <a:off x="11535549" y="2247900"/>
            <a:ext cx="1775363" cy="1463833"/>
          </a:xfrm>
          <a:custGeom>
            <a:avLst/>
            <a:gdLst/>
            <a:ahLst/>
            <a:cxnLst/>
            <a:rect l="l" t="t" r="r" b="b"/>
            <a:pathLst>
              <a:path w="1775363" h="1463833">
                <a:moveTo>
                  <a:pt x="0" y="0"/>
                </a:moveTo>
                <a:lnTo>
                  <a:pt x="1775363" y="0"/>
                </a:lnTo>
                <a:lnTo>
                  <a:pt x="1775363" y="1463833"/>
                </a:lnTo>
                <a:lnTo>
                  <a:pt x="0" y="1463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Tree>
    <p:extLst>
      <p:ext uri="{BB962C8B-B14F-4D97-AF65-F5344CB8AC3E}">
        <p14:creationId xmlns:p14="http://schemas.microsoft.com/office/powerpoint/2010/main" val="5554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33393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667001" y="3314700"/>
            <a:ext cx="12801600" cy="2769989"/>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las plantas en la naturaleza y la forma que tienen, como crecen y como se desarrollan en el tiempo. Ahora, piensa en una planta que no ha sido regada en mucho  tiempo, ¿Qué forma toma? Y luego de que es regada, ¿Cómo llega esa agua a las hojas?</a:t>
            </a:r>
            <a:endParaRPr lang="es-CL" sz="3600" u="none" dirty="0">
              <a:solidFill>
                <a:srgbClr val="000000"/>
              </a:solidFill>
              <a:latin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38727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667001" y="3314700"/>
            <a:ext cx="12801600" cy="3323987"/>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las plantas en la naturaleza y la forma que tienen, como crecen y como se desarrollan en el tiempo. Ahora, piensa en los colores que tienen las plantas (no flores), cuando están con sol pleno en sus hojas ¿Qué color presentan?, luego, piensa en una planta que ha sido dejada en la obscuridad absoluta ¿De que color será?, ¿Cuánto crece?</a:t>
            </a:r>
            <a:endParaRPr lang="es-CL" sz="3600" u="none" dirty="0">
              <a:solidFill>
                <a:srgbClr val="000000"/>
              </a:solidFill>
              <a:latin typeface="Bree Serif"/>
            </a:endParaRPr>
          </a:p>
        </p:txBody>
      </p:sp>
    </p:spTree>
    <p:extLst>
      <p:ext uri="{BB962C8B-B14F-4D97-AF65-F5344CB8AC3E}">
        <p14:creationId xmlns:p14="http://schemas.microsoft.com/office/powerpoint/2010/main" val="414302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38727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667001" y="3314700"/>
            <a:ext cx="12801600" cy="3323987"/>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las plantas en la naturaleza y la forma que tienen, como crecen y como se desarrollan en el tiempo. Ahora, piensa en la importancia de las plantas, sabemos que nos ayudan a limpiar el aire, pero ¿Cómo absorbe el aire la planta?, luego de que procesa el aire dentro de ella ¿Cómo libera después el gas resultante?</a:t>
            </a:r>
            <a:endParaRPr lang="es-CL" sz="3600" u="none" dirty="0">
              <a:solidFill>
                <a:srgbClr val="000000"/>
              </a:solidFill>
              <a:latin typeface="Bree Serif"/>
            </a:endParaRPr>
          </a:p>
        </p:txBody>
      </p:sp>
    </p:spTree>
    <p:extLst>
      <p:ext uri="{BB962C8B-B14F-4D97-AF65-F5344CB8AC3E}">
        <p14:creationId xmlns:p14="http://schemas.microsoft.com/office/powerpoint/2010/main" val="121362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266798" y="1010901"/>
            <a:ext cx="11754404" cy="1654299"/>
          </a:xfrm>
          <a:prstGeom prst="rect">
            <a:avLst/>
          </a:prstGeom>
        </p:spPr>
        <p:txBody>
          <a:bodyPr lIns="0" tIns="0" rIns="0" bIns="0" rtlCol="0" anchor="t">
            <a:spAutoFit/>
          </a:bodyPr>
          <a:lstStyle/>
          <a:p>
            <a:pPr algn="ctr">
              <a:lnSpc>
                <a:spcPts val="13999"/>
              </a:lnSpc>
            </a:pPr>
            <a:r>
              <a:rPr lang="es-CL" sz="9600" dirty="0">
                <a:solidFill>
                  <a:srgbClr val="397004"/>
                </a:solidFill>
                <a:latin typeface="Genty Sans"/>
              </a:rPr>
              <a:t>ACTIVIDAD</a:t>
            </a:r>
          </a:p>
        </p:txBody>
      </p:sp>
      <p:grpSp>
        <p:nvGrpSpPr>
          <p:cNvPr id="3" name="Group 3"/>
          <p:cNvGrpSpPr/>
          <p:nvPr/>
        </p:nvGrpSpPr>
        <p:grpSpPr>
          <a:xfrm>
            <a:off x="2282120" y="3023397"/>
            <a:ext cx="13723759" cy="3872703"/>
            <a:chOff x="0" y="0"/>
            <a:chExt cx="3614488" cy="727034"/>
          </a:xfrm>
        </p:grpSpPr>
        <p:sp>
          <p:nvSpPr>
            <p:cNvPr id="4" name="Freeform 4"/>
            <p:cNvSpPr/>
            <p:nvPr/>
          </p:nvSpPr>
          <p:spPr>
            <a:xfrm>
              <a:off x="0" y="0"/>
              <a:ext cx="3614488" cy="727034"/>
            </a:xfrm>
            <a:custGeom>
              <a:avLst/>
              <a:gdLst/>
              <a:ahLst/>
              <a:cxnLst/>
              <a:rect l="l" t="t" r="r" b="b"/>
              <a:pathLst>
                <a:path w="3614488" h="727034">
                  <a:moveTo>
                    <a:pt x="36668" y="0"/>
                  </a:moveTo>
                  <a:lnTo>
                    <a:pt x="3577820" y="0"/>
                  </a:lnTo>
                  <a:cubicBezTo>
                    <a:pt x="3587545" y="0"/>
                    <a:pt x="3596872" y="3863"/>
                    <a:pt x="3603748" y="10740"/>
                  </a:cubicBezTo>
                  <a:cubicBezTo>
                    <a:pt x="3610625" y="17616"/>
                    <a:pt x="3614488" y="26943"/>
                    <a:pt x="3614488" y="36668"/>
                  </a:cubicBezTo>
                  <a:lnTo>
                    <a:pt x="3614488" y="690366"/>
                  </a:lnTo>
                  <a:cubicBezTo>
                    <a:pt x="3614488" y="710617"/>
                    <a:pt x="3598071" y="727034"/>
                    <a:pt x="3577820" y="727034"/>
                  </a:cubicBezTo>
                  <a:lnTo>
                    <a:pt x="36668" y="727034"/>
                  </a:lnTo>
                  <a:cubicBezTo>
                    <a:pt x="26943" y="727034"/>
                    <a:pt x="17616" y="723171"/>
                    <a:pt x="10740" y="716294"/>
                  </a:cubicBezTo>
                  <a:cubicBezTo>
                    <a:pt x="3863" y="709418"/>
                    <a:pt x="0" y="700091"/>
                    <a:pt x="0" y="690366"/>
                  </a:cubicBezTo>
                  <a:lnTo>
                    <a:pt x="0" y="36668"/>
                  </a:lnTo>
                  <a:cubicBezTo>
                    <a:pt x="0" y="26943"/>
                    <a:pt x="3863" y="17616"/>
                    <a:pt x="10740" y="10740"/>
                  </a:cubicBezTo>
                  <a:cubicBezTo>
                    <a:pt x="17616" y="3863"/>
                    <a:pt x="26943" y="0"/>
                    <a:pt x="36668" y="0"/>
                  </a:cubicBezTo>
                  <a:close/>
                </a:path>
              </a:pathLst>
            </a:custGeom>
            <a:solidFill>
              <a:srgbClr val="CEE69B"/>
            </a:solidFill>
          </p:spPr>
          <p:txBody>
            <a:bodyPr/>
            <a:lstStyle/>
            <a:p>
              <a:endParaRPr lang="es-CL"/>
            </a:p>
          </p:txBody>
        </p:sp>
        <p:sp>
          <p:nvSpPr>
            <p:cNvPr id="5" name="TextBox 5"/>
            <p:cNvSpPr txBox="1"/>
            <p:nvPr/>
          </p:nvSpPr>
          <p:spPr>
            <a:xfrm>
              <a:off x="0" y="19050"/>
              <a:ext cx="3614488" cy="707984"/>
            </a:xfrm>
            <a:prstGeom prst="rect">
              <a:avLst/>
            </a:prstGeom>
          </p:spPr>
          <p:txBody>
            <a:bodyPr lIns="50800" tIns="50800" rIns="50800" bIns="50800" rtlCol="0" anchor="ctr"/>
            <a:lstStyle/>
            <a:p>
              <a:pPr algn="ctr">
                <a:lnSpc>
                  <a:spcPts val="2750"/>
                </a:lnSpc>
              </a:pPr>
              <a:endParaRPr/>
            </a:p>
          </p:txBody>
        </p:sp>
      </p:grpSp>
      <p:sp>
        <p:nvSpPr>
          <p:cNvPr id="25" name="TextBox 21">
            <a:extLst>
              <a:ext uri="{FF2B5EF4-FFF2-40B4-BE49-F238E27FC236}">
                <a16:creationId xmlns:a16="http://schemas.microsoft.com/office/drawing/2014/main" id="{378DEFF8-03C0-191A-E505-48323B072D66}"/>
              </a:ext>
            </a:extLst>
          </p:cNvPr>
          <p:cNvSpPr txBox="1"/>
          <p:nvPr/>
        </p:nvSpPr>
        <p:spPr>
          <a:xfrm>
            <a:off x="2667001" y="3314700"/>
            <a:ext cx="12801600" cy="3323987"/>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Piensa en las plantas en la naturaleza y la forma que tienen, como crecen y como se desarrollan en el tiempo. Ahora, piensa en las plantas durante el invierno, sobre todo en las mañanas ¿Por lo general, como se ve la humedad en las plantas?, luego, con el paso del día y el aumento de la temperatura ¿Cómo se ve la humedad ahora?</a:t>
            </a:r>
            <a:endParaRPr lang="es-CL" sz="3600" u="none" dirty="0">
              <a:solidFill>
                <a:srgbClr val="000000"/>
              </a:solidFill>
              <a:latin typeface="Bree Serif"/>
            </a:endParaRPr>
          </a:p>
        </p:txBody>
      </p:sp>
    </p:spTree>
    <p:extLst>
      <p:ext uri="{BB962C8B-B14F-4D97-AF65-F5344CB8AC3E}">
        <p14:creationId xmlns:p14="http://schemas.microsoft.com/office/powerpoint/2010/main" val="411156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6875720" y="1983066"/>
            <a:ext cx="10335677" cy="7152717"/>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7075916" y="2219020"/>
            <a:ext cx="9935283" cy="6647974"/>
          </a:xfrm>
          <a:prstGeom prst="rect">
            <a:avLst/>
          </a:prstGeom>
        </p:spPr>
        <p:txBody>
          <a:bodyPr lIns="0" tIns="0" rIns="0" bIns="0" rtlCol="0" anchor="t">
            <a:spAutoFit/>
          </a:bodyPr>
          <a:lstStyle/>
          <a:p>
            <a:pPr marL="0" lvl="0" indent="0" algn="just">
              <a:spcBef>
                <a:spcPct val="0"/>
              </a:spcBef>
            </a:pPr>
            <a:r>
              <a:rPr lang="es-ES" sz="3600" dirty="0">
                <a:solidFill>
                  <a:srgbClr val="000000"/>
                </a:solidFill>
                <a:latin typeface="Bree Serif"/>
              </a:rPr>
              <a:t>L</a:t>
            </a:r>
            <a:r>
              <a:rPr lang="es-CL" sz="3600" dirty="0">
                <a:solidFill>
                  <a:srgbClr val="000000"/>
                </a:solidFill>
                <a:latin typeface="Bree Serif"/>
              </a:rPr>
              <a:t>as plantas tienen diferentes partes:</a:t>
            </a:r>
          </a:p>
          <a:p>
            <a:pPr marL="0" lvl="0" indent="0" algn="just">
              <a:spcBef>
                <a:spcPct val="0"/>
              </a:spcBef>
            </a:pPr>
            <a:endParaRPr lang="es-CL" sz="3600" u="none" dirty="0">
              <a:solidFill>
                <a:srgbClr val="000000"/>
              </a:solidFill>
              <a:latin typeface="Bree Serif"/>
            </a:endParaRPr>
          </a:p>
          <a:p>
            <a:pPr marL="457200" lvl="0" indent="-457200" algn="just">
              <a:spcBef>
                <a:spcPct val="0"/>
              </a:spcBef>
              <a:buFontTx/>
              <a:buChar char="-"/>
            </a:pPr>
            <a:r>
              <a:rPr lang="es-CL" sz="3600" dirty="0">
                <a:solidFill>
                  <a:srgbClr val="000000"/>
                </a:solidFill>
                <a:latin typeface="Bree Serif"/>
              </a:rPr>
              <a:t>Hojas: las células de las hojas tienen los cloroplastos que ayudan a la acción fotosintética.</a:t>
            </a:r>
          </a:p>
          <a:p>
            <a:pPr marL="457200" lvl="0" indent="-457200" algn="just">
              <a:spcBef>
                <a:spcPct val="0"/>
              </a:spcBef>
              <a:buFontTx/>
              <a:buChar char="-"/>
            </a:pPr>
            <a:endParaRPr lang="es-CL" sz="3600" u="none" dirty="0">
              <a:solidFill>
                <a:srgbClr val="000000"/>
              </a:solidFill>
              <a:latin typeface="Bree Serif"/>
            </a:endParaRPr>
          </a:p>
          <a:p>
            <a:pPr marL="457200" lvl="0" indent="-457200" algn="just">
              <a:spcBef>
                <a:spcPct val="0"/>
              </a:spcBef>
              <a:buFontTx/>
              <a:buChar char="-"/>
            </a:pPr>
            <a:r>
              <a:rPr lang="es-CL" sz="3600" dirty="0">
                <a:solidFill>
                  <a:srgbClr val="000000"/>
                </a:solidFill>
                <a:latin typeface="Bree Serif"/>
              </a:rPr>
              <a:t>Tallo: el tallo de las plantas permite el transporte de sustancias y rigidez.</a:t>
            </a:r>
          </a:p>
          <a:p>
            <a:pPr marL="457200" lvl="0" indent="-457200" algn="just">
              <a:spcBef>
                <a:spcPct val="0"/>
              </a:spcBef>
              <a:buFontTx/>
              <a:buChar char="-"/>
            </a:pPr>
            <a:endParaRPr lang="es-CL" sz="3600" u="none" dirty="0">
              <a:solidFill>
                <a:srgbClr val="000000"/>
              </a:solidFill>
              <a:latin typeface="Bree Serif"/>
            </a:endParaRPr>
          </a:p>
          <a:p>
            <a:pPr marL="457200" lvl="0" indent="-457200" algn="just">
              <a:spcBef>
                <a:spcPct val="0"/>
              </a:spcBef>
              <a:buFontTx/>
              <a:buChar char="-"/>
            </a:pPr>
            <a:r>
              <a:rPr lang="es-CL" sz="3600" dirty="0">
                <a:solidFill>
                  <a:srgbClr val="000000"/>
                </a:solidFill>
                <a:latin typeface="Bree Serif"/>
              </a:rPr>
              <a:t>Raíces: las raíces le permiten a la planta mantenerse anclada a la tierra, obtener nutrientes y agua de este.</a:t>
            </a:r>
            <a:endParaRPr lang="es-CL" sz="3600" u="none" dirty="0">
              <a:solidFill>
                <a:srgbClr val="000000"/>
              </a:solidFill>
              <a:latin typeface="Bree Serif"/>
            </a:endParaRPr>
          </a:p>
        </p:txBody>
      </p:sp>
      <p:sp>
        <p:nvSpPr>
          <p:cNvPr id="22" name="TextBox 22"/>
          <p:cNvSpPr txBox="1"/>
          <p:nvPr/>
        </p:nvSpPr>
        <p:spPr>
          <a:xfrm>
            <a:off x="6875720" y="266700"/>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P</a:t>
            </a:r>
            <a:r>
              <a:rPr lang="es-CL" sz="6999" dirty="0">
                <a:solidFill>
                  <a:srgbClr val="397004"/>
                </a:solidFill>
                <a:latin typeface="Genty Sans"/>
              </a:rPr>
              <a:t>artes de una planta</a:t>
            </a:r>
          </a:p>
        </p:txBody>
      </p:sp>
      <p:pic>
        <p:nvPicPr>
          <p:cNvPr id="1026" name="Picture 2" descr="Partes de una planta - Resumen">
            <a:extLst>
              <a:ext uri="{FF2B5EF4-FFF2-40B4-BE49-F238E27FC236}">
                <a16:creationId xmlns:a16="http://schemas.microsoft.com/office/drawing/2014/main" id="{14B82EC3-71D6-EE26-072C-8B00BEB80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44" t="13933" r="25722" b="3309"/>
          <a:stretch/>
        </p:blipFill>
        <p:spPr bwMode="auto">
          <a:xfrm>
            <a:off x="381000" y="1871354"/>
            <a:ext cx="6400800" cy="7158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1143000" y="2044325"/>
            <a:ext cx="10335677" cy="7152717"/>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1343196" y="2266067"/>
            <a:ext cx="9935283" cy="6647974"/>
          </a:xfrm>
          <a:prstGeom prst="rect">
            <a:avLst/>
          </a:prstGeom>
        </p:spPr>
        <p:txBody>
          <a:bodyPr lIns="0" tIns="0" rIns="0" bIns="0" rtlCol="0" anchor="t">
            <a:spAutoFit/>
          </a:bodyPr>
          <a:lstStyle/>
          <a:p>
            <a:pPr marL="0" lvl="0" indent="0" algn="just">
              <a:spcBef>
                <a:spcPct val="0"/>
              </a:spcBef>
            </a:pPr>
            <a:r>
              <a:rPr lang="es-ES" sz="3600" dirty="0">
                <a:solidFill>
                  <a:srgbClr val="000000"/>
                </a:solidFill>
                <a:latin typeface="Bree Serif"/>
              </a:rPr>
              <a:t>Al igual que los humanos, las plantas tienen diferentes células y tejidos, los cuales forman un sistema:</a:t>
            </a:r>
          </a:p>
          <a:p>
            <a:pPr marL="0" lvl="0" indent="0" algn="just">
              <a:spcBef>
                <a:spcPct val="0"/>
              </a:spcBef>
            </a:pPr>
            <a:endParaRPr lang="es-ES" sz="3600" u="none" dirty="0">
              <a:solidFill>
                <a:srgbClr val="000000"/>
              </a:solidFill>
              <a:latin typeface="Bree Serif"/>
            </a:endParaRPr>
          </a:p>
          <a:p>
            <a:pPr marL="571500" lvl="0" indent="-571500" algn="just">
              <a:spcBef>
                <a:spcPct val="0"/>
              </a:spcBef>
              <a:buFontTx/>
              <a:buChar char="-"/>
            </a:pPr>
            <a:r>
              <a:rPr lang="es-ES" sz="3600" dirty="0">
                <a:solidFill>
                  <a:srgbClr val="000000"/>
                </a:solidFill>
                <a:latin typeface="Bree Serif"/>
              </a:rPr>
              <a:t>Sistema fundamental: ayuda en el proceso de fotosíntesis, almacenamiento y soporte.</a:t>
            </a:r>
          </a:p>
          <a:p>
            <a:pPr marL="571500" lvl="0" indent="-571500" algn="just">
              <a:spcBef>
                <a:spcPct val="0"/>
              </a:spcBef>
              <a:buFontTx/>
              <a:buChar char="-"/>
            </a:pPr>
            <a:endParaRPr lang="es-ES" sz="3600" u="none" dirty="0">
              <a:solidFill>
                <a:srgbClr val="000000"/>
              </a:solidFill>
              <a:latin typeface="Bree Serif"/>
            </a:endParaRPr>
          </a:p>
          <a:p>
            <a:pPr marL="571500" lvl="0" indent="-571500" algn="just">
              <a:spcBef>
                <a:spcPct val="0"/>
              </a:spcBef>
              <a:buFontTx/>
              <a:buChar char="-"/>
            </a:pPr>
            <a:r>
              <a:rPr lang="es-ES" sz="3600" dirty="0">
                <a:solidFill>
                  <a:srgbClr val="000000"/>
                </a:solidFill>
                <a:latin typeface="Bree Serif"/>
              </a:rPr>
              <a:t>Sistema vascular: ayuda en el transporte de sustancia a través de la planta.</a:t>
            </a:r>
          </a:p>
          <a:p>
            <a:pPr marL="571500" lvl="0" indent="-571500" algn="just">
              <a:spcBef>
                <a:spcPct val="0"/>
              </a:spcBef>
              <a:buFontTx/>
              <a:buChar char="-"/>
            </a:pPr>
            <a:endParaRPr lang="es-ES" sz="3600" u="none" dirty="0">
              <a:solidFill>
                <a:srgbClr val="000000"/>
              </a:solidFill>
              <a:latin typeface="Bree Serif"/>
            </a:endParaRPr>
          </a:p>
          <a:p>
            <a:pPr marL="571500" lvl="0" indent="-571500" algn="just">
              <a:spcBef>
                <a:spcPct val="0"/>
              </a:spcBef>
              <a:buFontTx/>
              <a:buChar char="-"/>
            </a:pPr>
            <a:r>
              <a:rPr lang="es-ES" sz="3600" dirty="0">
                <a:solidFill>
                  <a:srgbClr val="000000"/>
                </a:solidFill>
                <a:latin typeface="Bree Serif"/>
              </a:rPr>
              <a:t>Sistema epidérmico: ayuda a la planta a tener una cubierta y protección.</a:t>
            </a:r>
            <a:endParaRPr lang="es-CL" sz="3600" u="none" dirty="0">
              <a:solidFill>
                <a:srgbClr val="000000"/>
              </a:solidFill>
              <a:latin typeface="Bree Serif"/>
            </a:endParaRPr>
          </a:p>
        </p:txBody>
      </p:sp>
      <p:sp>
        <p:nvSpPr>
          <p:cNvPr id="22" name="TextBox 22"/>
          <p:cNvSpPr txBox="1"/>
          <p:nvPr/>
        </p:nvSpPr>
        <p:spPr>
          <a:xfrm>
            <a:off x="990600" y="373920"/>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P</a:t>
            </a:r>
            <a:r>
              <a:rPr lang="es-CL" sz="6999" dirty="0">
                <a:solidFill>
                  <a:srgbClr val="397004"/>
                </a:solidFill>
                <a:latin typeface="Genty Sans"/>
              </a:rPr>
              <a:t>artes de una planta</a:t>
            </a:r>
          </a:p>
        </p:txBody>
      </p:sp>
    </p:spTree>
    <p:extLst>
      <p:ext uri="{BB962C8B-B14F-4D97-AF65-F5344CB8AC3E}">
        <p14:creationId xmlns:p14="http://schemas.microsoft.com/office/powerpoint/2010/main" val="271605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sp>
        <p:nvSpPr>
          <p:cNvPr id="5" name="Freeform 2">
            <a:extLst>
              <a:ext uri="{FF2B5EF4-FFF2-40B4-BE49-F238E27FC236}">
                <a16:creationId xmlns:a16="http://schemas.microsoft.com/office/drawing/2014/main" id="{50A2F328-7035-7B6F-7A12-16AD6AB02CAD}"/>
              </a:ext>
            </a:extLst>
          </p:cNvPr>
          <p:cNvSpPr/>
          <p:nvPr/>
        </p:nvSpPr>
        <p:spPr>
          <a:xfrm>
            <a:off x="1790700" y="114300"/>
            <a:ext cx="14706600" cy="9866126"/>
          </a:xfrm>
          <a:custGeom>
            <a:avLst/>
            <a:gdLst/>
            <a:ahLst/>
            <a:cxnLst/>
            <a:rect l="l" t="t" r="r" b="b"/>
            <a:pathLst>
              <a:path w="15185397" h="10140248">
                <a:moveTo>
                  <a:pt x="0" y="0"/>
                </a:moveTo>
                <a:lnTo>
                  <a:pt x="15185396" y="0"/>
                </a:lnTo>
                <a:lnTo>
                  <a:pt x="15185396" y="10140248"/>
                </a:lnTo>
                <a:lnTo>
                  <a:pt x="0" y="10140248"/>
                </a:lnTo>
                <a:lnTo>
                  <a:pt x="0" y="0"/>
                </a:lnTo>
                <a:close/>
              </a:path>
            </a:pathLst>
          </a:custGeom>
          <a:blipFill>
            <a:blip r:embed="rId2"/>
            <a:stretch>
              <a:fillRect/>
            </a:stretch>
          </a:blipFill>
        </p:spPr>
        <p:txBody>
          <a:bodyPr/>
          <a:lstStyle/>
          <a:p>
            <a:endParaRPr lang="es-CL"/>
          </a:p>
        </p:txBody>
      </p:sp>
    </p:spTree>
    <p:extLst>
      <p:ext uri="{BB962C8B-B14F-4D97-AF65-F5344CB8AC3E}">
        <p14:creationId xmlns:p14="http://schemas.microsoft.com/office/powerpoint/2010/main" val="44408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288000" cy="1094282"/>
            <a:chOff x="0" y="0"/>
            <a:chExt cx="7108949" cy="425372"/>
          </a:xfrm>
        </p:grpSpPr>
        <p:sp>
          <p:nvSpPr>
            <p:cNvPr id="3" name="Freeform 3"/>
            <p:cNvSpPr/>
            <p:nvPr/>
          </p:nvSpPr>
          <p:spPr>
            <a:xfrm>
              <a:off x="0" y="0"/>
              <a:ext cx="7108948" cy="425372"/>
            </a:xfrm>
            <a:custGeom>
              <a:avLst/>
              <a:gdLst/>
              <a:ahLst/>
              <a:cxnLst/>
              <a:rect l="l" t="t" r="r" b="b"/>
              <a:pathLst>
                <a:path w="7108948" h="425372">
                  <a:moveTo>
                    <a:pt x="0" y="0"/>
                  </a:moveTo>
                  <a:lnTo>
                    <a:pt x="7108948" y="0"/>
                  </a:lnTo>
                  <a:lnTo>
                    <a:pt x="7108948" y="425372"/>
                  </a:lnTo>
                  <a:lnTo>
                    <a:pt x="0" y="425372"/>
                  </a:lnTo>
                  <a:close/>
                </a:path>
              </a:pathLst>
            </a:custGeom>
            <a:solidFill>
              <a:srgbClr val="4B2D05"/>
            </a:solidFill>
          </p:spPr>
          <p:txBody>
            <a:bodyPr/>
            <a:lstStyle/>
            <a:p>
              <a:endParaRPr lang="es-CL"/>
            </a:p>
          </p:txBody>
        </p:sp>
        <p:sp>
          <p:nvSpPr>
            <p:cNvPr id="4" name="TextBox 4"/>
            <p:cNvSpPr txBox="1"/>
            <p:nvPr/>
          </p:nvSpPr>
          <p:spPr>
            <a:xfrm>
              <a:off x="0" y="-47625"/>
              <a:ext cx="7108949" cy="472997"/>
            </a:xfrm>
            <a:prstGeom prst="rect">
              <a:avLst/>
            </a:prstGeom>
          </p:spPr>
          <p:txBody>
            <a:bodyPr lIns="25980" tIns="25980" rIns="25980" bIns="25980" rtlCol="0" anchor="ctr"/>
            <a:lstStyle/>
            <a:p>
              <a:pPr algn="ctr">
                <a:lnSpc>
                  <a:spcPts val="2919"/>
                </a:lnSpc>
              </a:pPr>
              <a:endParaRPr/>
            </a:p>
          </p:txBody>
        </p:sp>
      </p:grpSp>
      <p:grpSp>
        <p:nvGrpSpPr>
          <p:cNvPr id="18" name="Group 18"/>
          <p:cNvGrpSpPr/>
          <p:nvPr/>
        </p:nvGrpSpPr>
        <p:grpSpPr>
          <a:xfrm>
            <a:off x="7162800" y="1949041"/>
            <a:ext cx="10335677" cy="5200011"/>
            <a:chOff x="0" y="0"/>
            <a:chExt cx="2722154" cy="347557"/>
          </a:xfrm>
        </p:grpSpPr>
        <p:sp>
          <p:nvSpPr>
            <p:cNvPr id="19" name="Freeform 19"/>
            <p:cNvSpPr/>
            <p:nvPr/>
          </p:nvSpPr>
          <p:spPr>
            <a:xfrm>
              <a:off x="0" y="0"/>
              <a:ext cx="2722154" cy="347557"/>
            </a:xfrm>
            <a:custGeom>
              <a:avLst/>
              <a:gdLst/>
              <a:ahLst/>
              <a:cxnLst/>
              <a:rect l="l" t="t" r="r" b="b"/>
              <a:pathLst>
                <a:path w="2722154" h="347557">
                  <a:moveTo>
                    <a:pt x="29962" y="0"/>
                  </a:moveTo>
                  <a:lnTo>
                    <a:pt x="2692192" y="0"/>
                  </a:lnTo>
                  <a:cubicBezTo>
                    <a:pt x="2700138" y="0"/>
                    <a:pt x="2707759" y="3157"/>
                    <a:pt x="2713378" y="8776"/>
                  </a:cubicBezTo>
                  <a:cubicBezTo>
                    <a:pt x="2718997" y="14395"/>
                    <a:pt x="2722154" y="22016"/>
                    <a:pt x="2722154" y="29962"/>
                  </a:cubicBezTo>
                  <a:lnTo>
                    <a:pt x="2722154" y="317595"/>
                  </a:lnTo>
                  <a:cubicBezTo>
                    <a:pt x="2722154" y="334143"/>
                    <a:pt x="2708739" y="347557"/>
                    <a:pt x="2692192" y="347557"/>
                  </a:cubicBezTo>
                  <a:lnTo>
                    <a:pt x="29962" y="347557"/>
                  </a:lnTo>
                  <a:cubicBezTo>
                    <a:pt x="13414" y="347557"/>
                    <a:pt x="0" y="334143"/>
                    <a:pt x="0" y="317595"/>
                  </a:cubicBezTo>
                  <a:lnTo>
                    <a:pt x="0" y="29962"/>
                  </a:lnTo>
                  <a:cubicBezTo>
                    <a:pt x="0" y="13414"/>
                    <a:pt x="13414" y="0"/>
                    <a:pt x="29962" y="0"/>
                  </a:cubicBezTo>
                  <a:close/>
                </a:path>
              </a:pathLst>
            </a:custGeom>
            <a:solidFill>
              <a:srgbClr val="CEE69B"/>
            </a:solidFill>
          </p:spPr>
          <p:txBody>
            <a:bodyPr/>
            <a:lstStyle/>
            <a:p>
              <a:endParaRPr lang="es-CL"/>
            </a:p>
          </p:txBody>
        </p:sp>
        <p:sp>
          <p:nvSpPr>
            <p:cNvPr id="20" name="TextBox 20"/>
            <p:cNvSpPr txBox="1"/>
            <p:nvPr/>
          </p:nvSpPr>
          <p:spPr>
            <a:xfrm>
              <a:off x="0" y="19050"/>
              <a:ext cx="2722154" cy="328507"/>
            </a:xfrm>
            <a:prstGeom prst="rect">
              <a:avLst/>
            </a:prstGeom>
          </p:spPr>
          <p:txBody>
            <a:bodyPr lIns="50800" tIns="50800" rIns="50800" bIns="50800" rtlCol="0" anchor="ctr"/>
            <a:lstStyle/>
            <a:p>
              <a:pPr algn="ctr">
                <a:lnSpc>
                  <a:spcPts val="2750"/>
                </a:lnSpc>
              </a:pPr>
              <a:endParaRPr/>
            </a:p>
          </p:txBody>
        </p:sp>
      </p:grpSp>
      <p:sp>
        <p:nvSpPr>
          <p:cNvPr id="21" name="TextBox 21"/>
          <p:cNvSpPr txBox="1"/>
          <p:nvPr/>
        </p:nvSpPr>
        <p:spPr>
          <a:xfrm>
            <a:off x="7362996" y="2210777"/>
            <a:ext cx="9935283" cy="4739759"/>
          </a:xfrm>
          <a:prstGeom prst="rect">
            <a:avLst/>
          </a:prstGeom>
        </p:spPr>
        <p:txBody>
          <a:bodyPr lIns="0" tIns="0" rIns="0" bIns="0" rtlCol="0" anchor="t">
            <a:spAutoFit/>
          </a:bodyPr>
          <a:lstStyle/>
          <a:p>
            <a:pPr marL="0" lvl="0" indent="0" algn="just">
              <a:spcBef>
                <a:spcPct val="0"/>
              </a:spcBef>
            </a:pPr>
            <a:r>
              <a:rPr lang="es-ES" sz="4400" dirty="0">
                <a:solidFill>
                  <a:srgbClr val="000000"/>
                </a:solidFill>
                <a:latin typeface="Bree Serif"/>
              </a:rPr>
              <a:t>La fotosíntesis ocurre dentro de las células, más en específico, en los cloroplastos, en donde se encuentra el pigmento de la clorofila, el cual, además de darle el color, es responsable del proceso de la fotosíntesis.</a:t>
            </a:r>
            <a:endParaRPr lang="es-CL" sz="4400" u="none" dirty="0">
              <a:solidFill>
                <a:srgbClr val="000000"/>
              </a:solidFill>
              <a:latin typeface="Bree Serif"/>
            </a:endParaRPr>
          </a:p>
        </p:txBody>
      </p:sp>
      <p:sp>
        <p:nvSpPr>
          <p:cNvPr id="22" name="TextBox 22"/>
          <p:cNvSpPr txBox="1"/>
          <p:nvPr/>
        </p:nvSpPr>
        <p:spPr>
          <a:xfrm>
            <a:off x="7524472" y="355191"/>
            <a:ext cx="9974005" cy="1593850"/>
          </a:xfrm>
          <a:prstGeom prst="rect">
            <a:avLst/>
          </a:prstGeom>
        </p:spPr>
        <p:txBody>
          <a:bodyPr lIns="0" tIns="0" rIns="0" bIns="0" rtlCol="0" anchor="t">
            <a:spAutoFit/>
          </a:bodyPr>
          <a:lstStyle/>
          <a:p>
            <a:pPr marL="0" lvl="1" indent="0" algn="ctr">
              <a:lnSpc>
                <a:spcPts val="13999"/>
              </a:lnSpc>
              <a:spcBef>
                <a:spcPct val="0"/>
              </a:spcBef>
            </a:pPr>
            <a:r>
              <a:rPr lang="es-ES" sz="6999" dirty="0">
                <a:solidFill>
                  <a:srgbClr val="397004"/>
                </a:solidFill>
                <a:latin typeface="Genty Sans"/>
              </a:rPr>
              <a:t>Fotosíntesis</a:t>
            </a:r>
            <a:endParaRPr lang="es-CL" sz="6999" dirty="0">
              <a:solidFill>
                <a:srgbClr val="397004"/>
              </a:solidFill>
              <a:latin typeface="Genty Sans"/>
            </a:endParaRPr>
          </a:p>
        </p:txBody>
      </p:sp>
      <p:sp>
        <p:nvSpPr>
          <p:cNvPr id="5" name="Freeform 12">
            <a:extLst>
              <a:ext uri="{FF2B5EF4-FFF2-40B4-BE49-F238E27FC236}">
                <a16:creationId xmlns:a16="http://schemas.microsoft.com/office/drawing/2014/main" id="{4191D61A-D431-0C99-E201-FBCB5280D08A}"/>
              </a:ext>
            </a:extLst>
          </p:cNvPr>
          <p:cNvSpPr/>
          <p:nvPr/>
        </p:nvSpPr>
        <p:spPr>
          <a:xfrm rot="3412574">
            <a:off x="869939" y="605513"/>
            <a:ext cx="2909456" cy="3471152"/>
          </a:xfrm>
          <a:custGeom>
            <a:avLst/>
            <a:gdLst/>
            <a:ahLst/>
            <a:cxnLst/>
            <a:rect l="l" t="t" r="r" b="b"/>
            <a:pathLst>
              <a:path w="2909456" h="3471152">
                <a:moveTo>
                  <a:pt x="0" y="0"/>
                </a:moveTo>
                <a:lnTo>
                  <a:pt x="2909456" y="0"/>
                </a:lnTo>
                <a:lnTo>
                  <a:pt x="2909456" y="3471151"/>
                </a:lnTo>
                <a:lnTo>
                  <a:pt x="0" y="3471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6" name="Freeform 10">
            <a:extLst>
              <a:ext uri="{FF2B5EF4-FFF2-40B4-BE49-F238E27FC236}">
                <a16:creationId xmlns:a16="http://schemas.microsoft.com/office/drawing/2014/main" id="{060070F1-2611-6CD4-72CB-299B565BD25F}"/>
              </a:ext>
            </a:extLst>
          </p:cNvPr>
          <p:cNvSpPr/>
          <p:nvPr/>
        </p:nvSpPr>
        <p:spPr>
          <a:xfrm rot="-386770" flipH="1">
            <a:off x="2572574" y="3964769"/>
            <a:ext cx="3581768" cy="2591898"/>
          </a:xfrm>
          <a:custGeom>
            <a:avLst/>
            <a:gdLst/>
            <a:ahLst/>
            <a:cxnLst/>
            <a:rect l="l" t="t" r="r" b="b"/>
            <a:pathLst>
              <a:path w="3581768" h="2591898">
                <a:moveTo>
                  <a:pt x="3581768" y="0"/>
                </a:moveTo>
                <a:lnTo>
                  <a:pt x="0" y="0"/>
                </a:lnTo>
                <a:lnTo>
                  <a:pt x="0" y="2591898"/>
                </a:lnTo>
                <a:lnTo>
                  <a:pt x="3581768" y="2591898"/>
                </a:lnTo>
                <a:lnTo>
                  <a:pt x="358176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7" name="Freeform 13">
            <a:extLst>
              <a:ext uri="{FF2B5EF4-FFF2-40B4-BE49-F238E27FC236}">
                <a16:creationId xmlns:a16="http://schemas.microsoft.com/office/drawing/2014/main" id="{F3F7C274-8ABE-5DE5-0BB8-A5D4F61AFA1B}"/>
              </a:ext>
            </a:extLst>
          </p:cNvPr>
          <p:cNvSpPr/>
          <p:nvPr/>
        </p:nvSpPr>
        <p:spPr>
          <a:xfrm rot="9218287" flipH="1">
            <a:off x="1527403" y="3608327"/>
            <a:ext cx="410436" cy="1944042"/>
          </a:xfrm>
          <a:custGeom>
            <a:avLst/>
            <a:gdLst/>
            <a:ahLst/>
            <a:cxnLst/>
            <a:rect l="l" t="t" r="r" b="b"/>
            <a:pathLst>
              <a:path w="410436" h="1944042">
                <a:moveTo>
                  <a:pt x="410436" y="0"/>
                </a:moveTo>
                <a:lnTo>
                  <a:pt x="0" y="0"/>
                </a:lnTo>
                <a:lnTo>
                  <a:pt x="0" y="1944042"/>
                </a:lnTo>
                <a:lnTo>
                  <a:pt x="410436" y="1944042"/>
                </a:lnTo>
                <a:lnTo>
                  <a:pt x="41043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TextBox 21">
            <a:extLst>
              <a:ext uri="{FF2B5EF4-FFF2-40B4-BE49-F238E27FC236}">
                <a16:creationId xmlns:a16="http://schemas.microsoft.com/office/drawing/2014/main" id="{66916BE5-2EA8-82DC-06AD-2B11DFC0E4AD}"/>
              </a:ext>
            </a:extLst>
          </p:cNvPr>
          <p:cNvSpPr txBox="1"/>
          <p:nvPr/>
        </p:nvSpPr>
        <p:spPr>
          <a:xfrm>
            <a:off x="3332689" y="6595054"/>
            <a:ext cx="2480890" cy="553998"/>
          </a:xfrm>
          <a:prstGeom prst="rect">
            <a:avLst/>
          </a:prstGeom>
        </p:spPr>
        <p:txBody>
          <a:bodyPr wrap="square" lIns="0" tIns="0" rIns="0" bIns="0" rtlCol="0" anchor="t">
            <a:spAutoFit/>
          </a:bodyPr>
          <a:lstStyle/>
          <a:p>
            <a:pPr marL="0" lvl="0" indent="0" algn="just">
              <a:spcBef>
                <a:spcPct val="0"/>
              </a:spcBef>
            </a:pPr>
            <a:r>
              <a:rPr lang="es-ES" sz="3600" dirty="0">
                <a:solidFill>
                  <a:srgbClr val="000000"/>
                </a:solidFill>
                <a:latin typeface="Bree Serif"/>
              </a:rPr>
              <a:t>Cloroplasto</a:t>
            </a:r>
            <a:endParaRPr lang="es-CL" sz="3600" u="none" dirty="0">
              <a:solidFill>
                <a:srgbClr val="000000"/>
              </a:solidFill>
              <a:latin typeface="Bree Serif"/>
            </a:endParaRPr>
          </a:p>
        </p:txBody>
      </p:sp>
    </p:spTree>
    <p:extLst>
      <p:ext uri="{BB962C8B-B14F-4D97-AF65-F5344CB8AC3E}">
        <p14:creationId xmlns:p14="http://schemas.microsoft.com/office/powerpoint/2010/main" val="384414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586</Words>
  <Application>Microsoft Office PowerPoint</Application>
  <PresentationFormat>Personalizado</PresentationFormat>
  <Paragraphs>39</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Genty Sans</vt:lpstr>
      <vt:lpstr>Arial</vt:lpstr>
      <vt:lpstr>Calibri</vt:lpstr>
      <vt:lpstr>Bree Serif Bold</vt:lpstr>
      <vt:lpstr>Genty Sans Bold</vt:lpstr>
      <vt:lpstr>Bree Serif</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6</cp:revision>
  <dcterms:created xsi:type="dcterms:W3CDTF">2006-08-16T00:00:00Z</dcterms:created>
  <dcterms:modified xsi:type="dcterms:W3CDTF">2025-04-22T23:37:59Z</dcterms:modified>
  <dc:identifier>DAGCy9MpuAk</dc:identifier>
</cp:coreProperties>
</file>