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8" r:id="rId3"/>
    <p:sldId id="312" r:id="rId4"/>
    <p:sldId id="269" r:id="rId5"/>
    <p:sldId id="313" r:id="rId6"/>
    <p:sldId id="314" r:id="rId7"/>
  </p:sldIdLst>
  <p:sldSz cx="18288000" cy="10287000"/>
  <p:notesSz cx="6858000" cy="9144000"/>
  <p:embeddedFontLst>
    <p:embeddedFont>
      <p:font typeface="Bahnschrift SemiBold" panose="020B0502040204020203" pitchFamily="34" charset="0"/>
      <p:bold r:id="rId8"/>
    </p:embeddedFont>
    <p:embeddedFont>
      <p:font typeface="Open Sans" panose="020B0606030504020204" pitchFamily="34" charset="0"/>
      <p:regular r:id="rId9"/>
      <p:bold r:id="rId10"/>
      <p:italic r:id="rId11"/>
      <p:boldItalic r:id="rId12"/>
    </p:embeddedFont>
    <p:embeddedFont>
      <p:font typeface="Open Sans Bold" panose="020B0806030504020204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22" autoAdjust="0"/>
  </p:normalViewPr>
  <p:slideViewPr>
    <p:cSldViewPr>
      <p:cViewPr varScale="1">
        <p:scale>
          <a:sx n="52" d="100"/>
          <a:sy n="52" d="100"/>
        </p:scale>
        <p:origin x="76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46">
            <a:extLst>
              <a:ext uri="{FF2B5EF4-FFF2-40B4-BE49-F238E27FC236}">
                <a16:creationId xmlns:a16="http://schemas.microsoft.com/office/drawing/2014/main" id="{40807809-2682-B741-5A7B-099ED1FA69A4}"/>
              </a:ext>
            </a:extLst>
          </p:cNvPr>
          <p:cNvGrpSpPr/>
          <p:nvPr/>
        </p:nvGrpSpPr>
        <p:grpSpPr>
          <a:xfrm>
            <a:off x="996616" y="1819764"/>
            <a:ext cx="16262684" cy="3857136"/>
            <a:chOff x="-42779" y="1381494"/>
            <a:chExt cx="21683579" cy="5142849"/>
          </a:xfrm>
        </p:grpSpPr>
        <p:sp>
          <p:nvSpPr>
            <p:cNvPr id="65" name="TextBox 47">
              <a:extLst>
                <a:ext uri="{FF2B5EF4-FFF2-40B4-BE49-F238E27FC236}">
                  <a16:creationId xmlns:a16="http://schemas.microsoft.com/office/drawing/2014/main" id="{F6FFDFC9-03BB-7131-B83F-8B65948ADBFA}"/>
                </a:ext>
              </a:extLst>
            </p:cNvPr>
            <p:cNvSpPr txBox="1"/>
            <p:nvPr/>
          </p:nvSpPr>
          <p:spPr>
            <a:xfrm>
              <a:off x="-42779" y="4011945"/>
              <a:ext cx="21640800" cy="25123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7559"/>
                </a:lnSpc>
                <a:spcBef>
                  <a:spcPct val="0"/>
                </a:spcBef>
              </a:pPr>
              <a:r>
                <a:rPr lang="en-US" sz="5399" u="none" strike="noStrike" dirty="0">
                  <a:solidFill>
                    <a:srgbClr val="000000"/>
                  </a:solidFill>
                  <a:latin typeface="Open Sans Bold"/>
                </a:rPr>
                <a:t>CIENCIAS NATURALES</a:t>
              </a:r>
            </a:p>
            <a:p>
              <a:pPr marL="0" lvl="0" indent="0" algn="ctr">
                <a:lnSpc>
                  <a:spcPts val="7559"/>
                </a:lnSpc>
                <a:spcBef>
                  <a:spcPct val="0"/>
                </a:spcBef>
              </a:pPr>
              <a:r>
                <a:rPr lang="en-US" sz="5399" dirty="0">
                  <a:solidFill>
                    <a:srgbClr val="000000"/>
                  </a:solidFill>
                  <a:latin typeface="Open Sans Bold"/>
                </a:rPr>
                <a:t>2° MEDIO</a:t>
              </a:r>
              <a:endParaRPr lang="en-US" sz="5399" u="none" strike="noStrike" dirty="0">
                <a:solidFill>
                  <a:srgbClr val="000000"/>
                </a:solidFill>
                <a:latin typeface="Open Sans Bold"/>
              </a:endParaRPr>
            </a:p>
          </p:txBody>
        </p:sp>
        <p:sp>
          <p:nvSpPr>
            <p:cNvPr id="66" name="TextBox 48">
              <a:extLst>
                <a:ext uri="{FF2B5EF4-FFF2-40B4-BE49-F238E27FC236}">
                  <a16:creationId xmlns:a16="http://schemas.microsoft.com/office/drawing/2014/main" id="{8A529355-7B74-F622-BC81-7B4ACDDDCA21}"/>
                </a:ext>
              </a:extLst>
            </p:cNvPr>
            <p:cNvSpPr txBox="1"/>
            <p:nvPr/>
          </p:nvSpPr>
          <p:spPr>
            <a:xfrm>
              <a:off x="0" y="1381494"/>
              <a:ext cx="21640800" cy="62433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915"/>
                </a:lnSpc>
                <a:spcBef>
                  <a:spcPct val="0"/>
                </a:spcBef>
              </a:pPr>
              <a:endParaRPr lang="en-US" sz="2796" u="none" strike="noStrike" dirty="0">
                <a:solidFill>
                  <a:srgbClr val="000000"/>
                </a:solidFill>
                <a:latin typeface="Open Sans"/>
              </a:endParaRPr>
            </a:p>
          </p:txBody>
        </p:sp>
      </p:grpSp>
      <p:sp>
        <p:nvSpPr>
          <p:cNvPr id="67" name="Freeform 6">
            <a:extLst>
              <a:ext uri="{FF2B5EF4-FFF2-40B4-BE49-F238E27FC236}">
                <a16:creationId xmlns:a16="http://schemas.microsoft.com/office/drawing/2014/main" id="{0F3AB690-3C32-83D3-B7F9-7EC1CF365416}"/>
              </a:ext>
            </a:extLst>
          </p:cNvPr>
          <p:cNvSpPr/>
          <p:nvPr/>
        </p:nvSpPr>
        <p:spPr>
          <a:xfrm>
            <a:off x="-20053" y="5676900"/>
            <a:ext cx="4508337" cy="4648200"/>
          </a:xfrm>
          <a:custGeom>
            <a:avLst/>
            <a:gdLst/>
            <a:ahLst/>
            <a:cxnLst/>
            <a:rect l="l" t="t" r="r" b="b"/>
            <a:pathLst>
              <a:path w="2107555" h="2155740">
                <a:moveTo>
                  <a:pt x="0" y="0"/>
                </a:moveTo>
                <a:lnTo>
                  <a:pt x="2107555" y="0"/>
                </a:lnTo>
                <a:lnTo>
                  <a:pt x="2107555" y="2155740"/>
                </a:lnTo>
                <a:lnTo>
                  <a:pt x="0" y="21557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20"/>
          <p:cNvGrpSpPr/>
          <p:nvPr/>
        </p:nvGrpSpPr>
        <p:grpSpPr>
          <a:xfrm>
            <a:off x="927755" y="2674899"/>
            <a:ext cx="16432487" cy="1037845"/>
            <a:chOff x="-3324158" y="-38100"/>
            <a:chExt cx="4327900" cy="273342"/>
          </a:xfrm>
        </p:grpSpPr>
        <p:sp>
          <p:nvSpPr>
            <p:cNvPr id="21" name="Freeform 21"/>
            <p:cNvSpPr/>
            <p:nvPr/>
          </p:nvSpPr>
          <p:spPr>
            <a:xfrm>
              <a:off x="-3324158" y="1441"/>
              <a:ext cx="762628" cy="154015"/>
            </a:xfrm>
            <a:custGeom>
              <a:avLst/>
              <a:gdLst/>
              <a:ahLst/>
              <a:cxnLst/>
              <a:rect l="l" t="t" r="r" b="b"/>
              <a:pathLst>
                <a:path w="1003742" h="235242">
                  <a:moveTo>
                    <a:pt x="103603" y="0"/>
                  </a:moveTo>
                  <a:lnTo>
                    <a:pt x="900139" y="0"/>
                  </a:lnTo>
                  <a:cubicBezTo>
                    <a:pt x="957357" y="0"/>
                    <a:pt x="1003742" y="46384"/>
                    <a:pt x="1003742" y="103603"/>
                  </a:cubicBezTo>
                  <a:lnTo>
                    <a:pt x="1003742" y="131639"/>
                  </a:lnTo>
                  <a:cubicBezTo>
                    <a:pt x="1003742" y="159116"/>
                    <a:pt x="992826" y="185468"/>
                    <a:pt x="973397" y="204897"/>
                  </a:cubicBezTo>
                  <a:cubicBezTo>
                    <a:pt x="953968" y="224327"/>
                    <a:pt x="927616" y="235242"/>
                    <a:pt x="900139" y="235242"/>
                  </a:cubicBezTo>
                  <a:lnTo>
                    <a:pt x="103603" y="235242"/>
                  </a:lnTo>
                  <a:cubicBezTo>
                    <a:pt x="46384" y="235242"/>
                    <a:pt x="0" y="188857"/>
                    <a:pt x="0" y="131639"/>
                  </a:cubicBezTo>
                  <a:lnTo>
                    <a:pt x="0" y="103603"/>
                  </a:lnTo>
                  <a:cubicBezTo>
                    <a:pt x="0" y="46384"/>
                    <a:pt x="46384" y="0"/>
                    <a:pt x="103603" y="0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CL" sz="3600" b="1" dirty="0">
                  <a:latin typeface="Bahnschrift SemiBold" panose="020B0502040204020203" pitchFamily="34" charset="0"/>
                </a:rPr>
                <a:t>ACTIVIDAD 1</a:t>
              </a: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1003742" cy="27334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3079"/>
                </a:lnSpc>
                <a:spcBef>
                  <a:spcPct val="0"/>
                </a:spcBef>
              </a:pPr>
              <a:endParaRPr lang="en-US" sz="2199" u="none" strike="noStrike" dirty="0">
                <a:solidFill>
                  <a:srgbClr val="000000"/>
                </a:solidFill>
                <a:latin typeface="Open Sans"/>
              </a:endParaRPr>
            </a:p>
          </p:txBody>
        </p:sp>
      </p:grpSp>
      <p:grpSp>
        <p:nvGrpSpPr>
          <p:cNvPr id="52" name="Group 52"/>
          <p:cNvGrpSpPr/>
          <p:nvPr/>
        </p:nvGrpSpPr>
        <p:grpSpPr>
          <a:xfrm>
            <a:off x="4942212" y="410683"/>
            <a:ext cx="8403575" cy="775626"/>
            <a:chOff x="-78588" y="0"/>
            <a:chExt cx="3022420" cy="262318"/>
          </a:xfrm>
        </p:grpSpPr>
        <p:sp>
          <p:nvSpPr>
            <p:cNvPr id="53" name="Freeform 53"/>
            <p:cNvSpPr/>
            <p:nvPr/>
          </p:nvSpPr>
          <p:spPr>
            <a:xfrm>
              <a:off x="-78588" y="0"/>
              <a:ext cx="3022420" cy="262318"/>
            </a:xfrm>
            <a:custGeom>
              <a:avLst/>
              <a:gdLst/>
              <a:ahLst/>
              <a:cxnLst/>
              <a:rect l="l" t="t" r="r" b="b"/>
              <a:pathLst>
                <a:path w="2943832" h="262318">
                  <a:moveTo>
                    <a:pt x="35325" y="0"/>
                  </a:moveTo>
                  <a:lnTo>
                    <a:pt x="2908507" y="0"/>
                  </a:lnTo>
                  <a:cubicBezTo>
                    <a:pt x="2928016" y="0"/>
                    <a:pt x="2943832" y="15815"/>
                    <a:pt x="2943832" y="35325"/>
                  </a:cubicBezTo>
                  <a:lnTo>
                    <a:pt x="2943832" y="226993"/>
                  </a:lnTo>
                  <a:cubicBezTo>
                    <a:pt x="2943832" y="246503"/>
                    <a:pt x="2928016" y="262318"/>
                    <a:pt x="2908507" y="262318"/>
                  </a:cubicBezTo>
                  <a:lnTo>
                    <a:pt x="35325" y="262318"/>
                  </a:lnTo>
                  <a:cubicBezTo>
                    <a:pt x="15815" y="262318"/>
                    <a:pt x="0" y="246503"/>
                    <a:pt x="0" y="226993"/>
                  </a:cubicBezTo>
                  <a:lnTo>
                    <a:pt x="0" y="35325"/>
                  </a:lnTo>
                  <a:cubicBezTo>
                    <a:pt x="0" y="15815"/>
                    <a:pt x="15815" y="0"/>
                    <a:pt x="3532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ES" sz="4400" b="1" dirty="0">
                  <a:latin typeface="Bahnschrift SemiBold" panose="020B0502040204020203" pitchFamily="34" charset="0"/>
                </a:rPr>
                <a:t>S</a:t>
              </a:r>
              <a:r>
                <a:rPr lang="es-CL" sz="4400" b="1" dirty="0">
                  <a:latin typeface="Bahnschrift SemiBold" panose="020B0502040204020203" pitchFamily="34" charset="0"/>
                </a:rPr>
                <a:t>EXUALIDAD HUMANA</a:t>
              </a:r>
            </a:p>
          </p:txBody>
        </p:sp>
        <p:sp>
          <p:nvSpPr>
            <p:cNvPr id="54" name="TextBox 54"/>
            <p:cNvSpPr txBox="1"/>
            <p:nvPr/>
          </p:nvSpPr>
          <p:spPr>
            <a:xfrm>
              <a:off x="0" y="57150"/>
              <a:ext cx="2943832" cy="2051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1" indent="0" algn="ctr">
                <a:lnSpc>
                  <a:spcPts val="4220"/>
                </a:lnSpc>
                <a:spcBef>
                  <a:spcPct val="0"/>
                </a:spcBef>
              </a:pPr>
              <a:endParaRPr lang="en-US" sz="4058" dirty="0">
                <a:solidFill>
                  <a:srgbClr val="000000"/>
                </a:solidFill>
                <a:latin typeface="Open Sans Bold"/>
              </a:endParaRPr>
            </a:p>
          </p:txBody>
        </p:sp>
      </p:grpSp>
      <p:sp>
        <p:nvSpPr>
          <p:cNvPr id="61" name="CuadroTexto 60">
            <a:extLst>
              <a:ext uri="{FF2B5EF4-FFF2-40B4-BE49-F238E27FC236}">
                <a16:creationId xmlns:a16="http://schemas.microsoft.com/office/drawing/2014/main" id="{09135905-9F7E-B9EF-60EA-376C418EA45C}"/>
              </a:ext>
            </a:extLst>
          </p:cNvPr>
          <p:cNvSpPr txBox="1"/>
          <p:nvPr/>
        </p:nvSpPr>
        <p:spPr>
          <a:xfrm>
            <a:off x="838200" y="1866900"/>
            <a:ext cx="1676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El entendimiento de la sexualidad no es el mismo en todas las culturas.</a:t>
            </a:r>
            <a:endParaRPr lang="es-CL" sz="3600" dirty="0">
              <a:latin typeface="Bahnschrift SemiBold" panose="020B0502040204020203" pitchFamily="34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CBBDECAB-03F1-6DDE-29FD-00FF898A15AB}"/>
              </a:ext>
            </a:extLst>
          </p:cNvPr>
          <p:cNvSpPr txBox="1"/>
          <p:nvPr/>
        </p:nvSpPr>
        <p:spPr>
          <a:xfrm>
            <a:off x="838200" y="3712744"/>
            <a:ext cx="16383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¿Cómo se viven las dimensiones de la sexualidad en distintas culturas?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AE9587E-CCD4-5D17-B1CC-80709F38D6A4}"/>
              </a:ext>
            </a:extLst>
          </p:cNvPr>
          <p:cNvSpPr txBox="1"/>
          <p:nvPr/>
        </p:nvSpPr>
        <p:spPr>
          <a:xfrm>
            <a:off x="838199" y="4447651"/>
            <a:ext cx="16383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En grupo diseña un esquema de las diferentes dimensiones sexuales y como estas se viven en diferentes culturas.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B52E724-F101-C21D-99DA-B741474A6BA5}"/>
              </a:ext>
            </a:extLst>
          </p:cNvPr>
          <p:cNvSpPr txBox="1"/>
          <p:nvPr/>
        </p:nvSpPr>
        <p:spPr>
          <a:xfrm>
            <a:off x="838199" y="5736556"/>
            <a:ext cx="16383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Dimensión biológica, dimensión psicológica, dimensión física, dimensión social, dimensión afectiva.</a:t>
            </a:r>
          </a:p>
        </p:txBody>
      </p:sp>
    </p:spTree>
    <p:extLst>
      <p:ext uri="{BB962C8B-B14F-4D97-AF65-F5344CB8AC3E}">
        <p14:creationId xmlns:p14="http://schemas.microsoft.com/office/powerpoint/2010/main" val="2875743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20"/>
          <p:cNvGrpSpPr/>
          <p:nvPr/>
        </p:nvGrpSpPr>
        <p:grpSpPr>
          <a:xfrm>
            <a:off x="927755" y="2674899"/>
            <a:ext cx="16432487" cy="1037845"/>
            <a:chOff x="-3324158" y="-38100"/>
            <a:chExt cx="4327900" cy="273342"/>
          </a:xfrm>
        </p:grpSpPr>
        <p:sp>
          <p:nvSpPr>
            <p:cNvPr id="21" name="Freeform 21"/>
            <p:cNvSpPr/>
            <p:nvPr/>
          </p:nvSpPr>
          <p:spPr>
            <a:xfrm>
              <a:off x="-3324158" y="1441"/>
              <a:ext cx="762628" cy="154015"/>
            </a:xfrm>
            <a:custGeom>
              <a:avLst/>
              <a:gdLst/>
              <a:ahLst/>
              <a:cxnLst/>
              <a:rect l="l" t="t" r="r" b="b"/>
              <a:pathLst>
                <a:path w="1003742" h="235242">
                  <a:moveTo>
                    <a:pt x="103603" y="0"/>
                  </a:moveTo>
                  <a:lnTo>
                    <a:pt x="900139" y="0"/>
                  </a:lnTo>
                  <a:cubicBezTo>
                    <a:pt x="957357" y="0"/>
                    <a:pt x="1003742" y="46384"/>
                    <a:pt x="1003742" y="103603"/>
                  </a:cubicBezTo>
                  <a:lnTo>
                    <a:pt x="1003742" y="131639"/>
                  </a:lnTo>
                  <a:cubicBezTo>
                    <a:pt x="1003742" y="159116"/>
                    <a:pt x="992826" y="185468"/>
                    <a:pt x="973397" y="204897"/>
                  </a:cubicBezTo>
                  <a:cubicBezTo>
                    <a:pt x="953968" y="224327"/>
                    <a:pt x="927616" y="235242"/>
                    <a:pt x="900139" y="235242"/>
                  </a:cubicBezTo>
                  <a:lnTo>
                    <a:pt x="103603" y="235242"/>
                  </a:lnTo>
                  <a:cubicBezTo>
                    <a:pt x="46384" y="235242"/>
                    <a:pt x="0" y="188857"/>
                    <a:pt x="0" y="131639"/>
                  </a:cubicBezTo>
                  <a:lnTo>
                    <a:pt x="0" y="103603"/>
                  </a:lnTo>
                  <a:cubicBezTo>
                    <a:pt x="0" y="46384"/>
                    <a:pt x="46384" y="0"/>
                    <a:pt x="103603" y="0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CL" sz="3600" b="1" dirty="0">
                  <a:latin typeface="Bahnschrift SemiBold" panose="020B0502040204020203" pitchFamily="34" charset="0"/>
                </a:rPr>
                <a:t>ACTIVIDAD 1</a:t>
              </a: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1003742" cy="27334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3079"/>
                </a:lnSpc>
                <a:spcBef>
                  <a:spcPct val="0"/>
                </a:spcBef>
              </a:pPr>
              <a:endParaRPr lang="en-US" sz="2199" u="none" strike="noStrike" dirty="0">
                <a:solidFill>
                  <a:srgbClr val="000000"/>
                </a:solidFill>
                <a:latin typeface="Open Sans"/>
              </a:endParaRPr>
            </a:p>
          </p:txBody>
        </p:sp>
      </p:grpSp>
      <p:grpSp>
        <p:nvGrpSpPr>
          <p:cNvPr id="52" name="Group 52"/>
          <p:cNvGrpSpPr/>
          <p:nvPr/>
        </p:nvGrpSpPr>
        <p:grpSpPr>
          <a:xfrm>
            <a:off x="4942212" y="410683"/>
            <a:ext cx="8403575" cy="775626"/>
            <a:chOff x="-78588" y="0"/>
            <a:chExt cx="3022420" cy="262318"/>
          </a:xfrm>
        </p:grpSpPr>
        <p:sp>
          <p:nvSpPr>
            <p:cNvPr id="53" name="Freeform 53"/>
            <p:cNvSpPr/>
            <p:nvPr/>
          </p:nvSpPr>
          <p:spPr>
            <a:xfrm>
              <a:off x="-78588" y="0"/>
              <a:ext cx="3022420" cy="262318"/>
            </a:xfrm>
            <a:custGeom>
              <a:avLst/>
              <a:gdLst/>
              <a:ahLst/>
              <a:cxnLst/>
              <a:rect l="l" t="t" r="r" b="b"/>
              <a:pathLst>
                <a:path w="2943832" h="262318">
                  <a:moveTo>
                    <a:pt x="35325" y="0"/>
                  </a:moveTo>
                  <a:lnTo>
                    <a:pt x="2908507" y="0"/>
                  </a:lnTo>
                  <a:cubicBezTo>
                    <a:pt x="2928016" y="0"/>
                    <a:pt x="2943832" y="15815"/>
                    <a:pt x="2943832" y="35325"/>
                  </a:cubicBezTo>
                  <a:lnTo>
                    <a:pt x="2943832" y="226993"/>
                  </a:lnTo>
                  <a:cubicBezTo>
                    <a:pt x="2943832" y="246503"/>
                    <a:pt x="2928016" y="262318"/>
                    <a:pt x="2908507" y="262318"/>
                  </a:cubicBezTo>
                  <a:lnTo>
                    <a:pt x="35325" y="262318"/>
                  </a:lnTo>
                  <a:cubicBezTo>
                    <a:pt x="15815" y="262318"/>
                    <a:pt x="0" y="246503"/>
                    <a:pt x="0" y="226993"/>
                  </a:cubicBezTo>
                  <a:lnTo>
                    <a:pt x="0" y="35325"/>
                  </a:lnTo>
                  <a:cubicBezTo>
                    <a:pt x="0" y="15815"/>
                    <a:pt x="15815" y="0"/>
                    <a:pt x="3532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ES" sz="4400" b="1" dirty="0">
                  <a:latin typeface="Bahnschrift SemiBold" panose="020B0502040204020203" pitchFamily="34" charset="0"/>
                </a:rPr>
                <a:t>S</a:t>
              </a:r>
              <a:r>
                <a:rPr lang="es-CL" sz="4400" b="1" dirty="0">
                  <a:latin typeface="Bahnschrift SemiBold" panose="020B0502040204020203" pitchFamily="34" charset="0"/>
                </a:rPr>
                <a:t>EXUALIDAD HUMANA</a:t>
              </a:r>
            </a:p>
          </p:txBody>
        </p:sp>
        <p:sp>
          <p:nvSpPr>
            <p:cNvPr id="54" name="TextBox 54"/>
            <p:cNvSpPr txBox="1"/>
            <p:nvPr/>
          </p:nvSpPr>
          <p:spPr>
            <a:xfrm>
              <a:off x="0" y="57150"/>
              <a:ext cx="2943832" cy="2051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1" indent="0" algn="ctr">
                <a:lnSpc>
                  <a:spcPts val="4220"/>
                </a:lnSpc>
                <a:spcBef>
                  <a:spcPct val="0"/>
                </a:spcBef>
              </a:pPr>
              <a:endParaRPr lang="en-US" sz="4058" dirty="0">
                <a:solidFill>
                  <a:srgbClr val="000000"/>
                </a:solidFill>
                <a:latin typeface="Open Sans Bold"/>
              </a:endParaRPr>
            </a:p>
          </p:txBody>
        </p:sp>
      </p:grpSp>
      <p:sp>
        <p:nvSpPr>
          <p:cNvPr id="61" name="CuadroTexto 60">
            <a:extLst>
              <a:ext uri="{FF2B5EF4-FFF2-40B4-BE49-F238E27FC236}">
                <a16:creationId xmlns:a16="http://schemas.microsoft.com/office/drawing/2014/main" id="{09135905-9F7E-B9EF-60EA-376C418EA45C}"/>
              </a:ext>
            </a:extLst>
          </p:cNvPr>
          <p:cNvSpPr txBox="1"/>
          <p:nvPr/>
        </p:nvSpPr>
        <p:spPr>
          <a:xfrm>
            <a:off x="838200" y="1866900"/>
            <a:ext cx="1676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El entendimiento de la sexualidad no es el mismo en todas las culturas.</a:t>
            </a:r>
            <a:endParaRPr lang="es-CL" sz="3600" dirty="0">
              <a:latin typeface="Bahnschrift SemiBold" panose="020B0502040204020203" pitchFamily="34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CBBDECAB-03F1-6DDE-29FD-00FF898A15AB}"/>
              </a:ext>
            </a:extLst>
          </p:cNvPr>
          <p:cNvSpPr txBox="1"/>
          <p:nvPr/>
        </p:nvSpPr>
        <p:spPr>
          <a:xfrm>
            <a:off x="838200" y="3712744"/>
            <a:ext cx="163830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Ahora, discutir entre todo el curso lo investigado de diferentes culturas y como se experiencia la sexualidad, considerando todas las dimensiones y como difieren en cada cultura.</a:t>
            </a:r>
          </a:p>
        </p:txBody>
      </p:sp>
    </p:spTree>
    <p:extLst>
      <p:ext uri="{BB962C8B-B14F-4D97-AF65-F5344CB8AC3E}">
        <p14:creationId xmlns:p14="http://schemas.microsoft.com/office/powerpoint/2010/main" val="280444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adroTexto 60">
            <a:extLst>
              <a:ext uri="{FF2B5EF4-FFF2-40B4-BE49-F238E27FC236}">
                <a16:creationId xmlns:a16="http://schemas.microsoft.com/office/drawing/2014/main" id="{09135905-9F7E-B9EF-60EA-376C418EA45C}"/>
              </a:ext>
            </a:extLst>
          </p:cNvPr>
          <p:cNvSpPr txBox="1"/>
          <p:nvPr/>
        </p:nvSpPr>
        <p:spPr>
          <a:xfrm>
            <a:off x="871253" y="1756374"/>
            <a:ext cx="1676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Las diferentes culturas y sociedades siempre van a tener diferentes cosmovisiones con respecto a diferentes temas, en el caso de la sexualidad, tenemos una gran variedad de experiencias.</a:t>
            </a:r>
          </a:p>
          <a:p>
            <a:pPr algn="just"/>
            <a:endParaRPr lang="es-ES" sz="3600" dirty="0">
              <a:latin typeface="Bahnschrift SemiBold" panose="020B0502040204020203" pitchFamily="34" charset="0"/>
            </a:endParaRPr>
          </a:p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Desde los tiempos antiguos cada sociedad tenia visiones diversas con respecto a este tema, debido a que, gracias a la poca interacción entre culturas, cada experiencia estaba determinada por la cosmovisión propia de la sociedad, estableciendo roles de géneros, representaciones diversas de sexualidad e incluso jerarquías diversas gracias a esto.</a:t>
            </a:r>
          </a:p>
        </p:txBody>
      </p:sp>
      <p:grpSp>
        <p:nvGrpSpPr>
          <p:cNvPr id="2" name="Group 52">
            <a:extLst>
              <a:ext uri="{FF2B5EF4-FFF2-40B4-BE49-F238E27FC236}">
                <a16:creationId xmlns:a16="http://schemas.microsoft.com/office/drawing/2014/main" id="{37A467D5-C6D8-74D1-ABB7-8C12BAC37E1E}"/>
              </a:ext>
            </a:extLst>
          </p:cNvPr>
          <p:cNvGrpSpPr/>
          <p:nvPr/>
        </p:nvGrpSpPr>
        <p:grpSpPr>
          <a:xfrm>
            <a:off x="4942212" y="410683"/>
            <a:ext cx="8403575" cy="775626"/>
            <a:chOff x="-78588" y="0"/>
            <a:chExt cx="3022420" cy="262318"/>
          </a:xfrm>
        </p:grpSpPr>
        <p:sp>
          <p:nvSpPr>
            <p:cNvPr id="3" name="Freeform 53">
              <a:extLst>
                <a:ext uri="{FF2B5EF4-FFF2-40B4-BE49-F238E27FC236}">
                  <a16:creationId xmlns:a16="http://schemas.microsoft.com/office/drawing/2014/main" id="{43426DE7-259C-10A2-983C-4014C148A0F6}"/>
                </a:ext>
              </a:extLst>
            </p:cNvPr>
            <p:cNvSpPr/>
            <p:nvPr/>
          </p:nvSpPr>
          <p:spPr>
            <a:xfrm>
              <a:off x="-78588" y="0"/>
              <a:ext cx="3022420" cy="262318"/>
            </a:xfrm>
            <a:custGeom>
              <a:avLst/>
              <a:gdLst/>
              <a:ahLst/>
              <a:cxnLst/>
              <a:rect l="l" t="t" r="r" b="b"/>
              <a:pathLst>
                <a:path w="2943832" h="262318">
                  <a:moveTo>
                    <a:pt x="35325" y="0"/>
                  </a:moveTo>
                  <a:lnTo>
                    <a:pt x="2908507" y="0"/>
                  </a:lnTo>
                  <a:cubicBezTo>
                    <a:pt x="2928016" y="0"/>
                    <a:pt x="2943832" y="15815"/>
                    <a:pt x="2943832" y="35325"/>
                  </a:cubicBezTo>
                  <a:lnTo>
                    <a:pt x="2943832" y="226993"/>
                  </a:lnTo>
                  <a:cubicBezTo>
                    <a:pt x="2943832" y="246503"/>
                    <a:pt x="2928016" y="262318"/>
                    <a:pt x="2908507" y="262318"/>
                  </a:cubicBezTo>
                  <a:lnTo>
                    <a:pt x="35325" y="262318"/>
                  </a:lnTo>
                  <a:cubicBezTo>
                    <a:pt x="15815" y="262318"/>
                    <a:pt x="0" y="246503"/>
                    <a:pt x="0" y="226993"/>
                  </a:cubicBezTo>
                  <a:lnTo>
                    <a:pt x="0" y="35325"/>
                  </a:lnTo>
                  <a:cubicBezTo>
                    <a:pt x="0" y="15815"/>
                    <a:pt x="15815" y="0"/>
                    <a:pt x="3532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ES" sz="4400" b="1" dirty="0">
                  <a:latin typeface="Bahnschrift SemiBold" panose="020B0502040204020203" pitchFamily="34" charset="0"/>
                </a:rPr>
                <a:t>CULTURA Y SOCIEDAD</a:t>
              </a:r>
              <a:endParaRPr lang="es-CL" sz="4400" b="1" dirty="0">
                <a:latin typeface="Bahnschrift SemiBold" panose="020B0502040204020203" pitchFamily="34" charset="0"/>
              </a:endParaRPr>
            </a:p>
          </p:txBody>
        </p:sp>
        <p:sp>
          <p:nvSpPr>
            <p:cNvPr id="4" name="TextBox 54">
              <a:extLst>
                <a:ext uri="{FF2B5EF4-FFF2-40B4-BE49-F238E27FC236}">
                  <a16:creationId xmlns:a16="http://schemas.microsoft.com/office/drawing/2014/main" id="{8FD87D63-59E0-E24D-8340-71B93C892E79}"/>
                </a:ext>
              </a:extLst>
            </p:cNvPr>
            <p:cNvSpPr txBox="1"/>
            <p:nvPr/>
          </p:nvSpPr>
          <p:spPr>
            <a:xfrm>
              <a:off x="0" y="57150"/>
              <a:ext cx="2943832" cy="2051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1" indent="0" algn="ctr">
                <a:lnSpc>
                  <a:spcPts val="4220"/>
                </a:lnSpc>
                <a:spcBef>
                  <a:spcPct val="0"/>
                </a:spcBef>
              </a:pPr>
              <a:endParaRPr lang="en-US" sz="4058" dirty="0">
                <a:solidFill>
                  <a:srgbClr val="000000"/>
                </a:solidFill>
                <a:latin typeface="Open Sans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17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adroTexto 60">
            <a:extLst>
              <a:ext uri="{FF2B5EF4-FFF2-40B4-BE49-F238E27FC236}">
                <a16:creationId xmlns:a16="http://schemas.microsoft.com/office/drawing/2014/main" id="{09135905-9F7E-B9EF-60EA-376C418EA45C}"/>
              </a:ext>
            </a:extLst>
          </p:cNvPr>
          <p:cNvSpPr txBox="1"/>
          <p:nvPr/>
        </p:nvSpPr>
        <p:spPr>
          <a:xfrm>
            <a:off x="871253" y="1756374"/>
            <a:ext cx="1676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En nuestra cultura ¿Cuáles serían las vivencias y experiencias en cada dimensión mencionada anteriormente?, ¿Cómo difiere con respecto a otras culturas?</a:t>
            </a:r>
          </a:p>
        </p:txBody>
      </p:sp>
      <p:grpSp>
        <p:nvGrpSpPr>
          <p:cNvPr id="2" name="Group 52">
            <a:extLst>
              <a:ext uri="{FF2B5EF4-FFF2-40B4-BE49-F238E27FC236}">
                <a16:creationId xmlns:a16="http://schemas.microsoft.com/office/drawing/2014/main" id="{37A467D5-C6D8-74D1-ABB7-8C12BAC37E1E}"/>
              </a:ext>
            </a:extLst>
          </p:cNvPr>
          <p:cNvGrpSpPr/>
          <p:nvPr/>
        </p:nvGrpSpPr>
        <p:grpSpPr>
          <a:xfrm>
            <a:off x="4942212" y="410683"/>
            <a:ext cx="8403575" cy="775626"/>
            <a:chOff x="-78588" y="0"/>
            <a:chExt cx="3022420" cy="262318"/>
          </a:xfrm>
        </p:grpSpPr>
        <p:sp>
          <p:nvSpPr>
            <p:cNvPr id="3" name="Freeform 53">
              <a:extLst>
                <a:ext uri="{FF2B5EF4-FFF2-40B4-BE49-F238E27FC236}">
                  <a16:creationId xmlns:a16="http://schemas.microsoft.com/office/drawing/2014/main" id="{43426DE7-259C-10A2-983C-4014C148A0F6}"/>
                </a:ext>
              </a:extLst>
            </p:cNvPr>
            <p:cNvSpPr/>
            <p:nvPr/>
          </p:nvSpPr>
          <p:spPr>
            <a:xfrm>
              <a:off x="-78588" y="0"/>
              <a:ext cx="3022420" cy="262318"/>
            </a:xfrm>
            <a:custGeom>
              <a:avLst/>
              <a:gdLst/>
              <a:ahLst/>
              <a:cxnLst/>
              <a:rect l="l" t="t" r="r" b="b"/>
              <a:pathLst>
                <a:path w="2943832" h="262318">
                  <a:moveTo>
                    <a:pt x="35325" y="0"/>
                  </a:moveTo>
                  <a:lnTo>
                    <a:pt x="2908507" y="0"/>
                  </a:lnTo>
                  <a:cubicBezTo>
                    <a:pt x="2928016" y="0"/>
                    <a:pt x="2943832" y="15815"/>
                    <a:pt x="2943832" y="35325"/>
                  </a:cubicBezTo>
                  <a:lnTo>
                    <a:pt x="2943832" y="226993"/>
                  </a:lnTo>
                  <a:cubicBezTo>
                    <a:pt x="2943832" y="246503"/>
                    <a:pt x="2928016" y="262318"/>
                    <a:pt x="2908507" y="262318"/>
                  </a:cubicBezTo>
                  <a:lnTo>
                    <a:pt x="35325" y="262318"/>
                  </a:lnTo>
                  <a:cubicBezTo>
                    <a:pt x="15815" y="262318"/>
                    <a:pt x="0" y="246503"/>
                    <a:pt x="0" y="226993"/>
                  </a:cubicBezTo>
                  <a:lnTo>
                    <a:pt x="0" y="35325"/>
                  </a:lnTo>
                  <a:cubicBezTo>
                    <a:pt x="0" y="15815"/>
                    <a:pt x="15815" y="0"/>
                    <a:pt x="3532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ES" sz="4400" b="1" dirty="0">
                  <a:latin typeface="Bahnschrift SemiBold" panose="020B0502040204020203" pitchFamily="34" charset="0"/>
                </a:rPr>
                <a:t>CULTURA Y SOCIEDAD</a:t>
              </a:r>
              <a:endParaRPr lang="es-CL" sz="4400" b="1" dirty="0">
                <a:latin typeface="Bahnschrift SemiBold" panose="020B0502040204020203" pitchFamily="34" charset="0"/>
              </a:endParaRPr>
            </a:p>
          </p:txBody>
        </p:sp>
        <p:sp>
          <p:nvSpPr>
            <p:cNvPr id="4" name="TextBox 54">
              <a:extLst>
                <a:ext uri="{FF2B5EF4-FFF2-40B4-BE49-F238E27FC236}">
                  <a16:creationId xmlns:a16="http://schemas.microsoft.com/office/drawing/2014/main" id="{8FD87D63-59E0-E24D-8340-71B93C892E79}"/>
                </a:ext>
              </a:extLst>
            </p:cNvPr>
            <p:cNvSpPr txBox="1"/>
            <p:nvPr/>
          </p:nvSpPr>
          <p:spPr>
            <a:xfrm>
              <a:off x="0" y="57150"/>
              <a:ext cx="2943832" cy="2051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1" indent="0" algn="ctr">
                <a:lnSpc>
                  <a:spcPts val="4220"/>
                </a:lnSpc>
                <a:spcBef>
                  <a:spcPct val="0"/>
                </a:spcBef>
              </a:pPr>
              <a:endParaRPr lang="en-US" sz="4058" dirty="0">
                <a:solidFill>
                  <a:srgbClr val="000000"/>
                </a:solidFill>
                <a:latin typeface="Open Sans Bold"/>
              </a:endParaRPr>
            </a:p>
          </p:txBody>
        </p:sp>
      </p:grpSp>
      <p:sp>
        <p:nvSpPr>
          <p:cNvPr id="5" name="Freeform 21">
            <a:extLst>
              <a:ext uri="{FF2B5EF4-FFF2-40B4-BE49-F238E27FC236}">
                <a16:creationId xmlns:a16="http://schemas.microsoft.com/office/drawing/2014/main" id="{36A70D3C-76B0-C7A5-90D1-5B4CA641B0F5}"/>
              </a:ext>
            </a:extLst>
          </p:cNvPr>
          <p:cNvSpPr/>
          <p:nvPr/>
        </p:nvSpPr>
        <p:spPr>
          <a:xfrm>
            <a:off x="893024" y="3788377"/>
            <a:ext cx="2895602" cy="584775"/>
          </a:xfrm>
          <a:custGeom>
            <a:avLst/>
            <a:gdLst/>
            <a:ahLst/>
            <a:cxnLst/>
            <a:rect l="l" t="t" r="r" b="b"/>
            <a:pathLst>
              <a:path w="1003742" h="235242">
                <a:moveTo>
                  <a:pt x="103603" y="0"/>
                </a:moveTo>
                <a:lnTo>
                  <a:pt x="900139" y="0"/>
                </a:lnTo>
                <a:cubicBezTo>
                  <a:pt x="957357" y="0"/>
                  <a:pt x="1003742" y="46384"/>
                  <a:pt x="1003742" y="103603"/>
                </a:cubicBezTo>
                <a:lnTo>
                  <a:pt x="1003742" y="131639"/>
                </a:lnTo>
                <a:cubicBezTo>
                  <a:pt x="1003742" y="159116"/>
                  <a:pt x="992826" y="185468"/>
                  <a:pt x="973397" y="204897"/>
                </a:cubicBezTo>
                <a:cubicBezTo>
                  <a:pt x="953968" y="224327"/>
                  <a:pt x="927616" y="235242"/>
                  <a:pt x="900139" y="235242"/>
                </a:cubicBezTo>
                <a:lnTo>
                  <a:pt x="103603" y="235242"/>
                </a:lnTo>
                <a:cubicBezTo>
                  <a:pt x="46384" y="235242"/>
                  <a:pt x="0" y="188857"/>
                  <a:pt x="0" y="131639"/>
                </a:cubicBezTo>
                <a:lnTo>
                  <a:pt x="0" y="103603"/>
                </a:lnTo>
                <a:cubicBezTo>
                  <a:pt x="0" y="46384"/>
                  <a:pt x="46384" y="0"/>
                  <a:pt x="103603" y="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38100" cap="rnd">
            <a:solidFill>
              <a:srgbClr val="000000"/>
            </a:solidFill>
            <a:prstDash val="solid"/>
            <a:round/>
          </a:ln>
        </p:spPr>
        <p:txBody>
          <a:bodyPr/>
          <a:lstStyle/>
          <a:p>
            <a:pPr algn="ctr"/>
            <a:r>
              <a:rPr lang="es-CL" sz="3600" b="1" dirty="0">
                <a:latin typeface="Bahnschrift SemiBold" panose="020B0502040204020203" pitchFamily="34" charset="0"/>
              </a:rPr>
              <a:t>ACTIVIDAD 2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5B470D5-139D-4FF2-F639-E53C58F651E1}"/>
              </a:ext>
            </a:extLst>
          </p:cNvPr>
          <p:cNvSpPr txBox="1"/>
          <p:nvPr/>
        </p:nvSpPr>
        <p:spPr>
          <a:xfrm>
            <a:off x="893024" y="4650829"/>
            <a:ext cx="1676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Realiza un cuadro resumen ejemplificando cada dimensión de la sexualidad de nuestra cultura, comparándolas con otras culturas. Encuentra puntos en común y puntos en diferencia.</a:t>
            </a:r>
          </a:p>
        </p:txBody>
      </p:sp>
    </p:spTree>
    <p:extLst>
      <p:ext uri="{BB962C8B-B14F-4D97-AF65-F5344CB8AC3E}">
        <p14:creationId xmlns:p14="http://schemas.microsoft.com/office/powerpoint/2010/main" val="2532498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2">
            <a:extLst>
              <a:ext uri="{FF2B5EF4-FFF2-40B4-BE49-F238E27FC236}">
                <a16:creationId xmlns:a16="http://schemas.microsoft.com/office/drawing/2014/main" id="{37A467D5-C6D8-74D1-ABB7-8C12BAC37E1E}"/>
              </a:ext>
            </a:extLst>
          </p:cNvPr>
          <p:cNvGrpSpPr/>
          <p:nvPr/>
        </p:nvGrpSpPr>
        <p:grpSpPr>
          <a:xfrm>
            <a:off x="4942212" y="410683"/>
            <a:ext cx="8403575" cy="775626"/>
            <a:chOff x="-78588" y="0"/>
            <a:chExt cx="3022420" cy="262318"/>
          </a:xfrm>
        </p:grpSpPr>
        <p:sp>
          <p:nvSpPr>
            <p:cNvPr id="3" name="Freeform 53">
              <a:extLst>
                <a:ext uri="{FF2B5EF4-FFF2-40B4-BE49-F238E27FC236}">
                  <a16:creationId xmlns:a16="http://schemas.microsoft.com/office/drawing/2014/main" id="{43426DE7-259C-10A2-983C-4014C148A0F6}"/>
                </a:ext>
              </a:extLst>
            </p:cNvPr>
            <p:cNvSpPr/>
            <p:nvPr/>
          </p:nvSpPr>
          <p:spPr>
            <a:xfrm>
              <a:off x="-78588" y="0"/>
              <a:ext cx="3022420" cy="262318"/>
            </a:xfrm>
            <a:custGeom>
              <a:avLst/>
              <a:gdLst/>
              <a:ahLst/>
              <a:cxnLst/>
              <a:rect l="l" t="t" r="r" b="b"/>
              <a:pathLst>
                <a:path w="2943832" h="262318">
                  <a:moveTo>
                    <a:pt x="35325" y="0"/>
                  </a:moveTo>
                  <a:lnTo>
                    <a:pt x="2908507" y="0"/>
                  </a:lnTo>
                  <a:cubicBezTo>
                    <a:pt x="2928016" y="0"/>
                    <a:pt x="2943832" y="15815"/>
                    <a:pt x="2943832" y="35325"/>
                  </a:cubicBezTo>
                  <a:lnTo>
                    <a:pt x="2943832" y="226993"/>
                  </a:lnTo>
                  <a:cubicBezTo>
                    <a:pt x="2943832" y="246503"/>
                    <a:pt x="2928016" y="262318"/>
                    <a:pt x="2908507" y="262318"/>
                  </a:cubicBezTo>
                  <a:lnTo>
                    <a:pt x="35325" y="262318"/>
                  </a:lnTo>
                  <a:cubicBezTo>
                    <a:pt x="15815" y="262318"/>
                    <a:pt x="0" y="246503"/>
                    <a:pt x="0" y="226993"/>
                  </a:cubicBezTo>
                  <a:lnTo>
                    <a:pt x="0" y="35325"/>
                  </a:lnTo>
                  <a:cubicBezTo>
                    <a:pt x="0" y="15815"/>
                    <a:pt x="15815" y="0"/>
                    <a:pt x="3532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algn="ctr"/>
              <a:r>
                <a:rPr lang="es-ES" sz="4400" b="1" dirty="0">
                  <a:latin typeface="Bahnschrift SemiBold" panose="020B0502040204020203" pitchFamily="34" charset="0"/>
                </a:rPr>
                <a:t>CULTURA Y SOCIEDAD</a:t>
              </a:r>
              <a:endParaRPr lang="es-CL" sz="4400" b="1" dirty="0">
                <a:latin typeface="Bahnschrift SemiBold" panose="020B0502040204020203" pitchFamily="34" charset="0"/>
              </a:endParaRPr>
            </a:p>
          </p:txBody>
        </p:sp>
        <p:sp>
          <p:nvSpPr>
            <p:cNvPr id="4" name="TextBox 54">
              <a:extLst>
                <a:ext uri="{FF2B5EF4-FFF2-40B4-BE49-F238E27FC236}">
                  <a16:creationId xmlns:a16="http://schemas.microsoft.com/office/drawing/2014/main" id="{8FD87D63-59E0-E24D-8340-71B93C892E79}"/>
                </a:ext>
              </a:extLst>
            </p:cNvPr>
            <p:cNvSpPr txBox="1"/>
            <p:nvPr/>
          </p:nvSpPr>
          <p:spPr>
            <a:xfrm>
              <a:off x="0" y="57150"/>
              <a:ext cx="2943832" cy="2051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1" indent="0" algn="ctr">
                <a:lnSpc>
                  <a:spcPts val="4220"/>
                </a:lnSpc>
                <a:spcBef>
                  <a:spcPct val="0"/>
                </a:spcBef>
              </a:pPr>
              <a:endParaRPr lang="en-US" sz="4058" dirty="0">
                <a:solidFill>
                  <a:srgbClr val="000000"/>
                </a:solidFill>
                <a:latin typeface="Open Sans Bold"/>
              </a:endParaRPr>
            </a:p>
          </p:txBody>
        </p:sp>
      </p:grpSp>
      <p:sp>
        <p:nvSpPr>
          <p:cNvPr id="5" name="Freeform 21">
            <a:extLst>
              <a:ext uri="{FF2B5EF4-FFF2-40B4-BE49-F238E27FC236}">
                <a16:creationId xmlns:a16="http://schemas.microsoft.com/office/drawing/2014/main" id="{36A70D3C-76B0-C7A5-90D1-5B4CA641B0F5}"/>
              </a:ext>
            </a:extLst>
          </p:cNvPr>
          <p:cNvSpPr/>
          <p:nvPr/>
        </p:nvSpPr>
        <p:spPr>
          <a:xfrm>
            <a:off x="893024" y="3788377"/>
            <a:ext cx="2895602" cy="584775"/>
          </a:xfrm>
          <a:custGeom>
            <a:avLst/>
            <a:gdLst/>
            <a:ahLst/>
            <a:cxnLst/>
            <a:rect l="l" t="t" r="r" b="b"/>
            <a:pathLst>
              <a:path w="1003742" h="235242">
                <a:moveTo>
                  <a:pt x="103603" y="0"/>
                </a:moveTo>
                <a:lnTo>
                  <a:pt x="900139" y="0"/>
                </a:lnTo>
                <a:cubicBezTo>
                  <a:pt x="957357" y="0"/>
                  <a:pt x="1003742" y="46384"/>
                  <a:pt x="1003742" y="103603"/>
                </a:cubicBezTo>
                <a:lnTo>
                  <a:pt x="1003742" y="131639"/>
                </a:lnTo>
                <a:cubicBezTo>
                  <a:pt x="1003742" y="159116"/>
                  <a:pt x="992826" y="185468"/>
                  <a:pt x="973397" y="204897"/>
                </a:cubicBezTo>
                <a:cubicBezTo>
                  <a:pt x="953968" y="224327"/>
                  <a:pt x="927616" y="235242"/>
                  <a:pt x="900139" y="235242"/>
                </a:cubicBezTo>
                <a:lnTo>
                  <a:pt x="103603" y="235242"/>
                </a:lnTo>
                <a:cubicBezTo>
                  <a:pt x="46384" y="235242"/>
                  <a:pt x="0" y="188857"/>
                  <a:pt x="0" y="131639"/>
                </a:cubicBezTo>
                <a:lnTo>
                  <a:pt x="0" y="103603"/>
                </a:lnTo>
                <a:cubicBezTo>
                  <a:pt x="0" y="46384"/>
                  <a:pt x="46384" y="0"/>
                  <a:pt x="103603" y="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38100" cap="rnd">
            <a:solidFill>
              <a:srgbClr val="000000"/>
            </a:solidFill>
            <a:prstDash val="solid"/>
            <a:round/>
          </a:ln>
        </p:spPr>
        <p:txBody>
          <a:bodyPr/>
          <a:lstStyle/>
          <a:p>
            <a:pPr algn="ctr"/>
            <a:r>
              <a:rPr lang="es-CL" sz="3600" b="1" dirty="0">
                <a:latin typeface="Bahnschrift SemiBold" panose="020B0502040204020203" pitchFamily="34" charset="0"/>
              </a:rPr>
              <a:t>ACTIVIDAD 2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5B470D5-139D-4FF2-F639-E53C58F651E1}"/>
              </a:ext>
            </a:extLst>
          </p:cNvPr>
          <p:cNvSpPr txBox="1"/>
          <p:nvPr/>
        </p:nvSpPr>
        <p:spPr>
          <a:xfrm>
            <a:off x="893024" y="4650829"/>
            <a:ext cx="1676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Bahnschrift SemiBold" panose="020B0502040204020203" pitchFamily="34" charset="0"/>
              </a:rPr>
              <a:t>Como curso, discutir cada cuadro resumen hecho, discutiendo los criterios utilizados para cada comparación </a:t>
            </a:r>
            <a:r>
              <a:rPr lang="es-ES" sz="3600">
                <a:latin typeface="Bahnschrift SemiBold" panose="020B0502040204020203" pitchFamily="34" charset="0"/>
              </a:rPr>
              <a:t>y diferencia.</a:t>
            </a:r>
            <a:endParaRPr lang="es-ES" sz="36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90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292</Words>
  <Application>Microsoft Office PowerPoint</Application>
  <PresentationFormat>Personalizado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Open Sans</vt:lpstr>
      <vt:lpstr>Arial</vt:lpstr>
      <vt:lpstr>Open Sans Bold</vt:lpstr>
      <vt:lpstr>Calibri</vt:lpstr>
      <vt:lpstr>Bahnschrift SemiBold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Colegio Sao Paulo</dc:creator>
  <cp:lastModifiedBy>pablo espinosa perez</cp:lastModifiedBy>
  <cp:revision>26</cp:revision>
  <dcterms:created xsi:type="dcterms:W3CDTF">2006-08-16T00:00:00Z</dcterms:created>
  <dcterms:modified xsi:type="dcterms:W3CDTF">2025-04-22T23:27:51Z</dcterms:modified>
  <dc:identifier>DAGCy9MpuAk</dc:identifier>
</cp:coreProperties>
</file>