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84" r:id="rId3"/>
    <p:sldId id="285" r:id="rId4"/>
    <p:sldId id="262" r:id="rId5"/>
    <p:sldId id="280" r:id="rId6"/>
    <p:sldId id="281" r:id="rId7"/>
    <p:sldId id="282" r:id="rId8"/>
    <p:sldId id="283" r:id="rId9"/>
  </p:sldIdLst>
  <p:sldSz cx="18288000" cy="10287000"/>
  <p:notesSz cx="6858000" cy="9144000"/>
  <p:embeddedFontLst>
    <p:embeddedFont>
      <p:font typeface="Bahnschrift SemiBold" panose="020B0502040204020203" pitchFamily="34" charset="0"/>
      <p:bold r:id="rId11"/>
    </p:embeddedFont>
    <p:embeddedFont>
      <p:font typeface="Bree Serif" panose="020B0604020202020204" charset="0"/>
      <p:regular r:id="rId12"/>
    </p:embeddedFont>
    <p:embeddedFont>
      <p:font typeface="Genty Sans"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20FF8-85B1-4175-8362-777E993B48AB}" type="datetimeFigureOut">
              <a:rPr lang="es-CL" smtClean="0"/>
              <a:t>22-04-2025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1BD0E-54BF-4B24-9FF5-24311FEB8B6E}" type="slidenum">
              <a:rPr lang="es-CL" smtClean="0"/>
              <a:t>‹Nº›</a:t>
            </a:fld>
            <a:endParaRPr lang="es-CL"/>
          </a:p>
        </p:txBody>
      </p:sp>
    </p:spTree>
    <p:extLst>
      <p:ext uri="{BB962C8B-B14F-4D97-AF65-F5344CB8AC3E}">
        <p14:creationId xmlns:p14="http://schemas.microsoft.com/office/powerpoint/2010/main" val="163175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253083" y="7407138"/>
            <a:ext cx="18714154" cy="3215404"/>
            <a:chOff x="0" y="0"/>
            <a:chExt cx="7706489" cy="1324103"/>
          </a:xfrm>
        </p:grpSpPr>
        <p:sp>
          <p:nvSpPr>
            <p:cNvPr id="3" name="Freeform 3"/>
            <p:cNvSpPr/>
            <p:nvPr/>
          </p:nvSpPr>
          <p:spPr>
            <a:xfrm>
              <a:off x="0" y="0"/>
              <a:ext cx="7706489" cy="1324103"/>
            </a:xfrm>
            <a:custGeom>
              <a:avLst/>
              <a:gdLst/>
              <a:ahLst/>
              <a:cxnLst/>
              <a:rect l="l" t="t" r="r" b="b"/>
              <a:pathLst>
                <a:path w="7706489" h="1324103">
                  <a:moveTo>
                    <a:pt x="0" y="0"/>
                  </a:moveTo>
                  <a:lnTo>
                    <a:pt x="7706489" y="0"/>
                  </a:lnTo>
                  <a:lnTo>
                    <a:pt x="7706489" y="1324103"/>
                  </a:lnTo>
                  <a:lnTo>
                    <a:pt x="0" y="1324103"/>
                  </a:lnTo>
                  <a:close/>
                </a:path>
              </a:pathLst>
            </a:custGeom>
            <a:solidFill>
              <a:srgbClr val="4B2D05"/>
            </a:solidFill>
          </p:spPr>
          <p:txBody>
            <a:bodyPr/>
            <a:lstStyle/>
            <a:p>
              <a:endParaRPr lang="es-CL"/>
            </a:p>
          </p:txBody>
        </p:sp>
        <p:sp>
          <p:nvSpPr>
            <p:cNvPr id="4" name="TextBox 4"/>
            <p:cNvSpPr txBox="1"/>
            <p:nvPr/>
          </p:nvSpPr>
          <p:spPr>
            <a:xfrm>
              <a:off x="0" y="-47625"/>
              <a:ext cx="7706489" cy="1371728"/>
            </a:xfrm>
            <a:prstGeom prst="rect">
              <a:avLst/>
            </a:prstGeom>
          </p:spPr>
          <p:txBody>
            <a:bodyPr lIns="24524" tIns="24524" rIns="24524" bIns="24524" rtlCol="0" anchor="ctr"/>
            <a:lstStyle/>
            <a:p>
              <a:pPr algn="ctr">
                <a:lnSpc>
                  <a:spcPts val="2756"/>
                </a:lnSpc>
              </a:pPr>
              <a:endParaRPr/>
            </a:p>
          </p:txBody>
        </p:sp>
      </p:grpSp>
      <p:sp>
        <p:nvSpPr>
          <p:cNvPr id="6" name="Freeform 6"/>
          <p:cNvSpPr/>
          <p:nvPr/>
        </p:nvSpPr>
        <p:spPr>
          <a:xfrm>
            <a:off x="11381015" y="695298"/>
            <a:ext cx="7099106" cy="10089168"/>
          </a:xfrm>
          <a:custGeom>
            <a:avLst/>
            <a:gdLst/>
            <a:ahLst/>
            <a:cxnLst/>
            <a:rect l="l" t="t" r="r" b="b"/>
            <a:pathLst>
              <a:path w="7099106" h="10089168">
                <a:moveTo>
                  <a:pt x="0" y="0"/>
                </a:moveTo>
                <a:lnTo>
                  <a:pt x="7099106" y="0"/>
                </a:lnTo>
                <a:lnTo>
                  <a:pt x="7099106" y="10089169"/>
                </a:lnTo>
                <a:lnTo>
                  <a:pt x="0" y="10089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7" name="TextBox 7"/>
          <p:cNvSpPr txBox="1"/>
          <p:nvPr/>
        </p:nvSpPr>
        <p:spPr>
          <a:xfrm>
            <a:off x="1085850" y="7776654"/>
            <a:ext cx="10045894" cy="742950"/>
          </a:xfrm>
          <a:prstGeom prst="rect">
            <a:avLst/>
          </a:prstGeom>
        </p:spPr>
        <p:txBody>
          <a:bodyPr lIns="0" tIns="0" rIns="0" bIns="0" rtlCol="0" anchor="t">
            <a:spAutoFit/>
          </a:bodyPr>
          <a:lstStyle/>
          <a:p>
            <a:pPr algn="ctr">
              <a:lnSpc>
                <a:spcPts val="5999"/>
              </a:lnSpc>
            </a:pPr>
            <a:r>
              <a:rPr lang="es-CL" sz="4999" spc="2019">
                <a:solidFill>
                  <a:srgbClr val="FFFDEB"/>
                </a:solidFill>
                <a:latin typeface="Bree Serif Bold"/>
              </a:rPr>
              <a:t>8°Básico</a:t>
            </a:r>
          </a:p>
        </p:txBody>
      </p:sp>
      <p:sp>
        <p:nvSpPr>
          <p:cNvPr id="8" name="TextBox 8"/>
          <p:cNvSpPr txBox="1"/>
          <p:nvPr/>
        </p:nvSpPr>
        <p:spPr>
          <a:xfrm>
            <a:off x="685800" y="4434917"/>
            <a:ext cx="10160194" cy="3283912"/>
          </a:xfrm>
          <a:prstGeom prst="rect">
            <a:avLst/>
          </a:prstGeom>
        </p:spPr>
        <p:txBody>
          <a:bodyPr lIns="0" tIns="0" rIns="0" bIns="0" rtlCol="0" anchor="t">
            <a:spAutoFit/>
          </a:bodyPr>
          <a:lstStyle/>
          <a:p>
            <a:pPr algn="ctr">
              <a:lnSpc>
                <a:spcPts val="12829"/>
              </a:lnSpc>
            </a:pPr>
            <a:r>
              <a:rPr lang="es-CL" sz="12829" dirty="0">
                <a:solidFill>
                  <a:srgbClr val="397004"/>
                </a:solidFill>
                <a:latin typeface="Genty Sans Bold"/>
              </a:rPr>
              <a:t>Ciencias Naturales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TextBox 2"/>
          <p:cNvSpPr txBox="1"/>
          <p:nvPr/>
        </p:nvSpPr>
        <p:spPr>
          <a:xfrm>
            <a:off x="3266798" y="1010901"/>
            <a:ext cx="11754404" cy="1654299"/>
          </a:xfrm>
          <a:prstGeom prst="rect">
            <a:avLst/>
          </a:prstGeom>
        </p:spPr>
        <p:txBody>
          <a:bodyPr lIns="0" tIns="0" rIns="0" bIns="0" rtlCol="0" anchor="t">
            <a:spAutoFit/>
          </a:bodyPr>
          <a:lstStyle/>
          <a:p>
            <a:pPr algn="ctr">
              <a:lnSpc>
                <a:spcPts val="13999"/>
              </a:lnSpc>
            </a:pPr>
            <a:r>
              <a:rPr lang="es-CL" sz="9600" dirty="0">
                <a:solidFill>
                  <a:srgbClr val="397004"/>
                </a:solidFill>
                <a:latin typeface="Genty Sans"/>
              </a:rPr>
              <a:t>ACTIVIDAD</a:t>
            </a:r>
          </a:p>
        </p:txBody>
      </p:sp>
      <p:grpSp>
        <p:nvGrpSpPr>
          <p:cNvPr id="3" name="Group 3"/>
          <p:cNvGrpSpPr/>
          <p:nvPr/>
        </p:nvGrpSpPr>
        <p:grpSpPr>
          <a:xfrm>
            <a:off x="2282120" y="3023397"/>
            <a:ext cx="13723759" cy="5091903"/>
            <a:chOff x="0" y="0"/>
            <a:chExt cx="3614488" cy="727034"/>
          </a:xfrm>
        </p:grpSpPr>
        <p:sp>
          <p:nvSpPr>
            <p:cNvPr id="4" name="Freeform 4"/>
            <p:cNvSpPr/>
            <p:nvPr/>
          </p:nvSpPr>
          <p:spPr>
            <a:xfrm>
              <a:off x="0" y="0"/>
              <a:ext cx="3614488" cy="727034"/>
            </a:xfrm>
            <a:custGeom>
              <a:avLst/>
              <a:gdLst/>
              <a:ahLst/>
              <a:cxnLst/>
              <a:rect l="l" t="t" r="r" b="b"/>
              <a:pathLst>
                <a:path w="3614488" h="727034">
                  <a:moveTo>
                    <a:pt x="36668" y="0"/>
                  </a:moveTo>
                  <a:lnTo>
                    <a:pt x="3577820" y="0"/>
                  </a:lnTo>
                  <a:cubicBezTo>
                    <a:pt x="3587545" y="0"/>
                    <a:pt x="3596872" y="3863"/>
                    <a:pt x="3603748" y="10740"/>
                  </a:cubicBezTo>
                  <a:cubicBezTo>
                    <a:pt x="3610625" y="17616"/>
                    <a:pt x="3614488" y="26943"/>
                    <a:pt x="3614488" y="36668"/>
                  </a:cubicBezTo>
                  <a:lnTo>
                    <a:pt x="3614488" y="690366"/>
                  </a:lnTo>
                  <a:cubicBezTo>
                    <a:pt x="3614488" y="710617"/>
                    <a:pt x="3598071" y="727034"/>
                    <a:pt x="3577820" y="727034"/>
                  </a:cubicBezTo>
                  <a:lnTo>
                    <a:pt x="36668" y="727034"/>
                  </a:lnTo>
                  <a:cubicBezTo>
                    <a:pt x="26943" y="727034"/>
                    <a:pt x="17616" y="723171"/>
                    <a:pt x="10740" y="716294"/>
                  </a:cubicBezTo>
                  <a:cubicBezTo>
                    <a:pt x="3863" y="709418"/>
                    <a:pt x="0" y="700091"/>
                    <a:pt x="0" y="690366"/>
                  </a:cubicBezTo>
                  <a:lnTo>
                    <a:pt x="0" y="36668"/>
                  </a:lnTo>
                  <a:cubicBezTo>
                    <a:pt x="0" y="26943"/>
                    <a:pt x="3863" y="17616"/>
                    <a:pt x="10740" y="10740"/>
                  </a:cubicBezTo>
                  <a:cubicBezTo>
                    <a:pt x="17616" y="3863"/>
                    <a:pt x="26943" y="0"/>
                    <a:pt x="36668" y="0"/>
                  </a:cubicBezTo>
                  <a:close/>
                </a:path>
              </a:pathLst>
            </a:custGeom>
            <a:solidFill>
              <a:srgbClr val="CEE69B"/>
            </a:solidFill>
          </p:spPr>
          <p:txBody>
            <a:bodyPr/>
            <a:lstStyle/>
            <a:p>
              <a:endParaRPr lang="es-CL"/>
            </a:p>
          </p:txBody>
        </p:sp>
        <p:sp>
          <p:nvSpPr>
            <p:cNvPr id="5" name="TextBox 5"/>
            <p:cNvSpPr txBox="1"/>
            <p:nvPr/>
          </p:nvSpPr>
          <p:spPr>
            <a:xfrm>
              <a:off x="0" y="19050"/>
              <a:ext cx="3614488" cy="707984"/>
            </a:xfrm>
            <a:prstGeom prst="rect">
              <a:avLst/>
            </a:prstGeom>
          </p:spPr>
          <p:txBody>
            <a:bodyPr lIns="50800" tIns="50800" rIns="50800" bIns="50800" rtlCol="0" anchor="ctr"/>
            <a:lstStyle/>
            <a:p>
              <a:pPr algn="ctr">
                <a:lnSpc>
                  <a:spcPts val="2750"/>
                </a:lnSpc>
              </a:pPr>
              <a:endParaRPr/>
            </a:p>
          </p:txBody>
        </p:sp>
      </p:grpSp>
      <p:sp>
        <p:nvSpPr>
          <p:cNvPr id="25" name="TextBox 21">
            <a:extLst>
              <a:ext uri="{FF2B5EF4-FFF2-40B4-BE49-F238E27FC236}">
                <a16:creationId xmlns:a16="http://schemas.microsoft.com/office/drawing/2014/main" id="{378DEFF8-03C0-191A-E505-48323B072D66}"/>
              </a:ext>
            </a:extLst>
          </p:cNvPr>
          <p:cNvSpPr txBox="1"/>
          <p:nvPr/>
        </p:nvSpPr>
        <p:spPr>
          <a:xfrm>
            <a:off x="2743199" y="3353356"/>
            <a:ext cx="12801600" cy="4431983"/>
          </a:xfrm>
          <a:prstGeom prst="rect">
            <a:avLst/>
          </a:prstGeom>
        </p:spPr>
        <p:txBody>
          <a:bodyPr wrap="square" lIns="0" tIns="0" rIns="0" bIns="0" rtlCol="0" anchor="t">
            <a:spAutoFit/>
          </a:bodyPr>
          <a:lstStyle/>
          <a:p>
            <a:pPr marL="0" lvl="0" indent="0" algn="just">
              <a:spcBef>
                <a:spcPct val="0"/>
              </a:spcBef>
            </a:pPr>
            <a:r>
              <a:rPr lang="es-ES" sz="3600" dirty="0">
                <a:solidFill>
                  <a:srgbClr val="000000"/>
                </a:solidFill>
                <a:latin typeface="Bree Serif"/>
              </a:rPr>
              <a:t>Piensa en el proceso de la fotosíntesis en una planta, piensa en los factores que necesita para que este proceso se lleve a cabo. ¿Cuál sería el primer paso de este proceso?, ¿Cuáles serían los factores en específico que afectan en este proceso?, ¿Qué resultantes quedan de este proceso?</a:t>
            </a:r>
            <a:endParaRPr lang="es-CL" sz="3600" dirty="0">
              <a:solidFill>
                <a:srgbClr val="000000"/>
              </a:solidFill>
              <a:latin typeface="Bree Serif"/>
            </a:endParaRPr>
          </a:p>
          <a:p>
            <a:pPr marL="0" lvl="0" indent="0" algn="just">
              <a:spcBef>
                <a:spcPct val="0"/>
              </a:spcBef>
            </a:pPr>
            <a:endParaRPr lang="es-CL" sz="3600" dirty="0">
              <a:solidFill>
                <a:srgbClr val="000000"/>
              </a:solidFill>
              <a:latin typeface="Bree Serif"/>
            </a:endParaRPr>
          </a:p>
          <a:p>
            <a:pPr marL="0" lvl="0" indent="0" algn="just">
              <a:spcBef>
                <a:spcPct val="0"/>
              </a:spcBef>
            </a:pPr>
            <a:r>
              <a:rPr lang="es-ES" sz="3600" dirty="0">
                <a:solidFill>
                  <a:srgbClr val="000000"/>
                </a:solidFill>
                <a:latin typeface="Bree Serif"/>
              </a:rPr>
              <a:t>Ahora, ¿Cómo podemos observar el proceso de la fotosíntesis en las plantas?</a:t>
            </a:r>
          </a:p>
        </p:txBody>
      </p:sp>
    </p:spTree>
    <p:extLst>
      <p:ext uri="{BB962C8B-B14F-4D97-AF65-F5344CB8AC3E}">
        <p14:creationId xmlns:p14="http://schemas.microsoft.com/office/powerpoint/2010/main" val="86345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TextBox 2"/>
          <p:cNvSpPr txBox="1"/>
          <p:nvPr/>
        </p:nvSpPr>
        <p:spPr>
          <a:xfrm>
            <a:off x="3266798" y="1010901"/>
            <a:ext cx="11754404" cy="1654299"/>
          </a:xfrm>
          <a:prstGeom prst="rect">
            <a:avLst/>
          </a:prstGeom>
        </p:spPr>
        <p:txBody>
          <a:bodyPr lIns="0" tIns="0" rIns="0" bIns="0" rtlCol="0" anchor="t">
            <a:spAutoFit/>
          </a:bodyPr>
          <a:lstStyle/>
          <a:p>
            <a:pPr algn="ctr">
              <a:lnSpc>
                <a:spcPts val="13999"/>
              </a:lnSpc>
            </a:pPr>
            <a:r>
              <a:rPr lang="es-CL" sz="9600" dirty="0">
                <a:solidFill>
                  <a:srgbClr val="397004"/>
                </a:solidFill>
                <a:latin typeface="Genty Sans"/>
              </a:rPr>
              <a:t>ACTIVIDAD</a:t>
            </a:r>
          </a:p>
        </p:txBody>
      </p:sp>
      <p:grpSp>
        <p:nvGrpSpPr>
          <p:cNvPr id="3" name="Group 3"/>
          <p:cNvGrpSpPr/>
          <p:nvPr/>
        </p:nvGrpSpPr>
        <p:grpSpPr>
          <a:xfrm>
            <a:off x="2282120" y="2501661"/>
            <a:ext cx="13723759" cy="7366240"/>
            <a:chOff x="0" y="0"/>
            <a:chExt cx="3614488" cy="954017"/>
          </a:xfrm>
        </p:grpSpPr>
        <p:sp>
          <p:nvSpPr>
            <p:cNvPr id="4" name="Freeform 4"/>
            <p:cNvSpPr/>
            <p:nvPr/>
          </p:nvSpPr>
          <p:spPr>
            <a:xfrm>
              <a:off x="0" y="0"/>
              <a:ext cx="3614488" cy="954017"/>
            </a:xfrm>
            <a:custGeom>
              <a:avLst/>
              <a:gdLst/>
              <a:ahLst/>
              <a:cxnLst/>
              <a:rect l="l" t="t" r="r" b="b"/>
              <a:pathLst>
                <a:path w="3614488" h="727034">
                  <a:moveTo>
                    <a:pt x="36668" y="0"/>
                  </a:moveTo>
                  <a:lnTo>
                    <a:pt x="3577820" y="0"/>
                  </a:lnTo>
                  <a:cubicBezTo>
                    <a:pt x="3587545" y="0"/>
                    <a:pt x="3596872" y="3863"/>
                    <a:pt x="3603748" y="10740"/>
                  </a:cubicBezTo>
                  <a:cubicBezTo>
                    <a:pt x="3610625" y="17616"/>
                    <a:pt x="3614488" y="26943"/>
                    <a:pt x="3614488" y="36668"/>
                  </a:cubicBezTo>
                  <a:lnTo>
                    <a:pt x="3614488" y="690366"/>
                  </a:lnTo>
                  <a:cubicBezTo>
                    <a:pt x="3614488" y="710617"/>
                    <a:pt x="3598071" y="727034"/>
                    <a:pt x="3577820" y="727034"/>
                  </a:cubicBezTo>
                  <a:lnTo>
                    <a:pt x="36668" y="727034"/>
                  </a:lnTo>
                  <a:cubicBezTo>
                    <a:pt x="26943" y="727034"/>
                    <a:pt x="17616" y="723171"/>
                    <a:pt x="10740" y="716294"/>
                  </a:cubicBezTo>
                  <a:cubicBezTo>
                    <a:pt x="3863" y="709418"/>
                    <a:pt x="0" y="700091"/>
                    <a:pt x="0" y="690366"/>
                  </a:cubicBezTo>
                  <a:lnTo>
                    <a:pt x="0" y="36668"/>
                  </a:lnTo>
                  <a:cubicBezTo>
                    <a:pt x="0" y="26943"/>
                    <a:pt x="3863" y="17616"/>
                    <a:pt x="10740" y="10740"/>
                  </a:cubicBezTo>
                  <a:cubicBezTo>
                    <a:pt x="17616" y="3863"/>
                    <a:pt x="26943" y="0"/>
                    <a:pt x="36668" y="0"/>
                  </a:cubicBezTo>
                  <a:close/>
                </a:path>
              </a:pathLst>
            </a:custGeom>
            <a:solidFill>
              <a:srgbClr val="CEE69B"/>
            </a:solidFill>
          </p:spPr>
          <p:txBody>
            <a:bodyPr/>
            <a:lstStyle/>
            <a:p>
              <a:endParaRPr lang="es-CL"/>
            </a:p>
          </p:txBody>
        </p:sp>
        <p:sp>
          <p:nvSpPr>
            <p:cNvPr id="5" name="TextBox 5"/>
            <p:cNvSpPr txBox="1"/>
            <p:nvPr/>
          </p:nvSpPr>
          <p:spPr>
            <a:xfrm>
              <a:off x="0" y="19050"/>
              <a:ext cx="3614488" cy="707984"/>
            </a:xfrm>
            <a:prstGeom prst="rect">
              <a:avLst/>
            </a:prstGeom>
          </p:spPr>
          <p:txBody>
            <a:bodyPr lIns="50800" tIns="50800" rIns="50800" bIns="50800" rtlCol="0" anchor="ctr"/>
            <a:lstStyle/>
            <a:p>
              <a:pPr algn="ctr">
                <a:lnSpc>
                  <a:spcPts val="2750"/>
                </a:lnSpc>
              </a:pPr>
              <a:endParaRPr/>
            </a:p>
          </p:txBody>
        </p:sp>
      </p:grpSp>
      <p:sp>
        <p:nvSpPr>
          <p:cNvPr id="25" name="TextBox 21">
            <a:extLst>
              <a:ext uri="{FF2B5EF4-FFF2-40B4-BE49-F238E27FC236}">
                <a16:creationId xmlns:a16="http://schemas.microsoft.com/office/drawing/2014/main" id="{378DEFF8-03C0-191A-E505-48323B072D66}"/>
              </a:ext>
            </a:extLst>
          </p:cNvPr>
          <p:cNvSpPr txBox="1"/>
          <p:nvPr/>
        </p:nvSpPr>
        <p:spPr>
          <a:xfrm>
            <a:off x="2743199" y="2648752"/>
            <a:ext cx="12801600" cy="7201972"/>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Materiales:</a:t>
            </a:r>
          </a:p>
          <a:p>
            <a:pPr marL="571500" lvl="0" indent="-571500" algn="just">
              <a:spcBef>
                <a:spcPct val="0"/>
              </a:spcBef>
              <a:buFontTx/>
              <a:buChar char="-"/>
            </a:pPr>
            <a:r>
              <a:rPr lang="es-CL" sz="3600" dirty="0">
                <a:solidFill>
                  <a:srgbClr val="000000"/>
                </a:solidFill>
                <a:latin typeface="Bree Serif"/>
              </a:rPr>
              <a:t>Vaso con agua.</a:t>
            </a:r>
          </a:p>
          <a:p>
            <a:pPr marL="571500" lvl="0" indent="-571500" algn="just">
              <a:spcBef>
                <a:spcPct val="0"/>
              </a:spcBef>
              <a:buFontTx/>
              <a:buChar char="-"/>
            </a:pPr>
            <a:r>
              <a:rPr lang="es-CL" sz="3600" dirty="0">
                <a:solidFill>
                  <a:srgbClr val="000000"/>
                </a:solidFill>
                <a:latin typeface="Bree Serif"/>
              </a:rPr>
              <a:t>Hoja de una planta.</a:t>
            </a:r>
          </a:p>
          <a:p>
            <a:pPr marL="571500" lvl="0" indent="-571500" algn="just">
              <a:spcBef>
                <a:spcPct val="0"/>
              </a:spcBef>
              <a:buFontTx/>
              <a:buChar char="-"/>
            </a:pPr>
            <a:r>
              <a:rPr lang="es-CL" sz="3600" dirty="0">
                <a:solidFill>
                  <a:srgbClr val="000000"/>
                </a:solidFill>
                <a:latin typeface="Bree Serif"/>
              </a:rPr>
              <a:t>Bicarbonato.</a:t>
            </a:r>
          </a:p>
          <a:p>
            <a:pPr marL="571500" lvl="0" indent="-571500" algn="just">
              <a:spcBef>
                <a:spcPct val="0"/>
              </a:spcBef>
              <a:buFontTx/>
              <a:buChar char="-"/>
            </a:pPr>
            <a:r>
              <a:rPr lang="es-CL" sz="3600" dirty="0">
                <a:solidFill>
                  <a:srgbClr val="000000"/>
                </a:solidFill>
                <a:latin typeface="Bree Serif"/>
              </a:rPr>
              <a:t>Palito de helado.</a:t>
            </a:r>
          </a:p>
          <a:p>
            <a:pPr lvl="0" algn="just">
              <a:spcBef>
                <a:spcPct val="0"/>
              </a:spcBef>
            </a:pPr>
            <a:r>
              <a:rPr lang="es-CL" sz="3600" dirty="0">
                <a:solidFill>
                  <a:srgbClr val="000000"/>
                </a:solidFill>
                <a:latin typeface="Bree Serif"/>
              </a:rPr>
              <a:t>Procedimiento:</a:t>
            </a:r>
          </a:p>
          <a:p>
            <a:pPr marL="571500" lvl="0" indent="-571500" algn="just">
              <a:spcBef>
                <a:spcPct val="0"/>
              </a:spcBef>
              <a:buFontTx/>
              <a:buChar char="-"/>
            </a:pPr>
            <a:r>
              <a:rPr lang="es-CL" sz="3600" dirty="0">
                <a:solidFill>
                  <a:srgbClr val="000000"/>
                </a:solidFill>
                <a:latin typeface="Bree Serif"/>
              </a:rPr>
              <a:t>Primero, cortar la hoja en trozos y colocarlos en el vaso con agua.</a:t>
            </a:r>
          </a:p>
          <a:p>
            <a:pPr marL="571500" lvl="0" indent="-571500" algn="just">
              <a:spcBef>
                <a:spcPct val="0"/>
              </a:spcBef>
              <a:buFontTx/>
              <a:buChar char="-"/>
            </a:pPr>
            <a:r>
              <a:rPr lang="es-CL" sz="3600" dirty="0">
                <a:solidFill>
                  <a:srgbClr val="000000"/>
                </a:solidFill>
                <a:latin typeface="Bree Serif"/>
              </a:rPr>
              <a:t>Segundo, con el palito de helado revolver.</a:t>
            </a:r>
          </a:p>
          <a:p>
            <a:pPr marL="571500" lvl="0" indent="-571500" algn="just">
              <a:spcBef>
                <a:spcPct val="0"/>
              </a:spcBef>
              <a:buFontTx/>
              <a:buChar char="-"/>
            </a:pPr>
            <a:r>
              <a:rPr lang="es-CL" sz="3600" dirty="0">
                <a:solidFill>
                  <a:srgbClr val="000000"/>
                </a:solidFill>
                <a:latin typeface="Bree Serif"/>
              </a:rPr>
              <a:t>Tercero, colocar una cantidad pequeña de bicarbonato de sodio.</a:t>
            </a:r>
          </a:p>
          <a:p>
            <a:pPr marL="571500" lvl="0" indent="-571500" algn="just">
              <a:spcBef>
                <a:spcPct val="0"/>
              </a:spcBef>
              <a:buFontTx/>
              <a:buChar char="-"/>
            </a:pPr>
            <a:r>
              <a:rPr lang="es-CL" sz="3600" dirty="0">
                <a:solidFill>
                  <a:srgbClr val="000000"/>
                </a:solidFill>
                <a:latin typeface="Bree Serif"/>
              </a:rPr>
              <a:t>Cuarto, colocar una linterna sobre el vaso, haciendo que las hojas realicen la fotosíntesis.</a:t>
            </a:r>
          </a:p>
        </p:txBody>
      </p:sp>
    </p:spTree>
    <p:extLst>
      <p:ext uri="{BB962C8B-B14F-4D97-AF65-F5344CB8AC3E}">
        <p14:creationId xmlns:p14="http://schemas.microsoft.com/office/powerpoint/2010/main" val="260324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8839200" y="1983067"/>
            <a:ext cx="8372197" cy="6056034"/>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9129798" y="2508900"/>
            <a:ext cx="7790999" cy="4985980"/>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El proceso de fotosíntesis es donde una planta convierte la energía radiante (luz) en energía química.</a:t>
            </a:r>
          </a:p>
          <a:p>
            <a:pPr marL="0" lvl="0" indent="0" algn="just">
              <a:spcBef>
                <a:spcPct val="0"/>
              </a:spcBef>
            </a:pPr>
            <a:endParaRPr lang="es-CL" sz="3600" u="none" dirty="0">
              <a:solidFill>
                <a:srgbClr val="000000"/>
              </a:solidFill>
              <a:latin typeface="Bree Serif"/>
            </a:endParaRPr>
          </a:p>
          <a:p>
            <a:pPr marL="0" lvl="0" indent="0" algn="just">
              <a:spcBef>
                <a:spcPct val="0"/>
              </a:spcBef>
            </a:pPr>
            <a:r>
              <a:rPr lang="es-CL" sz="3600" dirty="0">
                <a:solidFill>
                  <a:srgbClr val="000000"/>
                </a:solidFill>
                <a:latin typeface="Bree Serif"/>
              </a:rPr>
              <a:t>Durante este proceso las plantas utilizan moléculas CO2 y H2O como precursores para sintetizar las moléculas que le dan energía a su metabolismo.</a:t>
            </a:r>
            <a:endParaRPr lang="es-CL" sz="3600" u="none" dirty="0">
              <a:solidFill>
                <a:srgbClr val="000000"/>
              </a:solidFill>
              <a:latin typeface="Bree Serif"/>
            </a:endParaRPr>
          </a:p>
        </p:txBody>
      </p:sp>
      <p:sp>
        <p:nvSpPr>
          <p:cNvPr id="22" name="TextBox 22"/>
          <p:cNvSpPr txBox="1"/>
          <p:nvPr/>
        </p:nvSpPr>
        <p:spPr>
          <a:xfrm>
            <a:off x="6875720" y="266700"/>
            <a:ext cx="9974005" cy="1593850"/>
          </a:xfrm>
          <a:prstGeom prst="rect">
            <a:avLst/>
          </a:prstGeom>
        </p:spPr>
        <p:txBody>
          <a:bodyPr lIns="0" tIns="0" rIns="0" bIns="0" rtlCol="0" anchor="t">
            <a:spAutoFit/>
          </a:bodyPr>
          <a:lstStyle/>
          <a:p>
            <a:pPr marL="0" lvl="1" indent="0" algn="ctr">
              <a:lnSpc>
                <a:spcPts val="13999"/>
              </a:lnSpc>
              <a:spcBef>
                <a:spcPct val="0"/>
              </a:spcBef>
            </a:pPr>
            <a:r>
              <a:rPr lang="es-ES" sz="6999" dirty="0">
                <a:solidFill>
                  <a:srgbClr val="397004"/>
                </a:solidFill>
                <a:latin typeface="Genty Sans"/>
              </a:rPr>
              <a:t>Fotosíntesis</a:t>
            </a:r>
            <a:endParaRPr lang="es-CL" sz="6999" dirty="0">
              <a:solidFill>
                <a:srgbClr val="397004"/>
              </a:solidFill>
              <a:latin typeface="Genty Sans"/>
            </a:endParaRPr>
          </a:p>
        </p:txBody>
      </p:sp>
      <p:sp>
        <p:nvSpPr>
          <p:cNvPr id="6" name="Freeform 10">
            <a:extLst>
              <a:ext uri="{FF2B5EF4-FFF2-40B4-BE49-F238E27FC236}">
                <a16:creationId xmlns:a16="http://schemas.microsoft.com/office/drawing/2014/main" id="{21110A55-0CA3-6F2B-D3DA-1C7351130D81}"/>
              </a:ext>
            </a:extLst>
          </p:cNvPr>
          <p:cNvSpPr/>
          <p:nvPr/>
        </p:nvSpPr>
        <p:spPr>
          <a:xfrm rot="-952435">
            <a:off x="3461244" y="5082580"/>
            <a:ext cx="5181183" cy="4389875"/>
          </a:xfrm>
          <a:custGeom>
            <a:avLst/>
            <a:gdLst/>
            <a:ahLst/>
            <a:cxnLst/>
            <a:rect l="l" t="t" r="r" b="b"/>
            <a:pathLst>
              <a:path w="5181183" h="4389875">
                <a:moveTo>
                  <a:pt x="0" y="0"/>
                </a:moveTo>
                <a:lnTo>
                  <a:pt x="5181183" y="0"/>
                </a:lnTo>
                <a:lnTo>
                  <a:pt x="5181183" y="4389875"/>
                </a:lnTo>
                <a:lnTo>
                  <a:pt x="0" y="4389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7" name="Freeform 8">
            <a:extLst>
              <a:ext uri="{FF2B5EF4-FFF2-40B4-BE49-F238E27FC236}">
                <a16:creationId xmlns:a16="http://schemas.microsoft.com/office/drawing/2014/main" id="{C5E8971C-3E1A-A33C-030C-93C33944865F}"/>
              </a:ext>
            </a:extLst>
          </p:cNvPr>
          <p:cNvSpPr/>
          <p:nvPr/>
        </p:nvSpPr>
        <p:spPr>
          <a:xfrm>
            <a:off x="545798" y="674221"/>
            <a:ext cx="3390158" cy="3390158"/>
          </a:xfrm>
          <a:custGeom>
            <a:avLst/>
            <a:gdLst/>
            <a:ahLst/>
            <a:cxnLst/>
            <a:rect l="l" t="t" r="r" b="b"/>
            <a:pathLst>
              <a:path w="3390158" h="3390158">
                <a:moveTo>
                  <a:pt x="0" y="0"/>
                </a:moveTo>
                <a:lnTo>
                  <a:pt x="3390158" y="0"/>
                </a:lnTo>
                <a:lnTo>
                  <a:pt x="3390158" y="3390158"/>
                </a:lnTo>
                <a:lnTo>
                  <a:pt x="0" y="3390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8" name="Freeform 13">
            <a:extLst>
              <a:ext uri="{FF2B5EF4-FFF2-40B4-BE49-F238E27FC236}">
                <a16:creationId xmlns:a16="http://schemas.microsoft.com/office/drawing/2014/main" id="{644E93A5-DF07-0B97-7D0A-67C898EB001E}"/>
              </a:ext>
            </a:extLst>
          </p:cNvPr>
          <p:cNvSpPr/>
          <p:nvPr/>
        </p:nvSpPr>
        <p:spPr>
          <a:xfrm rot="8866378" flipH="1">
            <a:off x="1696133" y="3666491"/>
            <a:ext cx="471791" cy="3049165"/>
          </a:xfrm>
          <a:custGeom>
            <a:avLst/>
            <a:gdLst/>
            <a:ahLst/>
            <a:cxnLst/>
            <a:rect l="l" t="t" r="r" b="b"/>
            <a:pathLst>
              <a:path w="332517" h="1574976">
                <a:moveTo>
                  <a:pt x="332518" y="0"/>
                </a:moveTo>
                <a:lnTo>
                  <a:pt x="0" y="0"/>
                </a:lnTo>
                <a:lnTo>
                  <a:pt x="0" y="1574977"/>
                </a:lnTo>
                <a:lnTo>
                  <a:pt x="332518" y="1574977"/>
                </a:lnTo>
                <a:lnTo>
                  <a:pt x="33251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9" name="Freeform 14">
            <a:extLst>
              <a:ext uri="{FF2B5EF4-FFF2-40B4-BE49-F238E27FC236}">
                <a16:creationId xmlns:a16="http://schemas.microsoft.com/office/drawing/2014/main" id="{7E4E3D27-C325-A11A-B92A-873F643FF524}"/>
              </a:ext>
            </a:extLst>
          </p:cNvPr>
          <p:cNvSpPr/>
          <p:nvPr/>
        </p:nvSpPr>
        <p:spPr>
          <a:xfrm rot="8717625">
            <a:off x="4907441" y="2035088"/>
            <a:ext cx="489892" cy="3103413"/>
          </a:xfrm>
          <a:custGeom>
            <a:avLst/>
            <a:gdLst/>
            <a:ahLst/>
            <a:cxnLst/>
            <a:rect l="l" t="t" r="r" b="b"/>
            <a:pathLst>
              <a:path w="335211" h="1587738">
                <a:moveTo>
                  <a:pt x="0" y="0"/>
                </a:moveTo>
                <a:lnTo>
                  <a:pt x="335212" y="0"/>
                </a:lnTo>
                <a:lnTo>
                  <a:pt x="335212" y="1587737"/>
                </a:lnTo>
                <a:lnTo>
                  <a:pt x="0" y="15877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10" name="Freeform 13">
            <a:extLst>
              <a:ext uri="{FF2B5EF4-FFF2-40B4-BE49-F238E27FC236}">
                <a16:creationId xmlns:a16="http://schemas.microsoft.com/office/drawing/2014/main" id="{FB0A60FC-0BEF-972C-C131-43E94ABCE159}"/>
              </a:ext>
            </a:extLst>
          </p:cNvPr>
          <p:cNvSpPr/>
          <p:nvPr/>
        </p:nvSpPr>
        <p:spPr>
          <a:xfrm>
            <a:off x="2133828" y="7020428"/>
            <a:ext cx="1905000" cy="1756078"/>
          </a:xfrm>
          <a:custGeom>
            <a:avLst/>
            <a:gdLst/>
            <a:ahLst/>
            <a:cxnLst/>
            <a:rect l="l" t="t" r="r" b="b"/>
            <a:pathLst>
              <a:path w="2370012" h="2107156">
                <a:moveTo>
                  <a:pt x="0" y="0"/>
                </a:moveTo>
                <a:lnTo>
                  <a:pt x="2370012" y="0"/>
                </a:lnTo>
                <a:lnTo>
                  <a:pt x="2370012" y="2107156"/>
                </a:lnTo>
                <a:lnTo>
                  <a:pt x="0" y="21071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a:p>
        </p:txBody>
      </p:sp>
      <p:sp>
        <p:nvSpPr>
          <p:cNvPr id="11" name="Freeform 14">
            <a:extLst>
              <a:ext uri="{FF2B5EF4-FFF2-40B4-BE49-F238E27FC236}">
                <a16:creationId xmlns:a16="http://schemas.microsoft.com/office/drawing/2014/main" id="{DCF81D0C-2BCE-F166-D40F-289C9D0C2FC2}"/>
              </a:ext>
            </a:extLst>
          </p:cNvPr>
          <p:cNvSpPr/>
          <p:nvPr/>
        </p:nvSpPr>
        <p:spPr>
          <a:xfrm>
            <a:off x="6128463" y="3842889"/>
            <a:ext cx="731423" cy="1265085"/>
          </a:xfrm>
          <a:custGeom>
            <a:avLst/>
            <a:gdLst/>
            <a:ahLst/>
            <a:cxnLst/>
            <a:rect l="l" t="t" r="r" b="b"/>
            <a:pathLst>
              <a:path w="1395141" h="2191809">
                <a:moveTo>
                  <a:pt x="0" y="0"/>
                </a:moveTo>
                <a:lnTo>
                  <a:pt x="1395141" y="0"/>
                </a:lnTo>
                <a:lnTo>
                  <a:pt x="1395141" y="2191809"/>
                </a:lnTo>
                <a:lnTo>
                  <a:pt x="0" y="21918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CL"/>
          </a:p>
        </p:txBody>
      </p:sp>
      <p:sp>
        <p:nvSpPr>
          <p:cNvPr id="12" name="TextBox 16">
            <a:extLst>
              <a:ext uri="{FF2B5EF4-FFF2-40B4-BE49-F238E27FC236}">
                <a16:creationId xmlns:a16="http://schemas.microsoft.com/office/drawing/2014/main" id="{713D9523-636E-62DF-F5E1-C8702EF17EBB}"/>
              </a:ext>
            </a:extLst>
          </p:cNvPr>
          <p:cNvSpPr txBox="1"/>
          <p:nvPr/>
        </p:nvSpPr>
        <p:spPr>
          <a:xfrm>
            <a:off x="190818" y="7443966"/>
            <a:ext cx="2662207" cy="1296443"/>
          </a:xfrm>
          <a:prstGeom prst="rect">
            <a:avLst/>
          </a:prstGeom>
        </p:spPr>
        <p:txBody>
          <a:bodyPr lIns="0" tIns="0" rIns="0" bIns="0" rtlCol="0" anchor="t">
            <a:spAutoFit/>
          </a:bodyPr>
          <a:lstStyle/>
          <a:p>
            <a:pPr>
              <a:lnSpc>
                <a:spcPts val="5180"/>
              </a:lnSpc>
              <a:spcBef>
                <a:spcPct val="0"/>
              </a:spcBef>
            </a:pPr>
            <a:r>
              <a:rPr lang="es-CL" sz="3700" dirty="0">
                <a:solidFill>
                  <a:srgbClr val="000000"/>
                </a:solidFill>
                <a:latin typeface="Bahnschrift SemiBold" panose="020B0502040204020203" pitchFamily="34" charset="0"/>
              </a:rPr>
              <a:t>Dióxido de carbono</a:t>
            </a:r>
          </a:p>
        </p:txBody>
      </p:sp>
      <p:sp>
        <p:nvSpPr>
          <p:cNvPr id="13" name="TextBox 17">
            <a:extLst>
              <a:ext uri="{FF2B5EF4-FFF2-40B4-BE49-F238E27FC236}">
                <a16:creationId xmlns:a16="http://schemas.microsoft.com/office/drawing/2014/main" id="{B7609F2B-5A5E-90D4-BFB4-5571801A862A}"/>
              </a:ext>
            </a:extLst>
          </p:cNvPr>
          <p:cNvSpPr txBox="1"/>
          <p:nvPr/>
        </p:nvSpPr>
        <p:spPr>
          <a:xfrm>
            <a:off x="6881657" y="3882787"/>
            <a:ext cx="1151904" cy="597856"/>
          </a:xfrm>
          <a:prstGeom prst="rect">
            <a:avLst/>
          </a:prstGeom>
        </p:spPr>
        <p:txBody>
          <a:bodyPr lIns="0" tIns="0" rIns="0" bIns="0" rtlCol="0" anchor="t">
            <a:spAutoFit/>
          </a:bodyPr>
          <a:lstStyle/>
          <a:p>
            <a:pPr>
              <a:lnSpc>
                <a:spcPts val="5180"/>
              </a:lnSpc>
              <a:spcBef>
                <a:spcPct val="0"/>
              </a:spcBef>
            </a:pPr>
            <a:r>
              <a:rPr lang="en-US" sz="3700" dirty="0">
                <a:solidFill>
                  <a:srgbClr val="000000"/>
                </a:solidFill>
                <a:latin typeface="Bahnschrift SemiBold" panose="020B0502040204020203" pitchFamily="34" charset="0"/>
              </a:rPr>
              <a:t>Agua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4943699" y="1558988"/>
            <a:ext cx="8372197" cy="6056034"/>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5248498" y="2648012"/>
            <a:ext cx="7790999" cy="3877985"/>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Como se mencionó en clases anteriores, la fotosíntesis ocurre específicamente en los cloroplastos.</a:t>
            </a:r>
          </a:p>
          <a:p>
            <a:pPr marL="0" lvl="0" indent="0" algn="just">
              <a:spcBef>
                <a:spcPct val="0"/>
              </a:spcBef>
            </a:pPr>
            <a:endParaRPr lang="es-CL" sz="3600" u="none" dirty="0">
              <a:solidFill>
                <a:srgbClr val="000000"/>
              </a:solidFill>
              <a:latin typeface="Bree Serif"/>
            </a:endParaRPr>
          </a:p>
          <a:p>
            <a:pPr marL="0" lvl="0" indent="0" algn="just">
              <a:spcBef>
                <a:spcPct val="0"/>
              </a:spcBef>
            </a:pPr>
            <a:r>
              <a:rPr lang="es-CL" sz="3600" dirty="0">
                <a:solidFill>
                  <a:srgbClr val="000000"/>
                </a:solidFill>
                <a:latin typeface="Bree Serif"/>
              </a:rPr>
              <a:t>En los cloroplastos existen estructuras especializadas para llevar a cabo esta función.</a:t>
            </a:r>
            <a:endParaRPr lang="es-CL" sz="3600" u="none" dirty="0">
              <a:solidFill>
                <a:srgbClr val="000000"/>
              </a:solidFill>
              <a:latin typeface="Bree Serif"/>
            </a:endParaRPr>
          </a:p>
        </p:txBody>
      </p:sp>
      <p:sp>
        <p:nvSpPr>
          <p:cNvPr id="22" name="TextBox 22"/>
          <p:cNvSpPr txBox="1"/>
          <p:nvPr/>
        </p:nvSpPr>
        <p:spPr>
          <a:xfrm>
            <a:off x="6357937" y="-172717"/>
            <a:ext cx="4962525" cy="1593850"/>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Cloroplasto</a:t>
            </a:r>
            <a:endParaRPr lang="es-CL" sz="6999" dirty="0">
              <a:solidFill>
                <a:srgbClr val="397004"/>
              </a:solidFill>
              <a:latin typeface="Genty Sans"/>
            </a:endParaRPr>
          </a:p>
        </p:txBody>
      </p:sp>
    </p:spTree>
    <p:extLst>
      <p:ext uri="{BB962C8B-B14F-4D97-AF65-F5344CB8AC3E}">
        <p14:creationId xmlns:p14="http://schemas.microsoft.com/office/powerpoint/2010/main" val="310926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sp>
        <p:nvSpPr>
          <p:cNvPr id="5" name="Freeform 2">
            <a:extLst>
              <a:ext uri="{FF2B5EF4-FFF2-40B4-BE49-F238E27FC236}">
                <a16:creationId xmlns:a16="http://schemas.microsoft.com/office/drawing/2014/main" id="{FBC0546F-AF38-E479-471A-65F7CEB01B3E}"/>
              </a:ext>
            </a:extLst>
          </p:cNvPr>
          <p:cNvSpPr/>
          <p:nvPr/>
        </p:nvSpPr>
        <p:spPr>
          <a:xfrm>
            <a:off x="876298" y="-114300"/>
            <a:ext cx="16535400" cy="9685020"/>
          </a:xfrm>
          <a:custGeom>
            <a:avLst/>
            <a:gdLst/>
            <a:ahLst/>
            <a:cxnLst/>
            <a:rect l="l" t="t" r="r" b="b"/>
            <a:pathLst>
              <a:path w="18288000" h="10226040">
                <a:moveTo>
                  <a:pt x="0" y="0"/>
                </a:moveTo>
                <a:lnTo>
                  <a:pt x="18288000" y="0"/>
                </a:lnTo>
                <a:lnTo>
                  <a:pt x="18288000" y="10226040"/>
                </a:lnTo>
                <a:lnTo>
                  <a:pt x="0" y="10226040"/>
                </a:lnTo>
                <a:lnTo>
                  <a:pt x="0" y="0"/>
                </a:lnTo>
                <a:close/>
              </a:path>
            </a:pathLst>
          </a:custGeom>
          <a:blipFill>
            <a:blip r:embed="rId2"/>
            <a:stretch>
              <a:fillRect/>
            </a:stretch>
          </a:blipFill>
        </p:spPr>
        <p:txBody>
          <a:bodyPr/>
          <a:lstStyle/>
          <a:p>
            <a:endParaRPr lang="es-CL"/>
          </a:p>
        </p:txBody>
      </p:sp>
    </p:spTree>
    <p:extLst>
      <p:ext uri="{BB962C8B-B14F-4D97-AF65-F5344CB8AC3E}">
        <p14:creationId xmlns:p14="http://schemas.microsoft.com/office/powerpoint/2010/main" val="239049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5029200" y="1537618"/>
            <a:ext cx="7848600" cy="5358482"/>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5486400" y="1977567"/>
            <a:ext cx="6934200" cy="4431983"/>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La luz solar activa los pigmentos que hay en la planta, haciendo que empiece una reacción en cadena de traspaso de energía. La primera célula en recibir la luz solar traspasa la energía a la siguiente célula, empezando la reacción FOTO de la fotosíntesis.</a:t>
            </a:r>
            <a:endParaRPr lang="es-CL" sz="3600" u="none" dirty="0">
              <a:solidFill>
                <a:srgbClr val="000000"/>
              </a:solidFill>
              <a:latin typeface="Bree Serif"/>
            </a:endParaRPr>
          </a:p>
        </p:txBody>
      </p:sp>
      <p:sp>
        <p:nvSpPr>
          <p:cNvPr id="22" name="TextBox 22"/>
          <p:cNvSpPr txBox="1"/>
          <p:nvPr/>
        </p:nvSpPr>
        <p:spPr>
          <a:xfrm>
            <a:off x="4056162" y="-188844"/>
            <a:ext cx="9872662"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Reacción fotosintética</a:t>
            </a:r>
            <a:endParaRPr lang="es-CL" sz="6999" dirty="0">
              <a:solidFill>
                <a:srgbClr val="397004"/>
              </a:solidFill>
              <a:latin typeface="Genty Sans"/>
            </a:endParaRPr>
          </a:p>
        </p:txBody>
      </p:sp>
    </p:spTree>
    <p:extLst>
      <p:ext uri="{BB962C8B-B14F-4D97-AF65-F5344CB8AC3E}">
        <p14:creationId xmlns:p14="http://schemas.microsoft.com/office/powerpoint/2010/main" val="65482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381000" y="1537618"/>
            <a:ext cx="17449800" cy="4444082"/>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671598" y="1819086"/>
            <a:ext cx="16625802" cy="3877985"/>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La reacción fotosintética habla del proceso de fotosíntesis y los factores iniciantes y resultantes del proceso.</a:t>
            </a:r>
            <a:endParaRPr lang="es-CL" sz="3600" u="none" dirty="0">
              <a:solidFill>
                <a:srgbClr val="000000"/>
              </a:solidFill>
              <a:latin typeface="Bree Serif"/>
            </a:endParaRPr>
          </a:p>
          <a:p>
            <a:pPr marL="0" lvl="0" indent="0" algn="just">
              <a:spcBef>
                <a:spcPct val="0"/>
              </a:spcBef>
            </a:pPr>
            <a:r>
              <a:rPr lang="es-CL" sz="3600" dirty="0">
                <a:solidFill>
                  <a:srgbClr val="000000"/>
                </a:solidFill>
                <a:latin typeface="Bree Serif"/>
              </a:rPr>
              <a:t>Para la fotosíntesis se necesitan:</a:t>
            </a:r>
          </a:p>
          <a:p>
            <a:pPr marL="571500" lvl="0" indent="-571500" algn="just">
              <a:spcBef>
                <a:spcPct val="0"/>
              </a:spcBef>
              <a:buFontTx/>
              <a:buChar char="-"/>
            </a:pPr>
            <a:r>
              <a:rPr lang="es-CL" sz="3600" u="none" dirty="0">
                <a:solidFill>
                  <a:srgbClr val="000000"/>
                </a:solidFill>
                <a:latin typeface="Bree Serif"/>
              </a:rPr>
              <a:t>6 moléculas de CO2.</a:t>
            </a:r>
          </a:p>
          <a:p>
            <a:pPr marL="571500" lvl="0" indent="-571500" algn="just">
              <a:spcBef>
                <a:spcPct val="0"/>
              </a:spcBef>
              <a:buFontTx/>
              <a:buChar char="-"/>
            </a:pPr>
            <a:r>
              <a:rPr lang="es-CL" sz="3600" u="none" dirty="0">
                <a:solidFill>
                  <a:srgbClr val="000000"/>
                </a:solidFill>
                <a:latin typeface="Bree Serif"/>
              </a:rPr>
              <a:t>6 moléculas de H2O.</a:t>
            </a:r>
            <a:endParaRPr lang="es-CL" sz="3600" dirty="0">
              <a:solidFill>
                <a:srgbClr val="000000"/>
              </a:solidFill>
              <a:latin typeface="Bree Serif"/>
            </a:endParaRPr>
          </a:p>
          <a:p>
            <a:pPr lvl="0" algn="just">
              <a:spcBef>
                <a:spcPct val="0"/>
              </a:spcBef>
            </a:pPr>
            <a:r>
              <a:rPr lang="es-CL" sz="3600" u="none" dirty="0">
                <a:solidFill>
                  <a:srgbClr val="000000"/>
                </a:solidFill>
                <a:latin typeface="Bree Serif"/>
              </a:rPr>
              <a:t>Con estas moléculas se sintetizan una molécula de glucosa y 6 de O2. Este proceso se le denomina “dependiente de luz”.</a:t>
            </a:r>
          </a:p>
        </p:txBody>
      </p:sp>
      <p:sp>
        <p:nvSpPr>
          <p:cNvPr id="22" name="TextBox 22"/>
          <p:cNvSpPr txBox="1"/>
          <p:nvPr/>
        </p:nvSpPr>
        <p:spPr>
          <a:xfrm>
            <a:off x="4056162" y="-188844"/>
            <a:ext cx="9872662"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Reacción fotosintética</a:t>
            </a:r>
            <a:endParaRPr lang="es-CL" sz="6999" dirty="0">
              <a:solidFill>
                <a:srgbClr val="397004"/>
              </a:solidFill>
              <a:latin typeface="Genty Sans"/>
            </a:endParaRPr>
          </a:p>
        </p:txBody>
      </p:sp>
      <p:pic>
        <p:nvPicPr>
          <p:cNvPr id="6" name="Imagen 5">
            <a:extLst>
              <a:ext uri="{FF2B5EF4-FFF2-40B4-BE49-F238E27FC236}">
                <a16:creationId xmlns:a16="http://schemas.microsoft.com/office/drawing/2014/main" id="{F944C16E-7FAA-287C-9B8B-56245163AEA8}"/>
              </a:ext>
            </a:extLst>
          </p:cNvPr>
          <p:cNvPicPr>
            <a:picLocks noChangeAspect="1"/>
          </p:cNvPicPr>
          <p:nvPr/>
        </p:nvPicPr>
        <p:blipFill>
          <a:blip r:embed="rId2"/>
          <a:stretch>
            <a:fillRect/>
          </a:stretch>
        </p:blipFill>
        <p:spPr>
          <a:xfrm>
            <a:off x="2582805" y="6438900"/>
            <a:ext cx="12803387" cy="1581371"/>
          </a:xfrm>
          <a:prstGeom prst="rect">
            <a:avLst/>
          </a:prstGeom>
        </p:spPr>
      </p:pic>
    </p:spTree>
    <p:extLst>
      <p:ext uri="{BB962C8B-B14F-4D97-AF65-F5344CB8AC3E}">
        <p14:creationId xmlns:p14="http://schemas.microsoft.com/office/powerpoint/2010/main" val="2648103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336</Words>
  <Application>Microsoft Office PowerPoint</Application>
  <PresentationFormat>Personalizado</PresentationFormat>
  <Paragraphs>35</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Bahnschrift SemiBold</vt:lpstr>
      <vt:lpstr>Arial</vt:lpstr>
      <vt:lpstr>Bree Serif Bold</vt:lpstr>
      <vt:lpstr>Calibri</vt:lpstr>
      <vt:lpstr>Genty Sans Bold</vt:lpstr>
      <vt:lpstr>Genty Sans</vt:lpstr>
      <vt:lpstr>Bree Serif</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Colegio Sao Paulo</dc:creator>
  <cp:lastModifiedBy>pablo espinosa perez</cp:lastModifiedBy>
  <cp:revision>11</cp:revision>
  <dcterms:created xsi:type="dcterms:W3CDTF">2006-08-16T00:00:00Z</dcterms:created>
  <dcterms:modified xsi:type="dcterms:W3CDTF">2025-04-22T23:41:14Z</dcterms:modified>
  <dc:identifier>DAGCy9MpuAk</dc:identifier>
</cp:coreProperties>
</file>