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8" r:id="rId3"/>
    <p:sldId id="269" r:id="rId4"/>
    <p:sldId id="313" r:id="rId5"/>
    <p:sldId id="314" r:id="rId6"/>
    <p:sldId id="315" r:id="rId7"/>
    <p:sldId id="316" r:id="rId8"/>
    <p:sldId id="317" r:id="rId9"/>
    <p:sldId id="318" r:id="rId10"/>
  </p:sldIdLst>
  <p:sldSz cx="18288000" cy="10287000"/>
  <p:notesSz cx="6858000" cy="9144000"/>
  <p:embeddedFontLst>
    <p:embeddedFont>
      <p:font typeface="Bahnschrift SemiBold" panose="020B0502040204020203" pitchFamily="34" charset="0"/>
      <p:bold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Bold" panose="020B0806030504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22" autoAdjust="0"/>
  </p:normalViewPr>
  <p:slideViewPr>
    <p:cSldViewPr>
      <p:cViewPr varScale="1">
        <p:scale>
          <a:sx n="52" d="100"/>
          <a:sy n="52" d="100"/>
        </p:scale>
        <p:origin x="76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46">
            <a:extLst>
              <a:ext uri="{FF2B5EF4-FFF2-40B4-BE49-F238E27FC236}">
                <a16:creationId xmlns:a16="http://schemas.microsoft.com/office/drawing/2014/main" id="{40807809-2682-B741-5A7B-099ED1FA69A4}"/>
              </a:ext>
            </a:extLst>
          </p:cNvPr>
          <p:cNvGrpSpPr/>
          <p:nvPr/>
        </p:nvGrpSpPr>
        <p:grpSpPr>
          <a:xfrm>
            <a:off x="996616" y="1819764"/>
            <a:ext cx="16262684" cy="3857136"/>
            <a:chOff x="-42779" y="1381494"/>
            <a:chExt cx="21683579" cy="5142849"/>
          </a:xfrm>
        </p:grpSpPr>
        <p:sp>
          <p:nvSpPr>
            <p:cNvPr id="65" name="TextBox 47">
              <a:extLst>
                <a:ext uri="{FF2B5EF4-FFF2-40B4-BE49-F238E27FC236}">
                  <a16:creationId xmlns:a16="http://schemas.microsoft.com/office/drawing/2014/main" id="{F6FFDFC9-03BB-7131-B83F-8B65948ADBFA}"/>
                </a:ext>
              </a:extLst>
            </p:cNvPr>
            <p:cNvSpPr txBox="1"/>
            <p:nvPr/>
          </p:nvSpPr>
          <p:spPr>
            <a:xfrm>
              <a:off x="-42779" y="4011945"/>
              <a:ext cx="21640800" cy="25123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7559"/>
                </a:lnSpc>
                <a:spcBef>
                  <a:spcPct val="0"/>
                </a:spcBef>
              </a:pPr>
              <a:r>
                <a:rPr lang="en-US" sz="5399" u="none" strike="noStrike" dirty="0">
                  <a:solidFill>
                    <a:srgbClr val="000000"/>
                  </a:solidFill>
                  <a:latin typeface="Open Sans Bold"/>
                </a:rPr>
                <a:t>CIENCIAS NATURALES</a:t>
              </a:r>
            </a:p>
            <a:p>
              <a:pPr marL="0" lvl="0" indent="0" algn="ctr">
                <a:lnSpc>
                  <a:spcPts val="7559"/>
                </a:lnSpc>
                <a:spcBef>
                  <a:spcPct val="0"/>
                </a:spcBef>
              </a:pPr>
              <a:r>
                <a:rPr lang="en-US" sz="5399" dirty="0">
                  <a:solidFill>
                    <a:srgbClr val="000000"/>
                  </a:solidFill>
                  <a:latin typeface="Open Sans Bold"/>
                </a:rPr>
                <a:t>2° MEDIO</a:t>
              </a:r>
              <a:endParaRPr lang="en-US" sz="5399" u="none" strike="noStrike" dirty="0">
                <a:solidFill>
                  <a:srgbClr val="000000"/>
                </a:solidFill>
                <a:latin typeface="Open Sans Bold"/>
              </a:endParaRPr>
            </a:p>
          </p:txBody>
        </p:sp>
        <p:sp>
          <p:nvSpPr>
            <p:cNvPr id="66" name="TextBox 48">
              <a:extLst>
                <a:ext uri="{FF2B5EF4-FFF2-40B4-BE49-F238E27FC236}">
                  <a16:creationId xmlns:a16="http://schemas.microsoft.com/office/drawing/2014/main" id="{8A529355-7B74-F622-BC81-7B4ACDDDCA21}"/>
                </a:ext>
              </a:extLst>
            </p:cNvPr>
            <p:cNvSpPr txBox="1"/>
            <p:nvPr/>
          </p:nvSpPr>
          <p:spPr>
            <a:xfrm>
              <a:off x="0" y="1381494"/>
              <a:ext cx="21640800" cy="6243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915"/>
                </a:lnSpc>
                <a:spcBef>
                  <a:spcPct val="0"/>
                </a:spcBef>
              </a:pPr>
              <a:endParaRPr lang="en-US" sz="2796" u="none" strike="noStrike" dirty="0">
                <a:solidFill>
                  <a:srgbClr val="000000"/>
                </a:solidFill>
                <a:latin typeface="Open Sans"/>
              </a:endParaRPr>
            </a:p>
          </p:txBody>
        </p:sp>
      </p:grpSp>
      <p:sp>
        <p:nvSpPr>
          <p:cNvPr id="67" name="Freeform 6">
            <a:extLst>
              <a:ext uri="{FF2B5EF4-FFF2-40B4-BE49-F238E27FC236}">
                <a16:creationId xmlns:a16="http://schemas.microsoft.com/office/drawing/2014/main" id="{0F3AB690-3C32-83D3-B7F9-7EC1CF365416}"/>
              </a:ext>
            </a:extLst>
          </p:cNvPr>
          <p:cNvSpPr/>
          <p:nvPr/>
        </p:nvSpPr>
        <p:spPr>
          <a:xfrm>
            <a:off x="-20053" y="5676900"/>
            <a:ext cx="4508337" cy="4648200"/>
          </a:xfrm>
          <a:custGeom>
            <a:avLst/>
            <a:gdLst/>
            <a:ahLst/>
            <a:cxnLst/>
            <a:rect l="l" t="t" r="r" b="b"/>
            <a:pathLst>
              <a:path w="2107555" h="2155740">
                <a:moveTo>
                  <a:pt x="0" y="0"/>
                </a:moveTo>
                <a:lnTo>
                  <a:pt x="2107555" y="0"/>
                </a:lnTo>
                <a:lnTo>
                  <a:pt x="2107555" y="2155740"/>
                </a:lnTo>
                <a:lnTo>
                  <a:pt x="0" y="2155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/>
          <p:cNvGrpSpPr/>
          <p:nvPr/>
        </p:nvGrpSpPr>
        <p:grpSpPr>
          <a:xfrm>
            <a:off x="927755" y="2674899"/>
            <a:ext cx="16432487" cy="1037845"/>
            <a:chOff x="-3324158" y="-38100"/>
            <a:chExt cx="4327900" cy="273342"/>
          </a:xfrm>
        </p:grpSpPr>
        <p:sp>
          <p:nvSpPr>
            <p:cNvPr id="21" name="Freeform 21"/>
            <p:cNvSpPr/>
            <p:nvPr/>
          </p:nvSpPr>
          <p:spPr>
            <a:xfrm>
              <a:off x="-3324158" y="1441"/>
              <a:ext cx="762628" cy="154015"/>
            </a:xfrm>
            <a:custGeom>
              <a:avLst/>
              <a:gdLst/>
              <a:ahLst/>
              <a:cxnLst/>
              <a:rect l="l" t="t" r="r" b="b"/>
              <a:pathLst>
                <a:path w="1003742" h="235242">
                  <a:moveTo>
                    <a:pt x="103603" y="0"/>
                  </a:moveTo>
                  <a:lnTo>
                    <a:pt x="900139" y="0"/>
                  </a:lnTo>
                  <a:cubicBezTo>
                    <a:pt x="957357" y="0"/>
                    <a:pt x="1003742" y="46384"/>
                    <a:pt x="1003742" y="103603"/>
                  </a:cubicBezTo>
                  <a:lnTo>
                    <a:pt x="1003742" y="131639"/>
                  </a:lnTo>
                  <a:cubicBezTo>
                    <a:pt x="1003742" y="159116"/>
                    <a:pt x="992826" y="185468"/>
                    <a:pt x="973397" y="204897"/>
                  </a:cubicBezTo>
                  <a:cubicBezTo>
                    <a:pt x="953968" y="224327"/>
                    <a:pt x="927616" y="235242"/>
                    <a:pt x="900139" y="235242"/>
                  </a:cubicBezTo>
                  <a:lnTo>
                    <a:pt x="103603" y="235242"/>
                  </a:lnTo>
                  <a:cubicBezTo>
                    <a:pt x="46384" y="235242"/>
                    <a:pt x="0" y="188857"/>
                    <a:pt x="0" y="131639"/>
                  </a:cubicBezTo>
                  <a:lnTo>
                    <a:pt x="0" y="103603"/>
                  </a:lnTo>
                  <a:cubicBezTo>
                    <a:pt x="0" y="46384"/>
                    <a:pt x="46384" y="0"/>
                    <a:pt x="103603" y="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CL" sz="3600" b="1" dirty="0">
                  <a:latin typeface="Bahnschrift SemiBold" panose="020B0502040204020203" pitchFamily="34" charset="0"/>
                </a:rPr>
                <a:t>ACTIVIDAD 1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03742" cy="273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3079"/>
                </a:lnSpc>
                <a:spcBef>
                  <a:spcPct val="0"/>
                </a:spcBef>
              </a:pPr>
              <a:endParaRPr lang="en-US" sz="2199" u="none" strike="noStrike" dirty="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53" name="Freeform 53"/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CUIDADO PERSONAL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38200" y="1866900"/>
            <a:ext cx="1676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cuidado personal es una parte importante dentro de la sexualidad humana.</a:t>
            </a:r>
            <a:endParaRPr lang="es-CL" sz="3600" dirty="0">
              <a:latin typeface="Bahnschrift SemiBold" panose="020B0502040204020203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BBDECAB-03F1-6DDE-29FD-00FF898A15AB}"/>
              </a:ext>
            </a:extLst>
          </p:cNvPr>
          <p:cNvSpPr txBox="1"/>
          <p:nvPr/>
        </p:nvSpPr>
        <p:spPr>
          <a:xfrm>
            <a:off x="838200" y="3712744"/>
            <a:ext cx="16383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Piensa en las diferentes infecciones de transmisión sexual y cuales serian los métodos de prevención.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AE9587E-CCD4-5D17-B1CC-80709F38D6A4}"/>
              </a:ext>
            </a:extLst>
          </p:cNvPr>
          <p:cNvSpPr txBox="1"/>
          <p:nvPr/>
        </p:nvSpPr>
        <p:spPr>
          <a:xfrm>
            <a:off x="838199" y="5143500"/>
            <a:ext cx="16383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Compartan como curso los diferentes métodos establecidos y como estos marcan una diferencia en el contagio de ITS.</a:t>
            </a:r>
          </a:p>
        </p:txBody>
      </p:sp>
    </p:spTree>
    <p:extLst>
      <p:ext uri="{BB962C8B-B14F-4D97-AF65-F5344CB8AC3E}">
        <p14:creationId xmlns:p14="http://schemas.microsoft.com/office/powerpoint/2010/main" val="287574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761999" y="1866900"/>
            <a:ext cx="1676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Las infecciones de transmisión sexual se contagian principalmente por contacto sexual, este contacto puede ser vía genital, oral y anal. Otras formas de transmisión es durante el embarazo o parto, también durante la lactancia, por transfusión de sangre y/o aguja reutilizada. 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Uno puede contagiarse de una ITS sin saber que tenia una infección debido a que existen algunas que se presentan de forma asintomática.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Estas infecciones tiene una gran incidencia en la salud humana ya que alteran el metabolismo del cuerpo humano, existen también infecciones que se presentan de forma asintomática.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CUIDADO PERSONAL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17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2272237"/>
            <a:ext cx="1676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Ahora ¿Cuáles son las ITS que existen?, ¿Qué diferencia a cada una?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5" name="Freeform 21">
            <a:extLst>
              <a:ext uri="{FF2B5EF4-FFF2-40B4-BE49-F238E27FC236}">
                <a16:creationId xmlns:a16="http://schemas.microsoft.com/office/drawing/2014/main" id="{36A70D3C-76B0-C7A5-90D1-5B4CA641B0F5}"/>
              </a:ext>
            </a:extLst>
          </p:cNvPr>
          <p:cNvSpPr/>
          <p:nvPr/>
        </p:nvSpPr>
        <p:spPr>
          <a:xfrm>
            <a:off x="893024" y="3788377"/>
            <a:ext cx="2895602" cy="584775"/>
          </a:xfrm>
          <a:custGeom>
            <a:avLst/>
            <a:gdLst/>
            <a:ahLst/>
            <a:cxnLst/>
            <a:rect l="l" t="t" r="r" b="b"/>
            <a:pathLst>
              <a:path w="1003742" h="235242">
                <a:moveTo>
                  <a:pt x="103603" y="0"/>
                </a:moveTo>
                <a:lnTo>
                  <a:pt x="900139" y="0"/>
                </a:lnTo>
                <a:cubicBezTo>
                  <a:pt x="957357" y="0"/>
                  <a:pt x="1003742" y="46384"/>
                  <a:pt x="1003742" y="103603"/>
                </a:cubicBezTo>
                <a:lnTo>
                  <a:pt x="1003742" y="131639"/>
                </a:lnTo>
                <a:cubicBezTo>
                  <a:pt x="1003742" y="159116"/>
                  <a:pt x="992826" y="185468"/>
                  <a:pt x="973397" y="204897"/>
                </a:cubicBezTo>
                <a:cubicBezTo>
                  <a:pt x="953968" y="224327"/>
                  <a:pt x="927616" y="235242"/>
                  <a:pt x="900139" y="235242"/>
                </a:cubicBezTo>
                <a:lnTo>
                  <a:pt x="103603" y="235242"/>
                </a:lnTo>
                <a:cubicBezTo>
                  <a:pt x="46384" y="235242"/>
                  <a:pt x="0" y="188857"/>
                  <a:pt x="0" y="131639"/>
                </a:cubicBezTo>
                <a:lnTo>
                  <a:pt x="0" y="103603"/>
                </a:lnTo>
                <a:cubicBezTo>
                  <a:pt x="0" y="46384"/>
                  <a:pt x="46384" y="0"/>
                  <a:pt x="103603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38100" cap="rnd">
            <a:solidFill>
              <a:srgbClr val="000000"/>
            </a:solidFill>
            <a:prstDash val="solid"/>
            <a:round/>
          </a:ln>
        </p:spPr>
        <p:txBody>
          <a:bodyPr/>
          <a:lstStyle/>
          <a:p>
            <a:pPr algn="ctr"/>
            <a:r>
              <a:rPr lang="es-CL" sz="3600" b="1" dirty="0">
                <a:latin typeface="Bahnschrift SemiBold" panose="020B0502040204020203" pitchFamily="34" charset="0"/>
              </a:rPr>
              <a:t>ACTIVIDAD 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B470D5-139D-4FF2-F639-E53C58F651E1}"/>
              </a:ext>
            </a:extLst>
          </p:cNvPr>
          <p:cNvSpPr txBox="1"/>
          <p:nvPr/>
        </p:nvSpPr>
        <p:spPr>
          <a:xfrm>
            <a:off x="893024" y="4650829"/>
            <a:ext cx="1676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Realiza un cuadro resumen nombrando las ITS que tu conoces y como las clasificarías tu.</a:t>
            </a:r>
          </a:p>
        </p:txBody>
      </p:sp>
    </p:spTree>
    <p:extLst>
      <p:ext uri="{BB962C8B-B14F-4D97-AF65-F5344CB8AC3E}">
        <p14:creationId xmlns:p14="http://schemas.microsoft.com/office/powerpoint/2010/main" val="253249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2881342"/>
            <a:ext cx="1676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Las ITS se pueden clasificar de diferentes formas: virus, bacterias, hongos y parásitos.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Cada una tiene su complejidad al momento de causar la infección en las personas, por lo cual, muchos tratamientos y métodos de prevención son diferentes.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91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57A760E-C24E-90C4-A8F9-78A7BB555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10377"/>
              </p:ext>
            </p:extLst>
          </p:nvPr>
        </p:nvGraphicFramePr>
        <p:xfrm>
          <a:off x="3047998" y="2933700"/>
          <a:ext cx="12192000" cy="5510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3251381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04115563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Infección</a:t>
                      </a:r>
                      <a:endParaRPr lang="es-CL" sz="2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Tipo de agente infeccioso</a:t>
                      </a:r>
                      <a:endParaRPr lang="es-CL" sz="2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14629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Candidiasis vaginal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Hongo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96913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Vaginosis 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Bacteria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97381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Chlamydia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Bacteria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34553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Sífilis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Bacteria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996719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Herpes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Virus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09059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Papiloma humano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Virus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2570"/>
                  </a:ext>
                </a:extLst>
              </a:tr>
              <a:tr h="721935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/>
                        <a:t>Tricomoniasis</a:t>
                      </a:r>
                      <a:endParaRPr lang="es-CL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Parasito</a:t>
                      </a:r>
                      <a:endParaRPr lang="es-C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77376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E4C8057-257A-7D31-4582-77F07466187C}"/>
              </a:ext>
            </a:extLst>
          </p:cNvPr>
          <p:cNvSpPr txBox="1"/>
          <p:nvPr/>
        </p:nvSpPr>
        <p:spPr>
          <a:xfrm>
            <a:off x="3390897" y="1736839"/>
            <a:ext cx="1150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Ejemplos de algunas infecciones de transmisión sexual</a:t>
            </a:r>
          </a:p>
        </p:txBody>
      </p:sp>
    </p:spTree>
    <p:extLst>
      <p:ext uri="{BB962C8B-B14F-4D97-AF65-F5344CB8AC3E}">
        <p14:creationId xmlns:p14="http://schemas.microsoft.com/office/powerpoint/2010/main" val="275329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1714500"/>
            <a:ext cx="1676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Existen diferentes métodos de prevención frente a las ITS.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más común es el condón de látex, este método ayuda a reducir mucho la probabilidad de contagio.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¿Cuáles serian otros métodos de prevención?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0080201F-8712-45E1-C203-DE666A1D97F9}"/>
              </a:ext>
            </a:extLst>
          </p:cNvPr>
          <p:cNvSpPr txBox="1"/>
          <p:nvPr/>
        </p:nvSpPr>
        <p:spPr>
          <a:xfrm>
            <a:off x="871253" y="5448300"/>
            <a:ext cx="1676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Otras formas de prevención es la realización constante de pruebas de ITS, tanto personales como de las parejas previas al encuentro sexual.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También existen vacunas contra el VPH y la hepatitis B.</a:t>
            </a:r>
          </a:p>
        </p:txBody>
      </p:sp>
    </p:spTree>
    <p:extLst>
      <p:ext uri="{BB962C8B-B14F-4D97-AF65-F5344CB8AC3E}">
        <p14:creationId xmlns:p14="http://schemas.microsoft.com/office/powerpoint/2010/main" val="313048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2272237"/>
            <a:ext cx="1676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tema de ITS ha sido clave en el país, ya que afectan de forma silenciosa a la población, además, siempre existe un estigma frente a estas situaciones y es por esto que Chile ha tenido campañas relacionadas a estos temas.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5" name="Freeform 21">
            <a:extLst>
              <a:ext uri="{FF2B5EF4-FFF2-40B4-BE49-F238E27FC236}">
                <a16:creationId xmlns:a16="http://schemas.microsoft.com/office/drawing/2014/main" id="{36A70D3C-76B0-C7A5-90D1-5B4CA641B0F5}"/>
              </a:ext>
            </a:extLst>
          </p:cNvPr>
          <p:cNvSpPr/>
          <p:nvPr/>
        </p:nvSpPr>
        <p:spPr>
          <a:xfrm>
            <a:off x="871253" y="4558725"/>
            <a:ext cx="2895602" cy="584775"/>
          </a:xfrm>
          <a:custGeom>
            <a:avLst/>
            <a:gdLst/>
            <a:ahLst/>
            <a:cxnLst/>
            <a:rect l="l" t="t" r="r" b="b"/>
            <a:pathLst>
              <a:path w="1003742" h="235242">
                <a:moveTo>
                  <a:pt x="103603" y="0"/>
                </a:moveTo>
                <a:lnTo>
                  <a:pt x="900139" y="0"/>
                </a:lnTo>
                <a:cubicBezTo>
                  <a:pt x="957357" y="0"/>
                  <a:pt x="1003742" y="46384"/>
                  <a:pt x="1003742" y="103603"/>
                </a:cubicBezTo>
                <a:lnTo>
                  <a:pt x="1003742" y="131639"/>
                </a:lnTo>
                <a:cubicBezTo>
                  <a:pt x="1003742" y="159116"/>
                  <a:pt x="992826" y="185468"/>
                  <a:pt x="973397" y="204897"/>
                </a:cubicBezTo>
                <a:cubicBezTo>
                  <a:pt x="953968" y="224327"/>
                  <a:pt x="927616" y="235242"/>
                  <a:pt x="900139" y="235242"/>
                </a:cubicBezTo>
                <a:lnTo>
                  <a:pt x="103603" y="235242"/>
                </a:lnTo>
                <a:cubicBezTo>
                  <a:pt x="46384" y="235242"/>
                  <a:pt x="0" y="188857"/>
                  <a:pt x="0" y="131639"/>
                </a:cubicBezTo>
                <a:lnTo>
                  <a:pt x="0" y="103603"/>
                </a:lnTo>
                <a:cubicBezTo>
                  <a:pt x="0" y="46384"/>
                  <a:pt x="46384" y="0"/>
                  <a:pt x="103603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38100" cap="rnd">
            <a:solidFill>
              <a:srgbClr val="000000"/>
            </a:solidFill>
            <a:prstDash val="solid"/>
            <a:round/>
          </a:ln>
        </p:spPr>
        <p:txBody>
          <a:bodyPr/>
          <a:lstStyle/>
          <a:p>
            <a:pPr algn="ctr"/>
            <a:r>
              <a:rPr lang="es-CL" sz="3600" b="1" dirty="0">
                <a:latin typeface="Bahnschrift SemiBold" panose="020B0502040204020203" pitchFamily="34" charset="0"/>
              </a:rPr>
              <a:t>ACTIVIDAD 3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B470D5-139D-4FF2-F639-E53C58F651E1}"/>
              </a:ext>
            </a:extLst>
          </p:cNvPr>
          <p:cNvSpPr txBox="1"/>
          <p:nvPr/>
        </p:nvSpPr>
        <p:spPr>
          <a:xfrm>
            <a:off x="761999" y="5372100"/>
            <a:ext cx="1676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Investiga acerca de las diferentes campañas y ayudas que se han realizado en Chile frente a las ITS.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Luego, como curso nombra cada campaña y lo que realizaba en forma de ayuda.</a:t>
            </a:r>
          </a:p>
        </p:txBody>
      </p:sp>
    </p:spTree>
    <p:extLst>
      <p:ext uri="{BB962C8B-B14F-4D97-AF65-F5344CB8AC3E}">
        <p14:creationId xmlns:p14="http://schemas.microsoft.com/office/powerpoint/2010/main" val="135083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1866900"/>
            <a:ext cx="1676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tema de campañas y ayudas frente a las ITS es muy relevante si se quiere tener una cultura sana con respecto a la sexualidad humana, considerando que son situaciones delicadas que pueden causar problemas grandes de salud cuando estas no son tratadas de forma correcta y a tiempo.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De hecho, algunas de estas infecciones dejan secuelas permanentes en el cuerpo, sin embargo, con el tratamiento adecuado y consistencia en el cuidado una persona puede “recuperar” su vida después del contagio, y vivir de forma plena en sociedad.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En la sociedad también ocurren casos de exclusión y separación de personas con una ITS, negándole espacios y oportunidades en la sociedad.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CONTAGIO DE ITS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805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562</Words>
  <Application>Microsoft Office PowerPoint</Application>
  <PresentationFormat>Personalizado</PresentationFormat>
  <Paragraphs>60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Open Sans</vt:lpstr>
      <vt:lpstr>Calibri</vt:lpstr>
      <vt:lpstr>Bahnschrift SemiBold</vt:lpstr>
      <vt:lpstr>Open Sans 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Colegio Sao Paulo</dc:creator>
  <cp:lastModifiedBy>pablo espinosa perez</cp:lastModifiedBy>
  <cp:revision>31</cp:revision>
  <dcterms:created xsi:type="dcterms:W3CDTF">2006-08-16T00:00:00Z</dcterms:created>
  <dcterms:modified xsi:type="dcterms:W3CDTF">2025-04-22T23:27:21Z</dcterms:modified>
  <dc:identifier>DAGCy9MpuAk</dc:identifier>
</cp:coreProperties>
</file>